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3.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4.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5.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6.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7.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8.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9.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drawings/drawing10.xml" ContentType="application/vnd.openxmlformats-officedocument.drawingml.chartshape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11.xml" ContentType="application/vnd.openxmlformats-officedocument.drawingml.chartshapes+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12.xml" ContentType="application/vnd.openxmlformats-officedocument.drawingml.chartshapes+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drawings/drawing13.xml" ContentType="application/vnd.openxmlformats-officedocument.drawingml.chartshapes+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drawings/drawing14.xml" ContentType="application/vnd.openxmlformats-officedocument.drawingml.chartshapes+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15.xml" ContentType="application/vnd.openxmlformats-officedocument.drawingml.chartshapes+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drawings/drawing16.xml" ContentType="application/vnd.openxmlformats-officedocument.drawingml.chartshapes+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drawings/drawing17.xml" ContentType="application/vnd.openxmlformats-officedocument.drawingml.chartshapes+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drawings/drawing18.xml" ContentType="application/vnd.openxmlformats-officedocument.drawingml.chartshapes+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drawings/drawing19.xml" ContentType="application/vnd.openxmlformats-officedocument.drawingml.chartshapes+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07" r:id="rId4"/>
    <p:sldId id="259" r:id="rId5"/>
    <p:sldId id="317" r:id="rId6"/>
    <p:sldId id="354" r:id="rId7"/>
    <p:sldId id="309" r:id="rId8"/>
    <p:sldId id="262" r:id="rId9"/>
    <p:sldId id="357" r:id="rId10"/>
    <p:sldId id="358" r:id="rId11"/>
    <p:sldId id="321" r:id="rId12"/>
    <p:sldId id="322" r:id="rId13"/>
    <p:sldId id="323" r:id="rId14"/>
    <p:sldId id="267" r:id="rId15"/>
    <p:sldId id="324" r:id="rId16"/>
    <p:sldId id="325" r:id="rId17"/>
    <p:sldId id="269" r:id="rId18"/>
    <p:sldId id="326" r:id="rId19"/>
    <p:sldId id="327" r:id="rId20"/>
    <p:sldId id="328" r:id="rId21"/>
    <p:sldId id="359" r:id="rId22"/>
    <p:sldId id="273" r:id="rId23"/>
    <p:sldId id="330" r:id="rId24"/>
    <p:sldId id="331" r:id="rId25"/>
    <p:sldId id="277" r:id="rId26"/>
    <p:sldId id="360" r:id="rId27"/>
    <p:sldId id="333" r:id="rId28"/>
    <p:sldId id="334" r:id="rId29"/>
    <p:sldId id="282" r:id="rId30"/>
    <p:sldId id="335" r:id="rId31"/>
    <p:sldId id="336" r:id="rId32"/>
    <p:sldId id="284" r:id="rId33"/>
    <p:sldId id="337" r:id="rId34"/>
    <p:sldId id="338" r:id="rId35"/>
    <p:sldId id="339" r:id="rId36"/>
    <p:sldId id="342" r:id="rId37"/>
    <p:sldId id="341" r:id="rId38"/>
    <p:sldId id="289" r:id="rId39"/>
    <p:sldId id="343" r:id="rId40"/>
    <p:sldId id="355" r:id="rId41"/>
    <p:sldId id="294" r:id="rId42"/>
    <p:sldId id="345" r:id="rId43"/>
    <p:sldId id="346" r:id="rId44"/>
    <p:sldId id="347" r:id="rId45"/>
    <p:sldId id="348" r:id="rId46"/>
    <p:sldId id="299" r:id="rId47"/>
    <p:sldId id="349" r:id="rId48"/>
    <p:sldId id="350" r:id="rId49"/>
    <p:sldId id="351" r:id="rId50"/>
    <p:sldId id="352" r:id="rId51"/>
    <p:sldId id="353" r:id="rId52"/>
    <p:sldId id="305" r:id="rId53"/>
    <p:sldId id="356" r:id="rId54"/>
    <p:sldId id="306"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88" d="100"/>
          <a:sy n="88" d="100"/>
        </p:scale>
        <p:origin x="43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4.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5.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6.xml"/></Relationships>
</file>

<file path=ppt/charts/_rels/chart14.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7.xml"/></Relationships>
</file>

<file path=ppt/charts/_rels/chart17.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8.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9.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chartUserShapes" Target="../drawings/drawing10.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11.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12.xml"/></Relationships>
</file>

<file path=ppt/charts/_rels/chart28.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chartUserShapes" Target="../drawings/drawing13.xml"/></Relationships>
</file>

<file path=ppt/charts/_rels/chart29.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chartUserShapes" Target="../drawings/drawing14.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30.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15.xml"/></Relationships>
</file>

<file path=ppt/charts/_rels/chart31.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chartUserShapes" Target="../drawings/drawing16.xml"/></Relationships>
</file>

<file path=ppt/charts/_rels/chart32.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4.xml"/><Relationship Id="rId1" Type="http://schemas.microsoft.com/office/2011/relationships/chartStyle" Target="style34.xml"/><Relationship Id="rId4" Type="http://schemas.openxmlformats.org/officeDocument/2006/relationships/chartUserShapes" Target="../drawings/drawing17.xml"/></Relationships>
</file>

<file path=ppt/charts/_rels/chart35.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chartUserShapes" Target="../drawings/drawing18.xml"/></Relationships>
</file>

<file path=ppt/charts/_rels/chart36.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7.xml"/><Relationship Id="rId1" Type="http://schemas.microsoft.com/office/2011/relationships/chartStyle" Target="style37.xml"/><Relationship Id="rId4" Type="http://schemas.openxmlformats.org/officeDocument/2006/relationships/chartUserShapes" Target="../drawings/drawing19.xml"/></Relationships>
</file>

<file path=ppt/charts/_rels/chart38.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Intakes at ACRJ</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Intakes'!$A$2</c:f>
              <c:strCache>
                <c:ptCount val="1"/>
                <c:pt idx="0">
                  <c:v>Charlottesville Intakes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Intakes'!$B$1:$L$1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Intakes'!$B$2:$L$2</c:f>
              <c:numCache>
                <c:formatCode>General</c:formatCode>
                <c:ptCount val="11"/>
                <c:pt idx="0">
                  <c:v>1904</c:v>
                </c:pt>
                <c:pt idx="1">
                  <c:v>1700</c:v>
                </c:pt>
                <c:pt idx="2">
                  <c:v>1774</c:v>
                </c:pt>
                <c:pt idx="3">
                  <c:v>1926</c:v>
                </c:pt>
                <c:pt idx="4">
                  <c:v>1784</c:v>
                </c:pt>
                <c:pt idx="5">
                  <c:v>1894</c:v>
                </c:pt>
                <c:pt idx="6">
                  <c:v>2028</c:v>
                </c:pt>
                <c:pt idx="7">
                  <c:v>1639</c:v>
                </c:pt>
                <c:pt idx="8">
                  <c:v>1307</c:v>
                </c:pt>
                <c:pt idx="9">
                  <c:v>983</c:v>
                </c:pt>
                <c:pt idx="10">
                  <c:v>1042</c:v>
                </c:pt>
              </c:numCache>
            </c:numRef>
          </c:val>
          <c:smooth val="0"/>
          <c:extLst>
            <c:ext xmlns:c16="http://schemas.microsoft.com/office/drawing/2014/chart" uri="{C3380CC4-5D6E-409C-BE32-E72D297353CC}">
              <c16:uniqueId val="{00000000-7C4D-43A6-96F3-460915E6E6B1}"/>
            </c:ext>
          </c:extLst>
        </c:ser>
        <c:dLbls>
          <c:showLegendKey val="0"/>
          <c:showVal val="0"/>
          <c:showCatName val="0"/>
          <c:showSerName val="0"/>
          <c:showPercent val="0"/>
          <c:showBubbleSize val="0"/>
        </c:dLbls>
        <c:smooth val="0"/>
        <c:axId val="751667264"/>
        <c:axId val="751668048"/>
      </c:lineChart>
      <c:catAx>
        <c:axId val="751667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68048"/>
        <c:crosses val="autoZero"/>
        <c:auto val="1"/>
        <c:lblAlgn val="ctr"/>
        <c:lblOffset val="100"/>
        <c:noMultiLvlLbl val="0"/>
      </c:catAx>
      <c:valAx>
        <c:axId val="75166804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6726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Weekenders % of All Charlottesville Intakes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Intakes'!$A$30</c:f>
              <c:strCache>
                <c:ptCount val="1"/>
                <c:pt idx="0">
                  <c:v>Charlottesville Weekenders % of All Intakes</c:v>
                </c:pt>
              </c:strCache>
            </c:strRef>
          </c:tx>
          <c:spPr>
            <a:ln w="28575" cap="rnd">
              <a:solidFill>
                <a:schemeClr val="accent1"/>
              </a:solidFill>
              <a:round/>
            </a:ln>
            <a:effectLst/>
          </c:spPr>
          <c:marker>
            <c:symbol val="none"/>
          </c:marker>
          <c:cat>
            <c:numRef>
              <c:f>'Charlottesville Intakes'!$B$29:$L$29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Intakes'!$B$30:$L$30</c:f>
              <c:numCache>
                <c:formatCode>0.00%</c:formatCode>
                <c:ptCount val="11"/>
                <c:pt idx="0">
                  <c:v>2.2584033613445378E-2</c:v>
                </c:pt>
                <c:pt idx="1">
                  <c:v>1.1764705882352941E-2</c:v>
                </c:pt>
                <c:pt idx="2">
                  <c:v>9.0191657271702363E-3</c:v>
                </c:pt>
                <c:pt idx="3">
                  <c:v>1.9210799584631361E-2</c:v>
                </c:pt>
                <c:pt idx="4">
                  <c:v>2.4663677130044841E-2</c:v>
                </c:pt>
                <c:pt idx="5">
                  <c:v>1.2671594508975714E-2</c:v>
                </c:pt>
                <c:pt idx="6">
                  <c:v>9.3688362919132143E-3</c:v>
                </c:pt>
                <c:pt idx="7">
                  <c:v>1.3422818791946308E-2</c:v>
                </c:pt>
                <c:pt idx="8">
                  <c:v>1.5302218821729151E-2</c:v>
                </c:pt>
                <c:pt idx="9">
                  <c:v>1.1190233977619531E-2</c:v>
                </c:pt>
                <c:pt idx="10">
                  <c:v>3.838771593090211E-3</c:v>
                </c:pt>
              </c:numCache>
            </c:numRef>
          </c:val>
          <c:smooth val="0"/>
          <c:extLst>
            <c:ext xmlns:c16="http://schemas.microsoft.com/office/drawing/2014/chart" uri="{C3380CC4-5D6E-409C-BE32-E72D297353CC}">
              <c16:uniqueId val="{00000000-E30E-40D8-BE1E-3C0102EE3BAE}"/>
            </c:ext>
          </c:extLst>
        </c:ser>
        <c:dLbls>
          <c:showLegendKey val="0"/>
          <c:showVal val="0"/>
          <c:showCatName val="0"/>
          <c:showSerName val="0"/>
          <c:showPercent val="0"/>
          <c:showBubbleSize val="0"/>
        </c:dLbls>
        <c:smooth val="0"/>
        <c:axId val="233108175"/>
        <c:axId val="233106511"/>
      </c:lineChart>
      <c:catAx>
        <c:axId val="233108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3106511"/>
        <c:crosses val="autoZero"/>
        <c:auto val="1"/>
        <c:lblAlgn val="ctr"/>
        <c:lblOffset val="100"/>
        <c:noMultiLvlLbl val="0"/>
      </c:catAx>
      <c:valAx>
        <c:axId val="23310651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310817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Bookings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Bookings'!$A$2</c:f>
              <c:strCache>
                <c:ptCount val="1"/>
                <c:pt idx="0">
                  <c:v>Charlottesville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Bookings'!$B$1:$L$1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Bookings'!$B$2:$L$2</c:f>
              <c:numCache>
                <c:formatCode>General</c:formatCode>
                <c:ptCount val="11"/>
                <c:pt idx="0">
                  <c:v>3228</c:v>
                </c:pt>
                <c:pt idx="1">
                  <c:v>2758</c:v>
                </c:pt>
                <c:pt idx="2">
                  <c:v>2858</c:v>
                </c:pt>
                <c:pt idx="3">
                  <c:v>3312</c:v>
                </c:pt>
                <c:pt idx="4">
                  <c:v>3306</c:v>
                </c:pt>
                <c:pt idx="5">
                  <c:v>3411</c:v>
                </c:pt>
                <c:pt idx="6">
                  <c:v>3689</c:v>
                </c:pt>
                <c:pt idx="7">
                  <c:v>3003</c:v>
                </c:pt>
                <c:pt idx="8">
                  <c:v>2482</c:v>
                </c:pt>
                <c:pt idx="9">
                  <c:v>2023</c:v>
                </c:pt>
                <c:pt idx="10">
                  <c:v>2108</c:v>
                </c:pt>
              </c:numCache>
            </c:numRef>
          </c:val>
          <c:smooth val="0"/>
          <c:extLst>
            <c:ext xmlns:c16="http://schemas.microsoft.com/office/drawing/2014/chart" uri="{C3380CC4-5D6E-409C-BE32-E72D297353CC}">
              <c16:uniqueId val="{00000000-AB9A-46A4-894E-3120B951DC21}"/>
            </c:ext>
          </c:extLst>
        </c:ser>
        <c:dLbls>
          <c:showLegendKey val="0"/>
          <c:showVal val="0"/>
          <c:showCatName val="0"/>
          <c:showSerName val="0"/>
          <c:showPercent val="0"/>
          <c:showBubbleSize val="0"/>
        </c:dLbls>
        <c:smooth val="0"/>
        <c:axId val="453323512"/>
        <c:axId val="453323904"/>
      </c:lineChart>
      <c:catAx>
        <c:axId val="453323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53323904"/>
        <c:crosses val="autoZero"/>
        <c:auto val="1"/>
        <c:lblAlgn val="ctr"/>
        <c:lblOffset val="100"/>
        <c:noMultiLvlLbl val="0"/>
      </c:catAx>
      <c:valAx>
        <c:axId val="453323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5332351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Bookings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Bookings'!$A$39</c:f>
              <c:strCache>
                <c:ptCount val="1"/>
                <c:pt idx="0">
                  <c:v>Charlottesville Bookings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Bookings'!$B$38:$L$38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Bookings'!$B$39:$L$39</c:f>
              <c:numCache>
                <c:formatCode>General</c:formatCode>
                <c:ptCount val="11"/>
                <c:pt idx="0">
                  <c:v>73.698630136986296</c:v>
                </c:pt>
                <c:pt idx="1">
                  <c:v>61.838565022421527</c:v>
                </c:pt>
                <c:pt idx="2">
                  <c:v>63.511111111111113</c:v>
                </c:pt>
                <c:pt idx="3">
                  <c:v>72.791208791208788</c:v>
                </c:pt>
                <c:pt idx="4">
                  <c:v>71.403887688984881</c:v>
                </c:pt>
                <c:pt idx="5">
                  <c:v>72.72921108742004</c:v>
                </c:pt>
                <c:pt idx="6">
                  <c:v>77.663157894736841</c:v>
                </c:pt>
                <c:pt idx="7">
                  <c:v>63.221052631578942</c:v>
                </c:pt>
                <c:pt idx="8">
                  <c:v>52.473572938689223</c:v>
                </c:pt>
                <c:pt idx="9">
                  <c:v>43.455846024960799</c:v>
                </c:pt>
                <c:pt idx="10">
                  <c:v>45.042735042735046</c:v>
                </c:pt>
              </c:numCache>
            </c:numRef>
          </c:val>
          <c:smooth val="0"/>
          <c:extLst>
            <c:ext xmlns:c16="http://schemas.microsoft.com/office/drawing/2014/chart" uri="{C3380CC4-5D6E-409C-BE32-E72D297353CC}">
              <c16:uniqueId val="{00000000-BC9E-4371-AD2D-D97ACBAD28AB}"/>
            </c:ext>
          </c:extLst>
        </c:ser>
        <c:dLbls>
          <c:showLegendKey val="0"/>
          <c:showVal val="0"/>
          <c:showCatName val="0"/>
          <c:showSerName val="0"/>
          <c:showPercent val="0"/>
          <c:showBubbleSize val="0"/>
        </c:dLbls>
        <c:smooth val="0"/>
        <c:axId val="232723695"/>
        <c:axId val="232724111"/>
      </c:lineChart>
      <c:catAx>
        <c:axId val="232723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2724111"/>
        <c:crosses val="autoZero"/>
        <c:auto val="1"/>
        <c:lblAlgn val="ctr"/>
        <c:lblOffset val="100"/>
        <c:noMultiLvlLbl val="0"/>
      </c:catAx>
      <c:valAx>
        <c:axId val="2327241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272369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Charlottesvile Bookings by Charge Level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Bookings'!$A$5</c:f>
              <c:strCache>
                <c:ptCount val="1"/>
                <c:pt idx="0">
                  <c:v>Charlottesville Felony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Bookings'!$B$5:$L$5</c:f>
              <c:numCache>
                <c:formatCode>General</c:formatCode>
                <c:ptCount val="11"/>
                <c:pt idx="0">
                  <c:v>1013</c:v>
                </c:pt>
                <c:pt idx="1">
                  <c:v>897</c:v>
                </c:pt>
                <c:pt idx="2">
                  <c:v>1043</c:v>
                </c:pt>
                <c:pt idx="3">
                  <c:v>1218</c:v>
                </c:pt>
                <c:pt idx="4">
                  <c:v>1308</c:v>
                </c:pt>
                <c:pt idx="5">
                  <c:v>1289</c:v>
                </c:pt>
                <c:pt idx="6">
                  <c:v>1426</c:v>
                </c:pt>
                <c:pt idx="7">
                  <c:v>1186</c:v>
                </c:pt>
                <c:pt idx="8">
                  <c:v>1040</c:v>
                </c:pt>
                <c:pt idx="9">
                  <c:v>926</c:v>
                </c:pt>
                <c:pt idx="10">
                  <c:v>981</c:v>
                </c:pt>
              </c:numCache>
            </c:numRef>
          </c:val>
          <c:smooth val="0"/>
          <c:extLst>
            <c:ext xmlns:c16="http://schemas.microsoft.com/office/drawing/2014/chart" uri="{C3380CC4-5D6E-409C-BE32-E72D297353CC}">
              <c16:uniqueId val="{00000000-0AF8-40DD-A626-39E2932FD69D}"/>
            </c:ext>
          </c:extLst>
        </c:ser>
        <c:ser>
          <c:idx val="1"/>
          <c:order val="1"/>
          <c:tx>
            <c:strRef>
              <c:f>'Charlottesville Bookings'!$A$6</c:f>
              <c:strCache>
                <c:ptCount val="1"/>
                <c:pt idx="0">
                  <c:v>Charlottesville Misdemeanor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Bookings'!$B$6:$L$6</c:f>
              <c:numCache>
                <c:formatCode>General</c:formatCode>
                <c:ptCount val="11"/>
                <c:pt idx="0">
                  <c:v>2182</c:v>
                </c:pt>
                <c:pt idx="1">
                  <c:v>1833</c:v>
                </c:pt>
                <c:pt idx="2">
                  <c:v>1815</c:v>
                </c:pt>
                <c:pt idx="3">
                  <c:v>2070</c:v>
                </c:pt>
                <c:pt idx="4">
                  <c:v>1964</c:v>
                </c:pt>
                <c:pt idx="5">
                  <c:v>2084</c:v>
                </c:pt>
                <c:pt idx="6">
                  <c:v>2200</c:v>
                </c:pt>
                <c:pt idx="7">
                  <c:v>1742</c:v>
                </c:pt>
                <c:pt idx="8">
                  <c:v>1396</c:v>
                </c:pt>
                <c:pt idx="9">
                  <c:v>1059</c:v>
                </c:pt>
                <c:pt idx="10">
                  <c:v>1078</c:v>
                </c:pt>
              </c:numCache>
            </c:numRef>
          </c:val>
          <c:smooth val="0"/>
          <c:extLst>
            <c:ext xmlns:c16="http://schemas.microsoft.com/office/drawing/2014/chart" uri="{C3380CC4-5D6E-409C-BE32-E72D297353CC}">
              <c16:uniqueId val="{00000001-0AF8-40DD-A626-39E2932FD69D}"/>
            </c:ext>
          </c:extLst>
        </c:ser>
        <c:dLbls>
          <c:showLegendKey val="0"/>
          <c:showVal val="0"/>
          <c:showCatName val="0"/>
          <c:showSerName val="0"/>
          <c:showPercent val="0"/>
          <c:showBubbleSize val="0"/>
        </c:dLbls>
        <c:smooth val="0"/>
        <c:axId val="453323120"/>
        <c:axId val="453321160"/>
      </c:lineChart>
      <c:catAx>
        <c:axId val="453323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53321160"/>
        <c:crosses val="autoZero"/>
        <c:auto val="1"/>
        <c:lblAlgn val="ctr"/>
        <c:lblOffset val="100"/>
        <c:noMultiLvlLbl val="0"/>
      </c:catAx>
      <c:valAx>
        <c:axId val="453321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533231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Intakes'!$A$40</c:f>
              <c:strCache>
                <c:ptCount val="1"/>
                <c:pt idx="0">
                  <c:v>Charlottesville Bookings per Intake</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'Charlottesville Intakes'!$B$39:$L$39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Intakes'!$B$40:$L$40</c:f>
              <c:numCache>
                <c:formatCode>General</c:formatCode>
                <c:ptCount val="11"/>
                <c:pt idx="0">
                  <c:v>1.6953781512605042</c:v>
                </c:pt>
                <c:pt idx="1">
                  <c:v>1.6223529411764706</c:v>
                </c:pt>
                <c:pt idx="2">
                  <c:v>1.6110484780157834</c:v>
                </c:pt>
                <c:pt idx="3">
                  <c:v>1.719626168224299</c:v>
                </c:pt>
                <c:pt idx="4">
                  <c:v>1.8531390134529149</c:v>
                </c:pt>
                <c:pt idx="5">
                  <c:v>1.8009503695881732</c:v>
                </c:pt>
                <c:pt idx="6">
                  <c:v>1.819033530571992</c:v>
                </c:pt>
                <c:pt idx="7">
                  <c:v>1.8322147651006711</c:v>
                </c:pt>
                <c:pt idx="8">
                  <c:v>1.8990053557765876</c:v>
                </c:pt>
                <c:pt idx="9">
                  <c:v>2.0579857578840284</c:v>
                </c:pt>
                <c:pt idx="10">
                  <c:v>2.0230326295585415</c:v>
                </c:pt>
              </c:numCache>
            </c:numRef>
          </c:val>
          <c:extLst>
            <c:ext xmlns:c16="http://schemas.microsoft.com/office/drawing/2014/chart" uri="{C3380CC4-5D6E-409C-BE32-E72D297353CC}">
              <c16:uniqueId val="{00000000-7C22-4BF3-9D28-41F4E122D57B}"/>
            </c:ext>
          </c:extLst>
        </c:ser>
        <c:dLbls>
          <c:showLegendKey val="0"/>
          <c:showVal val="0"/>
          <c:showCatName val="0"/>
          <c:showSerName val="0"/>
          <c:showPercent val="0"/>
          <c:showBubbleSize val="0"/>
        </c:dLbls>
        <c:gapWidth val="150"/>
        <c:axId val="751673144"/>
        <c:axId val="751670400"/>
      </c:barChart>
      <c:catAx>
        <c:axId val="751673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70400"/>
        <c:crosses val="autoZero"/>
        <c:auto val="1"/>
        <c:lblAlgn val="ctr"/>
        <c:lblOffset val="100"/>
        <c:noMultiLvlLbl val="0"/>
      </c:catAx>
      <c:valAx>
        <c:axId val="751670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7314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Bookings by Quarter (2018-2020)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'Cville Bookings by Quarter'!$A$2</c:f>
              <c:strCache>
                <c:ptCount val="1"/>
                <c:pt idx="0">
                  <c:v>2018-2020 Charlottesville Bookings by Quarter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'Cville Bookings by Quarter'!$B$1:$Q$1</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'Cville Bookings by Quarter'!$B$2:$Q$2</c:f>
              <c:numCache>
                <c:formatCode>General</c:formatCode>
                <c:ptCount val="16"/>
                <c:pt idx="0">
                  <c:v>774</c:v>
                </c:pt>
                <c:pt idx="1">
                  <c:v>819</c:v>
                </c:pt>
                <c:pt idx="2">
                  <c:v>724</c:v>
                </c:pt>
                <c:pt idx="3">
                  <c:v>686</c:v>
                </c:pt>
                <c:pt idx="4">
                  <c:v>660</c:v>
                </c:pt>
                <c:pt idx="5">
                  <c:v>651</c:v>
                </c:pt>
                <c:pt idx="6">
                  <c:v>671</c:v>
                </c:pt>
                <c:pt idx="7">
                  <c:v>500</c:v>
                </c:pt>
                <c:pt idx="8">
                  <c:v>560</c:v>
                </c:pt>
                <c:pt idx="9">
                  <c:v>488</c:v>
                </c:pt>
                <c:pt idx="10">
                  <c:v>495</c:v>
                </c:pt>
                <c:pt idx="11">
                  <c:v>479</c:v>
                </c:pt>
                <c:pt idx="12">
                  <c:v>580</c:v>
                </c:pt>
                <c:pt idx="13">
                  <c:v>566</c:v>
                </c:pt>
                <c:pt idx="14">
                  <c:v>536</c:v>
                </c:pt>
                <c:pt idx="15">
                  <c:v>426</c:v>
                </c:pt>
              </c:numCache>
            </c:numRef>
          </c:val>
          <c:extLst>
            <c:ext xmlns:c16="http://schemas.microsoft.com/office/drawing/2014/chart" uri="{C3380CC4-5D6E-409C-BE32-E72D297353CC}">
              <c16:uniqueId val="{00000000-B9B4-433E-B366-B003B86E46D6}"/>
            </c:ext>
          </c:extLst>
        </c:ser>
        <c:dLbls>
          <c:showLegendKey val="0"/>
          <c:showVal val="0"/>
          <c:showCatName val="0"/>
          <c:showSerName val="0"/>
          <c:showPercent val="0"/>
          <c:showBubbleSize val="0"/>
        </c:dLbls>
        <c:gapWidth val="219"/>
        <c:overlap val="-27"/>
        <c:axId val="844201392"/>
        <c:axId val="844201784"/>
      </c:barChart>
      <c:catAx>
        <c:axId val="844201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4201784"/>
        <c:crosses val="autoZero"/>
        <c:auto val="1"/>
        <c:lblAlgn val="ctr"/>
        <c:lblOffset val="100"/>
        <c:noMultiLvlLbl val="0"/>
      </c:catAx>
      <c:valAx>
        <c:axId val="844201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420139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Bookings by Quarter and Charge Level (2018-2020)</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'Cville Bookings by Quarter'!$A$5</c:f>
              <c:strCache>
                <c:ptCount val="1"/>
                <c:pt idx="0">
                  <c:v>2018-2020 Charlottesville Felony Bookings by Quarter</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'Cville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'Cville Bookings by Quarter'!$B$5:$Q$5</c:f>
              <c:numCache>
                <c:formatCode>General</c:formatCode>
                <c:ptCount val="16"/>
                <c:pt idx="0">
                  <c:v>271</c:v>
                </c:pt>
                <c:pt idx="1">
                  <c:v>308</c:v>
                </c:pt>
                <c:pt idx="2">
                  <c:v>307</c:v>
                </c:pt>
                <c:pt idx="3">
                  <c:v>300</c:v>
                </c:pt>
                <c:pt idx="4">
                  <c:v>303</c:v>
                </c:pt>
                <c:pt idx="5">
                  <c:v>256</c:v>
                </c:pt>
                <c:pt idx="6">
                  <c:v>275</c:v>
                </c:pt>
                <c:pt idx="7">
                  <c:v>206</c:v>
                </c:pt>
                <c:pt idx="8">
                  <c:v>235</c:v>
                </c:pt>
                <c:pt idx="9">
                  <c:v>219</c:v>
                </c:pt>
                <c:pt idx="10">
                  <c:v>237</c:v>
                </c:pt>
                <c:pt idx="11">
                  <c:v>235</c:v>
                </c:pt>
                <c:pt idx="12">
                  <c:v>291</c:v>
                </c:pt>
                <c:pt idx="13">
                  <c:v>274</c:v>
                </c:pt>
                <c:pt idx="14">
                  <c:v>264</c:v>
                </c:pt>
                <c:pt idx="15">
                  <c:v>152</c:v>
                </c:pt>
              </c:numCache>
            </c:numRef>
          </c:val>
          <c:smooth val="0"/>
          <c:extLst>
            <c:ext xmlns:c16="http://schemas.microsoft.com/office/drawing/2014/chart" uri="{C3380CC4-5D6E-409C-BE32-E72D297353CC}">
              <c16:uniqueId val="{00000000-C46B-489C-A685-52E1D109C517}"/>
            </c:ext>
          </c:extLst>
        </c:ser>
        <c:ser>
          <c:idx val="1"/>
          <c:order val="1"/>
          <c:tx>
            <c:strRef>
              <c:f>'Cville Bookings by Quarter'!$A$6</c:f>
              <c:strCache>
                <c:ptCount val="1"/>
                <c:pt idx="0">
                  <c:v>2018-2020 Charlottesville Misdemeanor Bookings by Quarter</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strRef>
              <c:f>'Cville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'Cville Bookings by Quarter'!$B$6:$Q$6</c:f>
              <c:numCache>
                <c:formatCode>General</c:formatCode>
                <c:ptCount val="16"/>
                <c:pt idx="0">
                  <c:v>485</c:v>
                </c:pt>
                <c:pt idx="1">
                  <c:v>492</c:v>
                </c:pt>
                <c:pt idx="2">
                  <c:v>397</c:v>
                </c:pt>
                <c:pt idx="3">
                  <c:v>368</c:v>
                </c:pt>
                <c:pt idx="4">
                  <c:v>342</c:v>
                </c:pt>
                <c:pt idx="5">
                  <c:v>386</c:v>
                </c:pt>
                <c:pt idx="6">
                  <c:v>382</c:v>
                </c:pt>
                <c:pt idx="7">
                  <c:v>286</c:v>
                </c:pt>
                <c:pt idx="8">
                  <c:v>309</c:v>
                </c:pt>
                <c:pt idx="9">
                  <c:v>256</c:v>
                </c:pt>
                <c:pt idx="10">
                  <c:v>252</c:v>
                </c:pt>
                <c:pt idx="11">
                  <c:v>242</c:v>
                </c:pt>
                <c:pt idx="12">
                  <c:v>273</c:v>
                </c:pt>
                <c:pt idx="13">
                  <c:v>282</c:v>
                </c:pt>
                <c:pt idx="14">
                  <c:v>264</c:v>
                </c:pt>
                <c:pt idx="15">
                  <c:v>259</c:v>
                </c:pt>
              </c:numCache>
            </c:numRef>
          </c:val>
          <c:smooth val="0"/>
          <c:extLst>
            <c:ext xmlns:c16="http://schemas.microsoft.com/office/drawing/2014/chart" uri="{C3380CC4-5D6E-409C-BE32-E72D297353CC}">
              <c16:uniqueId val="{00000001-C46B-489C-A685-52E1D109C517}"/>
            </c:ext>
          </c:extLst>
        </c:ser>
        <c:dLbls>
          <c:showLegendKey val="0"/>
          <c:showVal val="0"/>
          <c:showCatName val="0"/>
          <c:showSerName val="0"/>
          <c:showPercent val="0"/>
          <c:showBubbleSize val="0"/>
        </c:dLbls>
        <c:smooth val="0"/>
        <c:axId val="844201000"/>
        <c:axId val="844202960"/>
      </c:lineChart>
      <c:catAx>
        <c:axId val="844201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4202960"/>
        <c:crosses val="autoZero"/>
        <c:auto val="1"/>
        <c:lblAlgn val="ctr"/>
        <c:lblOffset val="100"/>
        <c:noMultiLvlLbl val="0"/>
      </c:catAx>
      <c:valAx>
        <c:axId val="844202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42010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Top Ten Charlottesville Booking Types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Bookings by VCC'!$B$1</c:f>
              <c:strCache>
                <c:ptCount val="1"/>
                <c:pt idx="0">
                  <c:v>2011</c:v>
                </c:pt>
              </c:strCache>
            </c:strRef>
          </c:tx>
          <c:spPr>
            <a:solidFill>
              <a:schemeClr val="accent1"/>
            </a:solidFill>
            <a:ln>
              <a:noFill/>
            </a:ln>
            <a:effectLst/>
          </c:spPr>
          <c:invertIfNegative val="0"/>
          <c:cat>
            <c:strRef>
              <c:f>'Charlottesville Bookings by VCC'!$A$2:$A$11</c:f>
              <c:strCache>
                <c:ptCount val="10"/>
                <c:pt idx="0">
                  <c:v>ALC</c:v>
                </c:pt>
                <c:pt idx="1">
                  <c:v>ASL</c:v>
                </c:pt>
                <c:pt idx="2">
                  <c:v>PRB</c:v>
                </c:pt>
                <c:pt idx="3">
                  <c:v>DWI</c:v>
                </c:pt>
                <c:pt idx="4">
                  <c:v>NAR</c:v>
                </c:pt>
                <c:pt idx="5">
                  <c:v>LAR</c:v>
                </c:pt>
                <c:pt idx="6">
                  <c:v>CON</c:v>
                </c:pt>
                <c:pt idx="7">
                  <c:v>FRD</c:v>
                </c:pt>
                <c:pt idx="8">
                  <c:v>LIC</c:v>
                </c:pt>
                <c:pt idx="9">
                  <c:v>WPN</c:v>
                </c:pt>
              </c:strCache>
            </c:strRef>
          </c:cat>
          <c:val>
            <c:numRef>
              <c:f>'Charlottesville Bookings by VCC'!$B$2:$B$11</c:f>
              <c:numCache>
                <c:formatCode>General</c:formatCode>
                <c:ptCount val="10"/>
                <c:pt idx="0">
                  <c:v>629</c:v>
                </c:pt>
                <c:pt idx="1">
                  <c:v>312</c:v>
                </c:pt>
                <c:pt idx="2">
                  <c:v>226</c:v>
                </c:pt>
                <c:pt idx="3">
                  <c:v>344</c:v>
                </c:pt>
                <c:pt idx="4">
                  <c:v>264</c:v>
                </c:pt>
                <c:pt idx="5">
                  <c:v>184</c:v>
                </c:pt>
                <c:pt idx="6">
                  <c:v>178</c:v>
                </c:pt>
                <c:pt idx="7">
                  <c:v>137</c:v>
                </c:pt>
                <c:pt idx="8">
                  <c:v>151</c:v>
                </c:pt>
                <c:pt idx="9">
                  <c:v>78</c:v>
                </c:pt>
              </c:numCache>
            </c:numRef>
          </c:val>
          <c:extLst>
            <c:ext xmlns:c16="http://schemas.microsoft.com/office/drawing/2014/chart" uri="{C3380CC4-5D6E-409C-BE32-E72D297353CC}">
              <c16:uniqueId val="{00000000-17EC-4146-AD99-705EB5FF1B54}"/>
            </c:ext>
          </c:extLst>
        </c:ser>
        <c:ser>
          <c:idx val="1"/>
          <c:order val="1"/>
          <c:tx>
            <c:strRef>
              <c:f>'Charlottesville Bookings by VCC'!$C$1</c:f>
              <c:strCache>
                <c:ptCount val="1"/>
                <c:pt idx="0">
                  <c:v>2012</c:v>
                </c:pt>
              </c:strCache>
            </c:strRef>
          </c:tx>
          <c:spPr>
            <a:solidFill>
              <a:schemeClr val="accent2"/>
            </a:solidFill>
            <a:ln>
              <a:noFill/>
            </a:ln>
            <a:effectLst/>
          </c:spPr>
          <c:invertIfNegative val="0"/>
          <c:cat>
            <c:strRef>
              <c:f>'Charlottesville Bookings by VCC'!$A$2:$A$11</c:f>
              <c:strCache>
                <c:ptCount val="10"/>
                <c:pt idx="0">
                  <c:v>ALC</c:v>
                </c:pt>
                <c:pt idx="1">
                  <c:v>ASL</c:v>
                </c:pt>
                <c:pt idx="2">
                  <c:v>PRB</c:v>
                </c:pt>
                <c:pt idx="3">
                  <c:v>DWI</c:v>
                </c:pt>
                <c:pt idx="4">
                  <c:v>NAR</c:v>
                </c:pt>
                <c:pt idx="5">
                  <c:v>LAR</c:v>
                </c:pt>
                <c:pt idx="6">
                  <c:v>CON</c:v>
                </c:pt>
                <c:pt idx="7">
                  <c:v>FRD</c:v>
                </c:pt>
                <c:pt idx="8">
                  <c:v>LIC</c:v>
                </c:pt>
                <c:pt idx="9">
                  <c:v>WPN</c:v>
                </c:pt>
              </c:strCache>
            </c:strRef>
          </c:cat>
          <c:val>
            <c:numRef>
              <c:f>'Charlottesville Bookings by VCC'!$C$2:$C$11</c:f>
              <c:numCache>
                <c:formatCode>General</c:formatCode>
                <c:ptCount val="10"/>
                <c:pt idx="0">
                  <c:v>492</c:v>
                </c:pt>
                <c:pt idx="1">
                  <c:v>296</c:v>
                </c:pt>
                <c:pt idx="2">
                  <c:v>208</c:v>
                </c:pt>
                <c:pt idx="3">
                  <c:v>312</c:v>
                </c:pt>
                <c:pt idx="4">
                  <c:v>248</c:v>
                </c:pt>
                <c:pt idx="5">
                  <c:v>182</c:v>
                </c:pt>
                <c:pt idx="6">
                  <c:v>157</c:v>
                </c:pt>
                <c:pt idx="7">
                  <c:v>103</c:v>
                </c:pt>
                <c:pt idx="8">
                  <c:v>92</c:v>
                </c:pt>
                <c:pt idx="9">
                  <c:v>59</c:v>
                </c:pt>
              </c:numCache>
            </c:numRef>
          </c:val>
          <c:extLst>
            <c:ext xmlns:c16="http://schemas.microsoft.com/office/drawing/2014/chart" uri="{C3380CC4-5D6E-409C-BE32-E72D297353CC}">
              <c16:uniqueId val="{00000001-17EC-4146-AD99-705EB5FF1B54}"/>
            </c:ext>
          </c:extLst>
        </c:ser>
        <c:ser>
          <c:idx val="2"/>
          <c:order val="2"/>
          <c:tx>
            <c:strRef>
              <c:f>'Charlottesville Bookings by VCC'!$D$1</c:f>
              <c:strCache>
                <c:ptCount val="1"/>
                <c:pt idx="0">
                  <c:v>2013</c:v>
                </c:pt>
              </c:strCache>
            </c:strRef>
          </c:tx>
          <c:spPr>
            <a:solidFill>
              <a:schemeClr val="accent3"/>
            </a:solidFill>
            <a:ln>
              <a:noFill/>
            </a:ln>
            <a:effectLst/>
          </c:spPr>
          <c:invertIfNegative val="0"/>
          <c:cat>
            <c:strRef>
              <c:f>'Charlottesville Bookings by VCC'!$A$2:$A$11</c:f>
              <c:strCache>
                <c:ptCount val="10"/>
                <c:pt idx="0">
                  <c:v>ALC</c:v>
                </c:pt>
                <c:pt idx="1">
                  <c:v>ASL</c:v>
                </c:pt>
                <c:pt idx="2">
                  <c:v>PRB</c:v>
                </c:pt>
                <c:pt idx="3">
                  <c:v>DWI</c:v>
                </c:pt>
                <c:pt idx="4">
                  <c:v>NAR</c:v>
                </c:pt>
                <c:pt idx="5">
                  <c:v>LAR</c:v>
                </c:pt>
                <c:pt idx="6">
                  <c:v>CON</c:v>
                </c:pt>
                <c:pt idx="7">
                  <c:v>FRD</c:v>
                </c:pt>
                <c:pt idx="8">
                  <c:v>LIC</c:v>
                </c:pt>
                <c:pt idx="9">
                  <c:v>WPN</c:v>
                </c:pt>
              </c:strCache>
            </c:strRef>
          </c:cat>
          <c:val>
            <c:numRef>
              <c:f>'Charlottesville Bookings by VCC'!$D$2:$D$11</c:f>
              <c:numCache>
                <c:formatCode>General</c:formatCode>
                <c:ptCount val="10"/>
                <c:pt idx="0">
                  <c:v>478</c:v>
                </c:pt>
                <c:pt idx="1">
                  <c:v>345</c:v>
                </c:pt>
                <c:pt idx="2">
                  <c:v>244</c:v>
                </c:pt>
                <c:pt idx="3">
                  <c:v>291</c:v>
                </c:pt>
                <c:pt idx="4">
                  <c:v>243</c:v>
                </c:pt>
                <c:pt idx="5">
                  <c:v>226</c:v>
                </c:pt>
                <c:pt idx="6">
                  <c:v>145</c:v>
                </c:pt>
                <c:pt idx="7">
                  <c:v>109</c:v>
                </c:pt>
                <c:pt idx="8">
                  <c:v>124</c:v>
                </c:pt>
                <c:pt idx="9">
                  <c:v>65</c:v>
                </c:pt>
              </c:numCache>
            </c:numRef>
          </c:val>
          <c:extLst>
            <c:ext xmlns:c16="http://schemas.microsoft.com/office/drawing/2014/chart" uri="{C3380CC4-5D6E-409C-BE32-E72D297353CC}">
              <c16:uniqueId val="{00000002-17EC-4146-AD99-705EB5FF1B54}"/>
            </c:ext>
          </c:extLst>
        </c:ser>
        <c:ser>
          <c:idx val="3"/>
          <c:order val="3"/>
          <c:tx>
            <c:strRef>
              <c:f>'Charlottesville Bookings by VCC'!$E$1</c:f>
              <c:strCache>
                <c:ptCount val="1"/>
                <c:pt idx="0">
                  <c:v>2014</c:v>
                </c:pt>
              </c:strCache>
            </c:strRef>
          </c:tx>
          <c:spPr>
            <a:solidFill>
              <a:schemeClr val="accent4"/>
            </a:solidFill>
            <a:ln>
              <a:noFill/>
            </a:ln>
            <a:effectLst/>
          </c:spPr>
          <c:invertIfNegative val="0"/>
          <c:cat>
            <c:strRef>
              <c:f>'Charlottesville Bookings by VCC'!$A$2:$A$11</c:f>
              <c:strCache>
                <c:ptCount val="10"/>
                <c:pt idx="0">
                  <c:v>ALC</c:v>
                </c:pt>
                <c:pt idx="1">
                  <c:v>ASL</c:v>
                </c:pt>
                <c:pt idx="2">
                  <c:v>PRB</c:v>
                </c:pt>
                <c:pt idx="3">
                  <c:v>DWI</c:v>
                </c:pt>
                <c:pt idx="4">
                  <c:v>NAR</c:v>
                </c:pt>
                <c:pt idx="5">
                  <c:v>LAR</c:v>
                </c:pt>
                <c:pt idx="6">
                  <c:v>CON</c:v>
                </c:pt>
                <c:pt idx="7">
                  <c:v>FRD</c:v>
                </c:pt>
                <c:pt idx="8">
                  <c:v>LIC</c:v>
                </c:pt>
                <c:pt idx="9">
                  <c:v>WPN</c:v>
                </c:pt>
              </c:strCache>
            </c:strRef>
          </c:cat>
          <c:val>
            <c:numRef>
              <c:f>'Charlottesville Bookings by VCC'!$E$2:$E$11</c:f>
              <c:numCache>
                <c:formatCode>General</c:formatCode>
                <c:ptCount val="10"/>
                <c:pt idx="0">
                  <c:v>531</c:v>
                </c:pt>
                <c:pt idx="1">
                  <c:v>392</c:v>
                </c:pt>
                <c:pt idx="2">
                  <c:v>338</c:v>
                </c:pt>
                <c:pt idx="3">
                  <c:v>299</c:v>
                </c:pt>
                <c:pt idx="4">
                  <c:v>278</c:v>
                </c:pt>
                <c:pt idx="5">
                  <c:v>224</c:v>
                </c:pt>
                <c:pt idx="6">
                  <c:v>161</c:v>
                </c:pt>
                <c:pt idx="7">
                  <c:v>136</c:v>
                </c:pt>
                <c:pt idx="8">
                  <c:v>204</c:v>
                </c:pt>
                <c:pt idx="9">
                  <c:v>79</c:v>
                </c:pt>
              </c:numCache>
            </c:numRef>
          </c:val>
          <c:extLst>
            <c:ext xmlns:c16="http://schemas.microsoft.com/office/drawing/2014/chart" uri="{C3380CC4-5D6E-409C-BE32-E72D297353CC}">
              <c16:uniqueId val="{00000003-17EC-4146-AD99-705EB5FF1B54}"/>
            </c:ext>
          </c:extLst>
        </c:ser>
        <c:ser>
          <c:idx val="4"/>
          <c:order val="4"/>
          <c:tx>
            <c:strRef>
              <c:f>'Charlottesville Bookings by VCC'!$F$1</c:f>
              <c:strCache>
                <c:ptCount val="1"/>
                <c:pt idx="0">
                  <c:v>2015</c:v>
                </c:pt>
              </c:strCache>
            </c:strRef>
          </c:tx>
          <c:spPr>
            <a:solidFill>
              <a:schemeClr val="accent5"/>
            </a:solidFill>
            <a:ln>
              <a:noFill/>
            </a:ln>
            <a:effectLst/>
          </c:spPr>
          <c:invertIfNegative val="0"/>
          <c:cat>
            <c:strRef>
              <c:f>'Charlottesville Bookings by VCC'!$A$2:$A$11</c:f>
              <c:strCache>
                <c:ptCount val="10"/>
                <c:pt idx="0">
                  <c:v>ALC</c:v>
                </c:pt>
                <c:pt idx="1">
                  <c:v>ASL</c:v>
                </c:pt>
                <c:pt idx="2">
                  <c:v>PRB</c:v>
                </c:pt>
                <c:pt idx="3">
                  <c:v>DWI</c:v>
                </c:pt>
                <c:pt idx="4">
                  <c:v>NAR</c:v>
                </c:pt>
                <c:pt idx="5">
                  <c:v>LAR</c:v>
                </c:pt>
                <c:pt idx="6">
                  <c:v>CON</c:v>
                </c:pt>
                <c:pt idx="7">
                  <c:v>FRD</c:v>
                </c:pt>
                <c:pt idx="8">
                  <c:v>LIC</c:v>
                </c:pt>
                <c:pt idx="9">
                  <c:v>WPN</c:v>
                </c:pt>
              </c:strCache>
            </c:strRef>
          </c:cat>
          <c:val>
            <c:numRef>
              <c:f>'Charlottesville Bookings by VCC'!$F$2:$F$11</c:f>
              <c:numCache>
                <c:formatCode>General</c:formatCode>
                <c:ptCount val="10"/>
                <c:pt idx="0">
                  <c:v>427</c:v>
                </c:pt>
                <c:pt idx="1">
                  <c:v>438</c:v>
                </c:pt>
                <c:pt idx="2">
                  <c:v>292</c:v>
                </c:pt>
                <c:pt idx="3">
                  <c:v>317</c:v>
                </c:pt>
                <c:pt idx="4">
                  <c:v>331</c:v>
                </c:pt>
                <c:pt idx="5">
                  <c:v>203</c:v>
                </c:pt>
                <c:pt idx="6">
                  <c:v>138</c:v>
                </c:pt>
                <c:pt idx="7">
                  <c:v>139</c:v>
                </c:pt>
                <c:pt idx="8">
                  <c:v>144</c:v>
                </c:pt>
                <c:pt idx="9">
                  <c:v>121</c:v>
                </c:pt>
              </c:numCache>
            </c:numRef>
          </c:val>
          <c:extLst>
            <c:ext xmlns:c16="http://schemas.microsoft.com/office/drawing/2014/chart" uri="{C3380CC4-5D6E-409C-BE32-E72D297353CC}">
              <c16:uniqueId val="{00000004-17EC-4146-AD99-705EB5FF1B54}"/>
            </c:ext>
          </c:extLst>
        </c:ser>
        <c:ser>
          <c:idx val="5"/>
          <c:order val="5"/>
          <c:tx>
            <c:strRef>
              <c:f>'Charlottesville Bookings by VCC'!$G$1</c:f>
              <c:strCache>
                <c:ptCount val="1"/>
                <c:pt idx="0">
                  <c:v>2016</c:v>
                </c:pt>
              </c:strCache>
            </c:strRef>
          </c:tx>
          <c:spPr>
            <a:solidFill>
              <a:schemeClr val="accent6"/>
            </a:solidFill>
            <a:ln>
              <a:noFill/>
            </a:ln>
            <a:effectLst/>
          </c:spPr>
          <c:invertIfNegative val="0"/>
          <c:cat>
            <c:strRef>
              <c:f>'Charlottesville Bookings by VCC'!$A$2:$A$11</c:f>
              <c:strCache>
                <c:ptCount val="10"/>
                <c:pt idx="0">
                  <c:v>ALC</c:v>
                </c:pt>
                <c:pt idx="1">
                  <c:v>ASL</c:v>
                </c:pt>
                <c:pt idx="2">
                  <c:v>PRB</c:v>
                </c:pt>
                <c:pt idx="3">
                  <c:v>DWI</c:v>
                </c:pt>
                <c:pt idx="4">
                  <c:v>NAR</c:v>
                </c:pt>
                <c:pt idx="5">
                  <c:v>LAR</c:v>
                </c:pt>
                <c:pt idx="6">
                  <c:v>CON</c:v>
                </c:pt>
                <c:pt idx="7">
                  <c:v>FRD</c:v>
                </c:pt>
                <c:pt idx="8">
                  <c:v>LIC</c:v>
                </c:pt>
                <c:pt idx="9">
                  <c:v>WPN</c:v>
                </c:pt>
              </c:strCache>
            </c:strRef>
          </c:cat>
          <c:val>
            <c:numRef>
              <c:f>'Charlottesville Bookings by VCC'!$G$2:$G$11</c:f>
              <c:numCache>
                <c:formatCode>General</c:formatCode>
                <c:ptCount val="10"/>
                <c:pt idx="0">
                  <c:v>491</c:v>
                </c:pt>
                <c:pt idx="1">
                  <c:v>483</c:v>
                </c:pt>
                <c:pt idx="2">
                  <c:v>316</c:v>
                </c:pt>
                <c:pt idx="3">
                  <c:v>261</c:v>
                </c:pt>
                <c:pt idx="4">
                  <c:v>290</c:v>
                </c:pt>
                <c:pt idx="5">
                  <c:v>234</c:v>
                </c:pt>
                <c:pt idx="6">
                  <c:v>146</c:v>
                </c:pt>
                <c:pt idx="7">
                  <c:v>122</c:v>
                </c:pt>
                <c:pt idx="8">
                  <c:v>119</c:v>
                </c:pt>
                <c:pt idx="9">
                  <c:v>113</c:v>
                </c:pt>
              </c:numCache>
            </c:numRef>
          </c:val>
          <c:extLst>
            <c:ext xmlns:c16="http://schemas.microsoft.com/office/drawing/2014/chart" uri="{C3380CC4-5D6E-409C-BE32-E72D297353CC}">
              <c16:uniqueId val="{00000005-17EC-4146-AD99-705EB5FF1B54}"/>
            </c:ext>
          </c:extLst>
        </c:ser>
        <c:ser>
          <c:idx val="6"/>
          <c:order val="6"/>
          <c:tx>
            <c:strRef>
              <c:f>'Charlottesville Bookings by VCC'!$H$1</c:f>
              <c:strCache>
                <c:ptCount val="1"/>
                <c:pt idx="0">
                  <c:v>2017</c:v>
                </c:pt>
              </c:strCache>
            </c:strRef>
          </c:tx>
          <c:spPr>
            <a:solidFill>
              <a:schemeClr val="accent1">
                <a:lumMod val="60000"/>
              </a:schemeClr>
            </a:solidFill>
            <a:ln>
              <a:noFill/>
            </a:ln>
            <a:effectLst/>
          </c:spPr>
          <c:invertIfNegative val="0"/>
          <c:cat>
            <c:strRef>
              <c:f>'Charlottesville Bookings by VCC'!$A$2:$A$11</c:f>
              <c:strCache>
                <c:ptCount val="10"/>
                <c:pt idx="0">
                  <c:v>ALC</c:v>
                </c:pt>
                <c:pt idx="1">
                  <c:v>ASL</c:v>
                </c:pt>
                <c:pt idx="2">
                  <c:v>PRB</c:v>
                </c:pt>
                <c:pt idx="3">
                  <c:v>DWI</c:v>
                </c:pt>
                <c:pt idx="4">
                  <c:v>NAR</c:v>
                </c:pt>
                <c:pt idx="5">
                  <c:v>LAR</c:v>
                </c:pt>
                <c:pt idx="6">
                  <c:v>CON</c:v>
                </c:pt>
                <c:pt idx="7">
                  <c:v>FRD</c:v>
                </c:pt>
                <c:pt idx="8">
                  <c:v>LIC</c:v>
                </c:pt>
                <c:pt idx="9">
                  <c:v>WPN</c:v>
                </c:pt>
              </c:strCache>
            </c:strRef>
          </c:cat>
          <c:val>
            <c:numRef>
              <c:f>'Charlottesville Bookings by VCC'!$H$2:$H$11</c:f>
              <c:numCache>
                <c:formatCode>General</c:formatCode>
                <c:ptCount val="10"/>
                <c:pt idx="0">
                  <c:v>559</c:v>
                </c:pt>
                <c:pt idx="1">
                  <c:v>437</c:v>
                </c:pt>
                <c:pt idx="2">
                  <c:v>368</c:v>
                </c:pt>
                <c:pt idx="3">
                  <c:v>236</c:v>
                </c:pt>
                <c:pt idx="4">
                  <c:v>335</c:v>
                </c:pt>
                <c:pt idx="5">
                  <c:v>291</c:v>
                </c:pt>
                <c:pt idx="6">
                  <c:v>220</c:v>
                </c:pt>
                <c:pt idx="7">
                  <c:v>176</c:v>
                </c:pt>
                <c:pt idx="8">
                  <c:v>100</c:v>
                </c:pt>
                <c:pt idx="9">
                  <c:v>88</c:v>
                </c:pt>
              </c:numCache>
            </c:numRef>
          </c:val>
          <c:extLst>
            <c:ext xmlns:c16="http://schemas.microsoft.com/office/drawing/2014/chart" uri="{C3380CC4-5D6E-409C-BE32-E72D297353CC}">
              <c16:uniqueId val="{00000006-17EC-4146-AD99-705EB5FF1B54}"/>
            </c:ext>
          </c:extLst>
        </c:ser>
        <c:ser>
          <c:idx val="7"/>
          <c:order val="7"/>
          <c:tx>
            <c:strRef>
              <c:f>'Charlottesville Bookings by VCC'!$I$1</c:f>
              <c:strCache>
                <c:ptCount val="1"/>
                <c:pt idx="0">
                  <c:v>2018</c:v>
                </c:pt>
              </c:strCache>
            </c:strRef>
          </c:tx>
          <c:spPr>
            <a:solidFill>
              <a:schemeClr val="accent2">
                <a:lumMod val="60000"/>
              </a:schemeClr>
            </a:solidFill>
            <a:ln>
              <a:noFill/>
            </a:ln>
            <a:effectLst/>
          </c:spPr>
          <c:invertIfNegative val="0"/>
          <c:cat>
            <c:strRef>
              <c:f>'Charlottesville Bookings by VCC'!$A$2:$A$11</c:f>
              <c:strCache>
                <c:ptCount val="10"/>
                <c:pt idx="0">
                  <c:v>ALC</c:v>
                </c:pt>
                <c:pt idx="1">
                  <c:v>ASL</c:v>
                </c:pt>
                <c:pt idx="2">
                  <c:v>PRB</c:v>
                </c:pt>
                <c:pt idx="3">
                  <c:v>DWI</c:v>
                </c:pt>
                <c:pt idx="4">
                  <c:v>NAR</c:v>
                </c:pt>
                <c:pt idx="5">
                  <c:v>LAR</c:v>
                </c:pt>
                <c:pt idx="6">
                  <c:v>CON</c:v>
                </c:pt>
                <c:pt idx="7">
                  <c:v>FRD</c:v>
                </c:pt>
                <c:pt idx="8">
                  <c:v>LIC</c:v>
                </c:pt>
                <c:pt idx="9">
                  <c:v>WPN</c:v>
                </c:pt>
              </c:strCache>
            </c:strRef>
          </c:cat>
          <c:val>
            <c:numRef>
              <c:f>'Charlottesville Bookings by VCC'!$I$2:$I$11</c:f>
              <c:numCache>
                <c:formatCode>General</c:formatCode>
                <c:ptCount val="10"/>
                <c:pt idx="0">
                  <c:v>394</c:v>
                </c:pt>
                <c:pt idx="1">
                  <c:v>389</c:v>
                </c:pt>
                <c:pt idx="2">
                  <c:v>311</c:v>
                </c:pt>
                <c:pt idx="3">
                  <c:v>257</c:v>
                </c:pt>
                <c:pt idx="4">
                  <c:v>206</c:v>
                </c:pt>
                <c:pt idx="5">
                  <c:v>232</c:v>
                </c:pt>
                <c:pt idx="6">
                  <c:v>162</c:v>
                </c:pt>
                <c:pt idx="7">
                  <c:v>122</c:v>
                </c:pt>
                <c:pt idx="8">
                  <c:v>63</c:v>
                </c:pt>
                <c:pt idx="9">
                  <c:v>97</c:v>
                </c:pt>
              </c:numCache>
            </c:numRef>
          </c:val>
          <c:extLst>
            <c:ext xmlns:c16="http://schemas.microsoft.com/office/drawing/2014/chart" uri="{C3380CC4-5D6E-409C-BE32-E72D297353CC}">
              <c16:uniqueId val="{00000007-17EC-4146-AD99-705EB5FF1B54}"/>
            </c:ext>
          </c:extLst>
        </c:ser>
        <c:ser>
          <c:idx val="8"/>
          <c:order val="8"/>
          <c:tx>
            <c:strRef>
              <c:f>'Charlottesville Bookings by VCC'!$J$1</c:f>
              <c:strCache>
                <c:ptCount val="1"/>
                <c:pt idx="0">
                  <c:v>2019</c:v>
                </c:pt>
              </c:strCache>
            </c:strRef>
          </c:tx>
          <c:spPr>
            <a:solidFill>
              <a:schemeClr val="accent3">
                <a:lumMod val="60000"/>
              </a:schemeClr>
            </a:solidFill>
            <a:ln>
              <a:noFill/>
            </a:ln>
            <a:effectLst/>
          </c:spPr>
          <c:invertIfNegative val="0"/>
          <c:cat>
            <c:strRef>
              <c:f>'Charlottesville Bookings by VCC'!$A$2:$A$11</c:f>
              <c:strCache>
                <c:ptCount val="10"/>
                <c:pt idx="0">
                  <c:v>ALC</c:v>
                </c:pt>
                <c:pt idx="1">
                  <c:v>ASL</c:v>
                </c:pt>
                <c:pt idx="2">
                  <c:v>PRB</c:v>
                </c:pt>
                <c:pt idx="3">
                  <c:v>DWI</c:v>
                </c:pt>
                <c:pt idx="4">
                  <c:v>NAR</c:v>
                </c:pt>
                <c:pt idx="5">
                  <c:v>LAR</c:v>
                </c:pt>
                <c:pt idx="6">
                  <c:v>CON</c:v>
                </c:pt>
                <c:pt idx="7">
                  <c:v>FRD</c:v>
                </c:pt>
                <c:pt idx="8">
                  <c:v>LIC</c:v>
                </c:pt>
                <c:pt idx="9">
                  <c:v>WPN</c:v>
                </c:pt>
              </c:strCache>
            </c:strRef>
          </c:cat>
          <c:val>
            <c:numRef>
              <c:f>'Charlottesville Bookings by VCC'!$J$2:$J$11</c:f>
              <c:numCache>
                <c:formatCode>General</c:formatCode>
                <c:ptCount val="10"/>
                <c:pt idx="0">
                  <c:v>251</c:v>
                </c:pt>
                <c:pt idx="1">
                  <c:v>360</c:v>
                </c:pt>
                <c:pt idx="2">
                  <c:v>272</c:v>
                </c:pt>
                <c:pt idx="3">
                  <c:v>179</c:v>
                </c:pt>
                <c:pt idx="4">
                  <c:v>137</c:v>
                </c:pt>
                <c:pt idx="5">
                  <c:v>213</c:v>
                </c:pt>
                <c:pt idx="6">
                  <c:v>144</c:v>
                </c:pt>
                <c:pt idx="7">
                  <c:v>119</c:v>
                </c:pt>
                <c:pt idx="8">
                  <c:v>50</c:v>
                </c:pt>
                <c:pt idx="9">
                  <c:v>93</c:v>
                </c:pt>
              </c:numCache>
            </c:numRef>
          </c:val>
          <c:extLst>
            <c:ext xmlns:c16="http://schemas.microsoft.com/office/drawing/2014/chart" uri="{C3380CC4-5D6E-409C-BE32-E72D297353CC}">
              <c16:uniqueId val="{00000008-17EC-4146-AD99-705EB5FF1B54}"/>
            </c:ext>
          </c:extLst>
        </c:ser>
        <c:ser>
          <c:idx val="9"/>
          <c:order val="9"/>
          <c:tx>
            <c:strRef>
              <c:f>'Charlottesville Bookings by VCC'!$K$1</c:f>
              <c:strCache>
                <c:ptCount val="1"/>
                <c:pt idx="0">
                  <c:v>2020</c:v>
                </c:pt>
              </c:strCache>
            </c:strRef>
          </c:tx>
          <c:spPr>
            <a:solidFill>
              <a:schemeClr val="accent4">
                <a:lumMod val="60000"/>
              </a:schemeClr>
            </a:solidFill>
            <a:ln>
              <a:noFill/>
            </a:ln>
            <a:effectLst/>
          </c:spPr>
          <c:invertIfNegative val="0"/>
          <c:cat>
            <c:strRef>
              <c:f>'Charlottesville Bookings by VCC'!$A$2:$A$11</c:f>
              <c:strCache>
                <c:ptCount val="10"/>
                <c:pt idx="0">
                  <c:v>ALC</c:v>
                </c:pt>
                <c:pt idx="1">
                  <c:v>ASL</c:v>
                </c:pt>
                <c:pt idx="2">
                  <c:v>PRB</c:v>
                </c:pt>
                <c:pt idx="3">
                  <c:v>DWI</c:v>
                </c:pt>
                <c:pt idx="4">
                  <c:v>NAR</c:v>
                </c:pt>
                <c:pt idx="5">
                  <c:v>LAR</c:v>
                </c:pt>
                <c:pt idx="6">
                  <c:v>CON</c:v>
                </c:pt>
                <c:pt idx="7">
                  <c:v>FRD</c:v>
                </c:pt>
                <c:pt idx="8">
                  <c:v>LIC</c:v>
                </c:pt>
                <c:pt idx="9">
                  <c:v>WPN</c:v>
                </c:pt>
              </c:strCache>
            </c:strRef>
          </c:cat>
          <c:val>
            <c:numRef>
              <c:f>'Charlottesville Bookings by VCC'!$K$2:$K$11</c:f>
              <c:numCache>
                <c:formatCode>General</c:formatCode>
                <c:ptCount val="10"/>
                <c:pt idx="0">
                  <c:v>153</c:v>
                </c:pt>
                <c:pt idx="1">
                  <c:v>284</c:v>
                </c:pt>
                <c:pt idx="2">
                  <c:v>228</c:v>
                </c:pt>
                <c:pt idx="3">
                  <c:v>137</c:v>
                </c:pt>
                <c:pt idx="4">
                  <c:v>134</c:v>
                </c:pt>
                <c:pt idx="5">
                  <c:v>166</c:v>
                </c:pt>
                <c:pt idx="6">
                  <c:v>134</c:v>
                </c:pt>
                <c:pt idx="7">
                  <c:v>69</c:v>
                </c:pt>
                <c:pt idx="8">
                  <c:v>42</c:v>
                </c:pt>
                <c:pt idx="9">
                  <c:v>114</c:v>
                </c:pt>
              </c:numCache>
            </c:numRef>
          </c:val>
          <c:extLst>
            <c:ext xmlns:c16="http://schemas.microsoft.com/office/drawing/2014/chart" uri="{C3380CC4-5D6E-409C-BE32-E72D297353CC}">
              <c16:uniqueId val="{00000009-17EC-4146-AD99-705EB5FF1B54}"/>
            </c:ext>
          </c:extLst>
        </c:ser>
        <c:ser>
          <c:idx val="10"/>
          <c:order val="10"/>
          <c:tx>
            <c:strRef>
              <c:f>'Charlottesville Bookings by VCC'!$L$1</c:f>
              <c:strCache>
                <c:ptCount val="1"/>
                <c:pt idx="0">
                  <c:v>2021</c:v>
                </c:pt>
              </c:strCache>
            </c:strRef>
          </c:tx>
          <c:spPr>
            <a:solidFill>
              <a:schemeClr val="accent5">
                <a:lumMod val="60000"/>
              </a:schemeClr>
            </a:solidFill>
            <a:ln>
              <a:noFill/>
            </a:ln>
            <a:effectLst/>
          </c:spPr>
          <c:invertIfNegative val="0"/>
          <c:cat>
            <c:strRef>
              <c:f>'Charlottesville Bookings by VCC'!$A$2:$A$11</c:f>
              <c:strCache>
                <c:ptCount val="10"/>
                <c:pt idx="0">
                  <c:v>ALC</c:v>
                </c:pt>
                <c:pt idx="1">
                  <c:v>ASL</c:v>
                </c:pt>
                <c:pt idx="2">
                  <c:v>PRB</c:v>
                </c:pt>
                <c:pt idx="3">
                  <c:v>DWI</c:v>
                </c:pt>
                <c:pt idx="4">
                  <c:v>NAR</c:v>
                </c:pt>
                <c:pt idx="5">
                  <c:v>LAR</c:v>
                </c:pt>
                <c:pt idx="6">
                  <c:v>CON</c:v>
                </c:pt>
                <c:pt idx="7">
                  <c:v>FRD</c:v>
                </c:pt>
                <c:pt idx="8">
                  <c:v>LIC</c:v>
                </c:pt>
                <c:pt idx="9">
                  <c:v>WPN</c:v>
                </c:pt>
              </c:strCache>
            </c:strRef>
          </c:cat>
          <c:val>
            <c:numRef>
              <c:f>'Charlottesville Bookings by VCC'!$L$2:$L$11</c:f>
              <c:numCache>
                <c:formatCode>General</c:formatCode>
                <c:ptCount val="10"/>
                <c:pt idx="0">
                  <c:v>123</c:v>
                </c:pt>
                <c:pt idx="1">
                  <c:v>350</c:v>
                </c:pt>
                <c:pt idx="2">
                  <c:v>230</c:v>
                </c:pt>
                <c:pt idx="3">
                  <c:v>115</c:v>
                </c:pt>
                <c:pt idx="4">
                  <c:v>124</c:v>
                </c:pt>
                <c:pt idx="5">
                  <c:v>152</c:v>
                </c:pt>
                <c:pt idx="6">
                  <c:v>150</c:v>
                </c:pt>
                <c:pt idx="7">
                  <c:v>36</c:v>
                </c:pt>
                <c:pt idx="8">
                  <c:v>27</c:v>
                </c:pt>
                <c:pt idx="9">
                  <c:v>148</c:v>
                </c:pt>
              </c:numCache>
            </c:numRef>
          </c:val>
          <c:extLst>
            <c:ext xmlns:c16="http://schemas.microsoft.com/office/drawing/2014/chart" uri="{C3380CC4-5D6E-409C-BE32-E72D297353CC}">
              <c16:uniqueId val="{0000000A-17EC-4146-AD99-705EB5FF1B54}"/>
            </c:ext>
          </c:extLst>
        </c:ser>
        <c:dLbls>
          <c:showLegendKey val="0"/>
          <c:showVal val="0"/>
          <c:showCatName val="0"/>
          <c:showSerName val="0"/>
          <c:showPercent val="0"/>
          <c:showBubbleSize val="0"/>
        </c:dLbls>
        <c:gapWidth val="219"/>
        <c:overlap val="-27"/>
        <c:axId val="754802480"/>
        <c:axId val="754804048"/>
      </c:barChart>
      <c:catAx>
        <c:axId val="75480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4804048"/>
        <c:crosses val="autoZero"/>
        <c:auto val="1"/>
        <c:lblAlgn val="ctr"/>
        <c:lblOffset val="100"/>
        <c:noMultiLvlLbl val="0"/>
      </c:catAx>
      <c:valAx>
        <c:axId val="754804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4802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dirty="0" smtClean="0"/>
              <a:t>Percent </a:t>
            </a:r>
            <a:r>
              <a:rPr lang="en-US" dirty="0"/>
              <a:t>Change in Top Ten Charlottesville </a:t>
            </a:r>
            <a:r>
              <a:rPr lang="en-US" dirty="0" smtClean="0"/>
              <a:t>Booking</a:t>
            </a:r>
            <a:r>
              <a:rPr lang="en-US" baseline="0" dirty="0" smtClean="0"/>
              <a:t> </a:t>
            </a:r>
            <a:r>
              <a:rPr lang="en-US" dirty="0" smtClean="0"/>
              <a:t>Types </a:t>
            </a:r>
            <a:r>
              <a:rPr lang="en-US" dirty="0"/>
              <a:t>(2011 to 2021)</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Bookings by VCC'!$N$2</c:f>
              <c:strCache>
                <c:ptCount val="1"/>
                <c:pt idx="0">
                  <c:v>ALC</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VCC'!$O$1</c:f>
              <c:strCache>
                <c:ptCount val="1"/>
                <c:pt idx="0">
                  <c:v>% Change 2011-2021</c:v>
                </c:pt>
              </c:strCache>
            </c:strRef>
          </c:cat>
          <c:val>
            <c:numRef>
              <c:f>'Charlottesville Bookings by VCC'!$O$2</c:f>
              <c:numCache>
                <c:formatCode>0%</c:formatCode>
                <c:ptCount val="1"/>
                <c:pt idx="0">
                  <c:v>-0.68</c:v>
                </c:pt>
              </c:numCache>
            </c:numRef>
          </c:val>
          <c:extLst>
            <c:ext xmlns:c16="http://schemas.microsoft.com/office/drawing/2014/chart" uri="{C3380CC4-5D6E-409C-BE32-E72D297353CC}">
              <c16:uniqueId val="{00000000-60C3-4380-908F-E7F57D7D3CF8}"/>
            </c:ext>
          </c:extLst>
        </c:ser>
        <c:ser>
          <c:idx val="1"/>
          <c:order val="1"/>
          <c:tx>
            <c:strRef>
              <c:f>'Charlottesville Bookings by VCC'!$N$3</c:f>
              <c:strCache>
                <c:ptCount val="1"/>
                <c:pt idx="0">
                  <c:v>ASL</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VCC'!$O$1</c:f>
              <c:strCache>
                <c:ptCount val="1"/>
                <c:pt idx="0">
                  <c:v>% Change 2011-2021</c:v>
                </c:pt>
              </c:strCache>
            </c:strRef>
          </c:cat>
          <c:val>
            <c:numRef>
              <c:f>'Charlottesville Bookings by VCC'!$O$3</c:f>
              <c:numCache>
                <c:formatCode>0%</c:formatCode>
                <c:ptCount val="1"/>
                <c:pt idx="0">
                  <c:v>0.06</c:v>
                </c:pt>
              </c:numCache>
            </c:numRef>
          </c:val>
          <c:extLst>
            <c:ext xmlns:c16="http://schemas.microsoft.com/office/drawing/2014/chart" uri="{C3380CC4-5D6E-409C-BE32-E72D297353CC}">
              <c16:uniqueId val="{00000001-60C3-4380-908F-E7F57D7D3CF8}"/>
            </c:ext>
          </c:extLst>
        </c:ser>
        <c:ser>
          <c:idx val="2"/>
          <c:order val="2"/>
          <c:tx>
            <c:strRef>
              <c:f>'Charlottesville Bookings by VCC'!$N$4</c:f>
              <c:strCache>
                <c:ptCount val="1"/>
                <c:pt idx="0">
                  <c:v>PRB</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VCC'!$O$1</c:f>
              <c:strCache>
                <c:ptCount val="1"/>
                <c:pt idx="0">
                  <c:v>% Change 2011-2021</c:v>
                </c:pt>
              </c:strCache>
            </c:strRef>
          </c:cat>
          <c:val>
            <c:numRef>
              <c:f>'Charlottesville Bookings by VCC'!$O$4</c:f>
              <c:numCache>
                <c:formatCode>0%</c:formatCode>
                <c:ptCount val="1"/>
                <c:pt idx="0">
                  <c:v>7.0000000000000007E-2</c:v>
                </c:pt>
              </c:numCache>
            </c:numRef>
          </c:val>
          <c:extLst>
            <c:ext xmlns:c16="http://schemas.microsoft.com/office/drawing/2014/chart" uri="{C3380CC4-5D6E-409C-BE32-E72D297353CC}">
              <c16:uniqueId val="{00000002-60C3-4380-908F-E7F57D7D3CF8}"/>
            </c:ext>
          </c:extLst>
        </c:ser>
        <c:ser>
          <c:idx val="3"/>
          <c:order val="3"/>
          <c:tx>
            <c:strRef>
              <c:f>'Charlottesville Bookings by VCC'!$N$5</c:f>
              <c:strCache>
                <c:ptCount val="1"/>
                <c:pt idx="0">
                  <c:v>DWI</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VCC'!$O$1</c:f>
              <c:strCache>
                <c:ptCount val="1"/>
                <c:pt idx="0">
                  <c:v>% Change 2011-2021</c:v>
                </c:pt>
              </c:strCache>
            </c:strRef>
          </c:cat>
          <c:val>
            <c:numRef>
              <c:f>'Charlottesville Bookings by VCC'!$O$5</c:f>
              <c:numCache>
                <c:formatCode>0%</c:formatCode>
                <c:ptCount val="1"/>
                <c:pt idx="0">
                  <c:v>-0.59</c:v>
                </c:pt>
              </c:numCache>
            </c:numRef>
          </c:val>
          <c:extLst>
            <c:ext xmlns:c16="http://schemas.microsoft.com/office/drawing/2014/chart" uri="{C3380CC4-5D6E-409C-BE32-E72D297353CC}">
              <c16:uniqueId val="{00000003-60C3-4380-908F-E7F57D7D3CF8}"/>
            </c:ext>
          </c:extLst>
        </c:ser>
        <c:ser>
          <c:idx val="4"/>
          <c:order val="4"/>
          <c:tx>
            <c:strRef>
              <c:f>'Charlottesville Bookings by VCC'!$N$6</c:f>
              <c:strCache>
                <c:ptCount val="1"/>
                <c:pt idx="0">
                  <c:v>NAR</c:v>
                </c:pt>
              </c:strCache>
            </c:strRef>
          </c:tx>
          <c:spPr>
            <a:solidFill>
              <a:schemeClr val="accent5"/>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VCC'!$O$1</c:f>
              <c:strCache>
                <c:ptCount val="1"/>
                <c:pt idx="0">
                  <c:v>% Change 2011-2021</c:v>
                </c:pt>
              </c:strCache>
            </c:strRef>
          </c:cat>
          <c:val>
            <c:numRef>
              <c:f>'Charlottesville Bookings by VCC'!$O$6</c:f>
              <c:numCache>
                <c:formatCode>0%</c:formatCode>
                <c:ptCount val="1"/>
                <c:pt idx="0">
                  <c:v>-0.48</c:v>
                </c:pt>
              </c:numCache>
            </c:numRef>
          </c:val>
          <c:extLst>
            <c:ext xmlns:c16="http://schemas.microsoft.com/office/drawing/2014/chart" uri="{C3380CC4-5D6E-409C-BE32-E72D297353CC}">
              <c16:uniqueId val="{00000004-60C3-4380-908F-E7F57D7D3CF8}"/>
            </c:ext>
          </c:extLst>
        </c:ser>
        <c:ser>
          <c:idx val="5"/>
          <c:order val="5"/>
          <c:tx>
            <c:strRef>
              <c:f>'Charlottesville Bookings by VCC'!$N$7</c:f>
              <c:strCache>
                <c:ptCount val="1"/>
                <c:pt idx="0">
                  <c:v>LAR</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VCC'!$O$1</c:f>
              <c:strCache>
                <c:ptCount val="1"/>
                <c:pt idx="0">
                  <c:v>% Change 2011-2021</c:v>
                </c:pt>
              </c:strCache>
            </c:strRef>
          </c:cat>
          <c:val>
            <c:numRef>
              <c:f>'Charlottesville Bookings by VCC'!$O$7</c:f>
              <c:numCache>
                <c:formatCode>0%</c:formatCode>
                <c:ptCount val="1"/>
                <c:pt idx="0">
                  <c:v>-7.0000000000000007E-2</c:v>
                </c:pt>
              </c:numCache>
            </c:numRef>
          </c:val>
          <c:extLst>
            <c:ext xmlns:c16="http://schemas.microsoft.com/office/drawing/2014/chart" uri="{C3380CC4-5D6E-409C-BE32-E72D297353CC}">
              <c16:uniqueId val="{00000005-60C3-4380-908F-E7F57D7D3CF8}"/>
            </c:ext>
          </c:extLst>
        </c:ser>
        <c:ser>
          <c:idx val="6"/>
          <c:order val="6"/>
          <c:tx>
            <c:strRef>
              <c:f>'Charlottesville Bookings by VCC'!$N$8</c:f>
              <c:strCache>
                <c:ptCount val="1"/>
                <c:pt idx="0">
                  <c:v>CON</c:v>
                </c:pt>
              </c:strCache>
            </c:strRef>
          </c:tx>
          <c:spPr>
            <a:solidFill>
              <a:schemeClr val="accent1">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VCC'!$O$1</c:f>
              <c:strCache>
                <c:ptCount val="1"/>
                <c:pt idx="0">
                  <c:v>% Change 2011-2021</c:v>
                </c:pt>
              </c:strCache>
            </c:strRef>
          </c:cat>
          <c:val>
            <c:numRef>
              <c:f>'Charlottesville Bookings by VCC'!$O$8</c:f>
              <c:numCache>
                <c:formatCode>0%</c:formatCode>
                <c:ptCount val="1"/>
                <c:pt idx="0">
                  <c:v>-0.09</c:v>
                </c:pt>
              </c:numCache>
            </c:numRef>
          </c:val>
          <c:extLst>
            <c:ext xmlns:c16="http://schemas.microsoft.com/office/drawing/2014/chart" uri="{C3380CC4-5D6E-409C-BE32-E72D297353CC}">
              <c16:uniqueId val="{00000006-60C3-4380-908F-E7F57D7D3CF8}"/>
            </c:ext>
          </c:extLst>
        </c:ser>
        <c:ser>
          <c:idx val="7"/>
          <c:order val="7"/>
          <c:tx>
            <c:strRef>
              <c:f>'Charlottesville Bookings by VCC'!$N$9</c:f>
              <c:strCache>
                <c:ptCount val="1"/>
                <c:pt idx="0">
                  <c:v>FRD</c:v>
                </c:pt>
              </c:strCache>
            </c:strRef>
          </c:tx>
          <c:spPr>
            <a:solidFill>
              <a:schemeClr val="accent2">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VCC'!$O$1</c:f>
              <c:strCache>
                <c:ptCount val="1"/>
                <c:pt idx="0">
                  <c:v>% Change 2011-2021</c:v>
                </c:pt>
              </c:strCache>
            </c:strRef>
          </c:cat>
          <c:val>
            <c:numRef>
              <c:f>'Charlottesville Bookings by VCC'!$O$9</c:f>
              <c:numCache>
                <c:formatCode>0%</c:formatCode>
                <c:ptCount val="1"/>
                <c:pt idx="0">
                  <c:v>-0.38</c:v>
                </c:pt>
              </c:numCache>
            </c:numRef>
          </c:val>
          <c:extLst>
            <c:ext xmlns:c16="http://schemas.microsoft.com/office/drawing/2014/chart" uri="{C3380CC4-5D6E-409C-BE32-E72D297353CC}">
              <c16:uniqueId val="{00000007-60C3-4380-908F-E7F57D7D3CF8}"/>
            </c:ext>
          </c:extLst>
        </c:ser>
        <c:ser>
          <c:idx val="8"/>
          <c:order val="8"/>
          <c:tx>
            <c:strRef>
              <c:f>'Charlottesville Bookings by VCC'!$N$10</c:f>
              <c:strCache>
                <c:ptCount val="1"/>
                <c:pt idx="0">
                  <c:v>LIC</c:v>
                </c:pt>
              </c:strCache>
            </c:strRef>
          </c:tx>
          <c:spPr>
            <a:solidFill>
              <a:schemeClr val="accent3">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VCC'!$O$1</c:f>
              <c:strCache>
                <c:ptCount val="1"/>
                <c:pt idx="0">
                  <c:v>% Change 2011-2021</c:v>
                </c:pt>
              </c:strCache>
            </c:strRef>
          </c:cat>
          <c:val>
            <c:numRef>
              <c:f>'Charlottesville Bookings by VCC'!$O$10</c:f>
              <c:numCache>
                <c:formatCode>0%</c:formatCode>
                <c:ptCount val="1"/>
                <c:pt idx="0">
                  <c:v>-0.76</c:v>
                </c:pt>
              </c:numCache>
            </c:numRef>
          </c:val>
          <c:extLst>
            <c:ext xmlns:c16="http://schemas.microsoft.com/office/drawing/2014/chart" uri="{C3380CC4-5D6E-409C-BE32-E72D297353CC}">
              <c16:uniqueId val="{00000008-60C3-4380-908F-E7F57D7D3CF8}"/>
            </c:ext>
          </c:extLst>
        </c:ser>
        <c:ser>
          <c:idx val="9"/>
          <c:order val="9"/>
          <c:tx>
            <c:strRef>
              <c:f>'Charlottesville Bookings by VCC'!$N$11</c:f>
              <c:strCache>
                <c:ptCount val="1"/>
                <c:pt idx="0">
                  <c:v>WPN</c:v>
                </c:pt>
              </c:strCache>
            </c:strRef>
          </c:tx>
          <c:spPr>
            <a:solidFill>
              <a:schemeClr val="accent4">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VCC'!$O$1</c:f>
              <c:strCache>
                <c:ptCount val="1"/>
                <c:pt idx="0">
                  <c:v>% Change 2011-2021</c:v>
                </c:pt>
              </c:strCache>
            </c:strRef>
          </c:cat>
          <c:val>
            <c:numRef>
              <c:f>'Charlottesville Bookings by VCC'!$O$11</c:f>
              <c:numCache>
                <c:formatCode>0%</c:formatCode>
                <c:ptCount val="1"/>
                <c:pt idx="0">
                  <c:v>0.88</c:v>
                </c:pt>
              </c:numCache>
            </c:numRef>
          </c:val>
          <c:extLst>
            <c:ext xmlns:c16="http://schemas.microsoft.com/office/drawing/2014/chart" uri="{C3380CC4-5D6E-409C-BE32-E72D297353CC}">
              <c16:uniqueId val="{00000009-60C3-4380-908F-E7F57D7D3CF8}"/>
            </c:ext>
          </c:extLst>
        </c:ser>
        <c:dLbls>
          <c:showLegendKey val="0"/>
          <c:showVal val="0"/>
          <c:showCatName val="0"/>
          <c:showSerName val="0"/>
          <c:showPercent val="0"/>
          <c:showBubbleSize val="0"/>
        </c:dLbls>
        <c:gapWidth val="219"/>
        <c:overlap val="-27"/>
        <c:axId val="707236704"/>
        <c:axId val="707238272"/>
      </c:barChart>
      <c:catAx>
        <c:axId val="707236704"/>
        <c:scaling>
          <c:orientation val="minMax"/>
        </c:scaling>
        <c:delete val="1"/>
        <c:axPos val="b"/>
        <c:numFmt formatCode="General" sourceLinked="1"/>
        <c:majorTickMark val="none"/>
        <c:minorTickMark val="none"/>
        <c:tickLblPos val="nextTo"/>
        <c:crossAx val="707238272"/>
        <c:crosses val="autoZero"/>
        <c:auto val="1"/>
        <c:lblAlgn val="ctr"/>
        <c:lblOffset val="100"/>
        <c:noMultiLvlLbl val="0"/>
      </c:catAx>
      <c:valAx>
        <c:axId val="70723827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072367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Percent </a:t>
            </a:r>
            <a:r>
              <a:rPr lang="en-US" dirty="0"/>
              <a:t>Change in Top Ten Charlottesville Booking Types (2018 to 2021) </a:t>
            </a:r>
          </a:p>
        </c:rich>
      </c:tx>
      <c:layout>
        <c:manualLayout>
          <c:xMode val="edge"/>
          <c:yMode val="edge"/>
          <c:x val="0.18819430774278215"/>
          <c:y val="2.0370370370370372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Bookings by VCC'!$P$2</c:f>
              <c:strCache>
                <c:ptCount val="1"/>
                <c:pt idx="0">
                  <c:v>ALC</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VCC'!$Q$1</c:f>
              <c:strCache>
                <c:ptCount val="1"/>
                <c:pt idx="0">
                  <c:v>% Change 2018-2021</c:v>
                </c:pt>
              </c:strCache>
            </c:strRef>
          </c:cat>
          <c:val>
            <c:numRef>
              <c:f>'Charlottesville Bookings by VCC'!$Q$2</c:f>
              <c:numCache>
                <c:formatCode>0%</c:formatCode>
                <c:ptCount val="1"/>
                <c:pt idx="0">
                  <c:v>-0.74</c:v>
                </c:pt>
              </c:numCache>
            </c:numRef>
          </c:val>
          <c:extLst>
            <c:ext xmlns:c16="http://schemas.microsoft.com/office/drawing/2014/chart" uri="{C3380CC4-5D6E-409C-BE32-E72D297353CC}">
              <c16:uniqueId val="{00000000-0AE1-48C7-BD1C-D4917C3AC8EF}"/>
            </c:ext>
          </c:extLst>
        </c:ser>
        <c:ser>
          <c:idx val="1"/>
          <c:order val="1"/>
          <c:tx>
            <c:strRef>
              <c:f>'Charlottesville Bookings by VCC'!$P$3</c:f>
              <c:strCache>
                <c:ptCount val="1"/>
                <c:pt idx="0">
                  <c:v>ASL</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VCC'!$Q$1</c:f>
              <c:strCache>
                <c:ptCount val="1"/>
                <c:pt idx="0">
                  <c:v>% Change 2018-2021</c:v>
                </c:pt>
              </c:strCache>
            </c:strRef>
          </c:cat>
          <c:val>
            <c:numRef>
              <c:f>'Charlottesville Bookings by VCC'!$Q$3</c:f>
              <c:numCache>
                <c:formatCode>0%</c:formatCode>
                <c:ptCount val="1"/>
                <c:pt idx="0">
                  <c:v>-0.15</c:v>
                </c:pt>
              </c:numCache>
            </c:numRef>
          </c:val>
          <c:extLst>
            <c:ext xmlns:c16="http://schemas.microsoft.com/office/drawing/2014/chart" uri="{C3380CC4-5D6E-409C-BE32-E72D297353CC}">
              <c16:uniqueId val="{00000001-0AE1-48C7-BD1C-D4917C3AC8EF}"/>
            </c:ext>
          </c:extLst>
        </c:ser>
        <c:ser>
          <c:idx val="2"/>
          <c:order val="2"/>
          <c:tx>
            <c:strRef>
              <c:f>'Charlottesville Bookings by VCC'!$P$4</c:f>
              <c:strCache>
                <c:ptCount val="1"/>
                <c:pt idx="0">
                  <c:v>PRB</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VCC'!$Q$1</c:f>
              <c:strCache>
                <c:ptCount val="1"/>
                <c:pt idx="0">
                  <c:v>% Change 2018-2021</c:v>
                </c:pt>
              </c:strCache>
            </c:strRef>
          </c:cat>
          <c:val>
            <c:numRef>
              <c:f>'Charlottesville Bookings by VCC'!$Q$4</c:f>
              <c:numCache>
                <c:formatCode>0%</c:formatCode>
                <c:ptCount val="1"/>
                <c:pt idx="0">
                  <c:v>-0.3</c:v>
                </c:pt>
              </c:numCache>
            </c:numRef>
          </c:val>
          <c:extLst>
            <c:ext xmlns:c16="http://schemas.microsoft.com/office/drawing/2014/chart" uri="{C3380CC4-5D6E-409C-BE32-E72D297353CC}">
              <c16:uniqueId val="{00000002-0AE1-48C7-BD1C-D4917C3AC8EF}"/>
            </c:ext>
          </c:extLst>
        </c:ser>
        <c:ser>
          <c:idx val="3"/>
          <c:order val="3"/>
          <c:tx>
            <c:strRef>
              <c:f>'Charlottesville Bookings by VCC'!$P$5</c:f>
              <c:strCache>
                <c:ptCount val="1"/>
                <c:pt idx="0">
                  <c:v>DWI</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VCC'!$Q$1</c:f>
              <c:strCache>
                <c:ptCount val="1"/>
                <c:pt idx="0">
                  <c:v>% Change 2018-2021</c:v>
                </c:pt>
              </c:strCache>
            </c:strRef>
          </c:cat>
          <c:val>
            <c:numRef>
              <c:f>'Charlottesville Bookings by VCC'!$Q$5</c:f>
              <c:numCache>
                <c:formatCode>0%</c:formatCode>
                <c:ptCount val="1"/>
                <c:pt idx="0">
                  <c:v>-0.57999999999999996</c:v>
                </c:pt>
              </c:numCache>
            </c:numRef>
          </c:val>
          <c:extLst>
            <c:ext xmlns:c16="http://schemas.microsoft.com/office/drawing/2014/chart" uri="{C3380CC4-5D6E-409C-BE32-E72D297353CC}">
              <c16:uniqueId val="{00000003-0AE1-48C7-BD1C-D4917C3AC8EF}"/>
            </c:ext>
          </c:extLst>
        </c:ser>
        <c:ser>
          <c:idx val="4"/>
          <c:order val="4"/>
          <c:tx>
            <c:strRef>
              <c:f>'Charlottesville Bookings by VCC'!$P$6</c:f>
              <c:strCache>
                <c:ptCount val="1"/>
                <c:pt idx="0">
                  <c:v>NAR</c:v>
                </c:pt>
              </c:strCache>
            </c:strRef>
          </c:tx>
          <c:spPr>
            <a:solidFill>
              <a:schemeClr val="accent5"/>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VCC'!$Q$1</c:f>
              <c:strCache>
                <c:ptCount val="1"/>
                <c:pt idx="0">
                  <c:v>% Change 2018-2021</c:v>
                </c:pt>
              </c:strCache>
            </c:strRef>
          </c:cat>
          <c:val>
            <c:numRef>
              <c:f>'Charlottesville Bookings by VCC'!$Q$6</c:f>
              <c:numCache>
                <c:formatCode>0%</c:formatCode>
                <c:ptCount val="1"/>
                <c:pt idx="0">
                  <c:v>-0.41</c:v>
                </c:pt>
              </c:numCache>
            </c:numRef>
          </c:val>
          <c:extLst>
            <c:ext xmlns:c16="http://schemas.microsoft.com/office/drawing/2014/chart" uri="{C3380CC4-5D6E-409C-BE32-E72D297353CC}">
              <c16:uniqueId val="{00000004-0AE1-48C7-BD1C-D4917C3AC8EF}"/>
            </c:ext>
          </c:extLst>
        </c:ser>
        <c:ser>
          <c:idx val="5"/>
          <c:order val="5"/>
          <c:tx>
            <c:strRef>
              <c:f>'Charlottesville Bookings by VCC'!$P$7</c:f>
              <c:strCache>
                <c:ptCount val="1"/>
                <c:pt idx="0">
                  <c:v>LAR</c:v>
                </c:pt>
              </c:strCache>
            </c:strRef>
          </c:tx>
          <c:spPr>
            <a:solidFill>
              <a:schemeClr val="accent6"/>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VCC'!$Q$1</c:f>
              <c:strCache>
                <c:ptCount val="1"/>
                <c:pt idx="0">
                  <c:v>% Change 2018-2021</c:v>
                </c:pt>
              </c:strCache>
            </c:strRef>
          </c:cat>
          <c:val>
            <c:numRef>
              <c:f>'Charlottesville Bookings by VCC'!$Q$7</c:f>
              <c:numCache>
                <c:formatCode>0%</c:formatCode>
                <c:ptCount val="1"/>
                <c:pt idx="0">
                  <c:v>-0.36</c:v>
                </c:pt>
              </c:numCache>
            </c:numRef>
          </c:val>
          <c:extLst>
            <c:ext xmlns:c16="http://schemas.microsoft.com/office/drawing/2014/chart" uri="{C3380CC4-5D6E-409C-BE32-E72D297353CC}">
              <c16:uniqueId val="{00000005-0AE1-48C7-BD1C-D4917C3AC8EF}"/>
            </c:ext>
          </c:extLst>
        </c:ser>
        <c:ser>
          <c:idx val="6"/>
          <c:order val="6"/>
          <c:tx>
            <c:strRef>
              <c:f>'Charlottesville Bookings by VCC'!$P$8</c:f>
              <c:strCache>
                <c:ptCount val="1"/>
                <c:pt idx="0">
                  <c:v>CON</c:v>
                </c:pt>
              </c:strCache>
            </c:strRef>
          </c:tx>
          <c:spPr>
            <a:solidFill>
              <a:schemeClr val="accent1">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VCC'!$Q$1</c:f>
              <c:strCache>
                <c:ptCount val="1"/>
                <c:pt idx="0">
                  <c:v>% Change 2018-2021</c:v>
                </c:pt>
              </c:strCache>
            </c:strRef>
          </c:cat>
          <c:val>
            <c:numRef>
              <c:f>'Charlottesville Bookings by VCC'!$Q$8</c:f>
              <c:numCache>
                <c:formatCode>0%</c:formatCode>
                <c:ptCount val="1"/>
                <c:pt idx="0">
                  <c:v>-0.08</c:v>
                </c:pt>
              </c:numCache>
            </c:numRef>
          </c:val>
          <c:extLst>
            <c:ext xmlns:c16="http://schemas.microsoft.com/office/drawing/2014/chart" uri="{C3380CC4-5D6E-409C-BE32-E72D297353CC}">
              <c16:uniqueId val="{00000006-0AE1-48C7-BD1C-D4917C3AC8EF}"/>
            </c:ext>
          </c:extLst>
        </c:ser>
        <c:ser>
          <c:idx val="7"/>
          <c:order val="7"/>
          <c:tx>
            <c:strRef>
              <c:f>'Charlottesville Bookings by VCC'!$P$9</c:f>
              <c:strCache>
                <c:ptCount val="1"/>
                <c:pt idx="0">
                  <c:v>FRD</c:v>
                </c:pt>
              </c:strCache>
            </c:strRef>
          </c:tx>
          <c:spPr>
            <a:solidFill>
              <a:schemeClr val="accent2">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VCC'!$Q$1</c:f>
              <c:strCache>
                <c:ptCount val="1"/>
                <c:pt idx="0">
                  <c:v>% Change 2018-2021</c:v>
                </c:pt>
              </c:strCache>
            </c:strRef>
          </c:cat>
          <c:val>
            <c:numRef>
              <c:f>'Charlottesville Bookings by VCC'!$Q$9</c:f>
              <c:numCache>
                <c:formatCode>0%</c:formatCode>
                <c:ptCount val="1"/>
                <c:pt idx="0">
                  <c:v>-0.7</c:v>
                </c:pt>
              </c:numCache>
            </c:numRef>
          </c:val>
          <c:extLst>
            <c:ext xmlns:c16="http://schemas.microsoft.com/office/drawing/2014/chart" uri="{C3380CC4-5D6E-409C-BE32-E72D297353CC}">
              <c16:uniqueId val="{00000007-0AE1-48C7-BD1C-D4917C3AC8EF}"/>
            </c:ext>
          </c:extLst>
        </c:ser>
        <c:ser>
          <c:idx val="8"/>
          <c:order val="8"/>
          <c:tx>
            <c:strRef>
              <c:f>'Charlottesville Bookings by VCC'!$P$10</c:f>
              <c:strCache>
                <c:ptCount val="1"/>
                <c:pt idx="0">
                  <c:v>LIC</c:v>
                </c:pt>
              </c:strCache>
            </c:strRef>
          </c:tx>
          <c:spPr>
            <a:solidFill>
              <a:schemeClr val="accent3">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VCC'!$Q$1</c:f>
              <c:strCache>
                <c:ptCount val="1"/>
                <c:pt idx="0">
                  <c:v>% Change 2018-2021</c:v>
                </c:pt>
              </c:strCache>
            </c:strRef>
          </c:cat>
          <c:val>
            <c:numRef>
              <c:f>'Charlottesville Bookings by VCC'!$Q$10</c:f>
              <c:numCache>
                <c:formatCode>0%</c:formatCode>
                <c:ptCount val="1"/>
                <c:pt idx="0">
                  <c:v>-0.55000000000000004</c:v>
                </c:pt>
              </c:numCache>
            </c:numRef>
          </c:val>
          <c:extLst>
            <c:ext xmlns:c16="http://schemas.microsoft.com/office/drawing/2014/chart" uri="{C3380CC4-5D6E-409C-BE32-E72D297353CC}">
              <c16:uniqueId val="{00000008-0AE1-48C7-BD1C-D4917C3AC8EF}"/>
            </c:ext>
          </c:extLst>
        </c:ser>
        <c:ser>
          <c:idx val="9"/>
          <c:order val="9"/>
          <c:tx>
            <c:strRef>
              <c:f>'Charlottesville Bookings by VCC'!$P$11</c:f>
              <c:strCache>
                <c:ptCount val="1"/>
                <c:pt idx="0">
                  <c:v>WPN</c:v>
                </c:pt>
              </c:strCache>
            </c:strRef>
          </c:tx>
          <c:spPr>
            <a:solidFill>
              <a:schemeClr val="accent4">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Bookings by VCC'!$Q$1</c:f>
              <c:strCache>
                <c:ptCount val="1"/>
                <c:pt idx="0">
                  <c:v>% Change 2018-2021</c:v>
                </c:pt>
              </c:strCache>
            </c:strRef>
          </c:cat>
          <c:val>
            <c:numRef>
              <c:f>'Charlottesville Bookings by VCC'!$Q$11</c:f>
              <c:numCache>
                <c:formatCode>0%</c:formatCode>
                <c:ptCount val="1"/>
                <c:pt idx="0">
                  <c:v>0.6</c:v>
                </c:pt>
              </c:numCache>
            </c:numRef>
          </c:val>
          <c:extLst>
            <c:ext xmlns:c16="http://schemas.microsoft.com/office/drawing/2014/chart" uri="{C3380CC4-5D6E-409C-BE32-E72D297353CC}">
              <c16:uniqueId val="{00000009-0AE1-48C7-BD1C-D4917C3AC8EF}"/>
            </c:ext>
          </c:extLst>
        </c:ser>
        <c:dLbls>
          <c:showLegendKey val="0"/>
          <c:showVal val="0"/>
          <c:showCatName val="0"/>
          <c:showSerName val="0"/>
          <c:showPercent val="0"/>
          <c:showBubbleSize val="0"/>
        </c:dLbls>
        <c:gapWidth val="219"/>
        <c:overlap val="-27"/>
        <c:axId val="754805224"/>
        <c:axId val="754803656"/>
      </c:barChart>
      <c:catAx>
        <c:axId val="754805224"/>
        <c:scaling>
          <c:orientation val="minMax"/>
        </c:scaling>
        <c:delete val="1"/>
        <c:axPos val="b"/>
        <c:numFmt formatCode="General" sourceLinked="1"/>
        <c:majorTickMark val="none"/>
        <c:minorTickMark val="none"/>
        <c:tickLblPos val="nextTo"/>
        <c:crossAx val="754803656"/>
        <c:crosses val="autoZero"/>
        <c:auto val="1"/>
        <c:lblAlgn val="ctr"/>
        <c:lblOffset val="100"/>
        <c:noMultiLvlLbl val="0"/>
      </c:catAx>
      <c:valAx>
        <c:axId val="75480365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548052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Charlottesville Intakes per </a:t>
            </a:r>
            <a:r>
              <a:rPr lang="en-US" dirty="0" smtClean="0"/>
              <a:t>1000 Residents</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261318897637792E-2"/>
          <c:y val="9.8800962379702539E-2"/>
          <c:w val="0.94536368110236224"/>
          <c:h val="0.83101079031787695"/>
        </c:manualLayout>
      </c:layout>
      <c:lineChart>
        <c:grouping val="standard"/>
        <c:varyColors val="0"/>
        <c:ser>
          <c:idx val="0"/>
          <c:order val="0"/>
          <c:tx>
            <c:strRef>
              <c:f>'Charlottesville Intakes'!$A$51</c:f>
              <c:strCache>
                <c:ptCount val="1"/>
                <c:pt idx="0">
                  <c:v>Charlottesville Intakes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Intakes'!$B$50:$L$50</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Intakes'!$B$51:$L$51</c:f>
              <c:numCache>
                <c:formatCode>General</c:formatCode>
                <c:ptCount val="11"/>
                <c:pt idx="0">
                  <c:v>43.759049435774863</c:v>
                </c:pt>
                <c:pt idx="1">
                  <c:v>38.675038675038671</c:v>
                </c:pt>
                <c:pt idx="2">
                  <c:v>40.000901936909514</c:v>
                </c:pt>
                <c:pt idx="3">
                  <c:v>43.428262193059595</c:v>
                </c:pt>
                <c:pt idx="4">
                  <c:v>38.285726548919456</c:v>
                </c:pt>
                <c:pt idx="5">
                  <c:v>40.373465211459759</c:v>
                </c:pt>
                <c:pt idx="6">
                  <c:v>42.233282658947495</c:v>
                </c:pt>
                <c:pt idx="7">
                  <c:v>34.062805245547317</c:v>
                </c:pt>
                <c:pt idx="8">
                  <c:v>27.652012017094737</c:v>
                </c:pt>
                <c:pt idx="9">
                  <c:v>21.115717569222177</c:v>
                </c:pt>
                <c:pt idx="10">
                  <c:v>22.814853739709232</c:v>
                </c:pt>
              </c:numCache>
            </c:numRef>
          </c:val>
          <c:smooth val="0"/>
          <c:extLst>
            <c:ext xmlns:c16="http://schemas.microsoft.com/office/drawing/2014/chart" uri="{C3380CC4-5D6E-409C-BE32-E72D297353CC}">
              <c16:uniqueId val="{00000000-EB81-47E8-A00E-4E5FB09E2E62}"/>
            </c:ext>
          </c:extLst>
        </c:ser>
        <c:dLbls>
          <c:showLegendKey val="0"/>
          <c:showVal val="0"/>
          <c:showCatName val="0"/>
          <c:showSerName val="0"/>
          <c:showPercent val="0"/>
          <c:showBubbleSize val="0"/>
        </c:dLbls>
        <c:smooth val="0"/>
        <c:axId val="234404192"/>
        <c:axId val="234396704"/>
      </c:lineChart>
      <c:catAx>
        <c:axId val="23440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4396704"/>
        <c:crosses val="autoZero"/>
        <c:auto val="1"/>
        <c:lblAlgn val="ctr"/>
        <c:lblOffset val="100"/>
        <c:noMultiLvlLbl val="0"/>
      </c:catAx>
      <c:valAx>
        <c:axId val="234396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440419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Probation</a:t>
            </a:r>
            <a:r>
              <a:rPr lang="en-US" baseline="0" dirty="0" smtClean="0"/>
              <a:t> Violations</a:t>
            </a:r>
            <a:r>
              <a:rPr lang="en-US" dirty="0" smtClean="0"/>
              <a:t> </a:t>
            </a:r>
            <a:r>
              <a:rPr lang="en-US" dirty="0"/>
              <a:t>as a </a:t>
            </a:r>
            <a:r>
              <a:rPr lang="en-US" dirty="0" smtClean="0"/>
              <a:t>Percentage </a:t>
            </a:r>
            <a:r>
              <a:rPr lang="en-US" dirty="0"/>
              <a:t>of All Charlottesville </a:t>
            </a:r>
            <a:r>
              <a:rPr lang="en-US" dirty="0" smtClean="0"/>
              <a:t>Booking</a:t>
            </a:r>
            <a:r>
              <a:rPr lang="en-US" baseline="0" dirty="0" smtClean="0"/>
              <a:t> Volume</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Bookings by VCC'!$A$42</c:f>
              <c:strCache>
                <c:ptCount val="1"/>
                <c:pt idx="0">
                  <c:v>PRB as a % of All Charlottesville Bookings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'Charlottesville Bookings by VCC'!$B$41:$L$41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Bookings by VCC'!$B$42:$L$42</c:f>
              <c:numCache>
                <c:formatCode>0.00%</c:formatCode>
                <c:ptCount val="11"/>
                <c:pt idx="0">
                  <c:v>7.0012391573729862E-2</c:v>
                </c:pt>
                <c:pt idx="1">
                  <c:v>7.5416968817984043E-2</c:v>
                </c:pt>
                <c:pt idx="2">
                  <c:v>8.5374387683694888E-2</c:v>
                </c:pt>
                <c:pt idx="3">
                  <c:v>0.10205314009661835</c:v>
                </c:pt>
                <c:pt idx="4">
                  <c:v>8.8324258923169988E-2</c:v>
                </c:pt>
                <c:pt idx="5">
                  <c:v>9.2641454119026675E-2</c:v>
                </c:pt>
                <c:pt idx="6">
                  <c:v>9.9756031444835996E-2</c:v>
                </c:pt>
                <c:pt idx="7">
                  <c:v>0.10356310356310357</c:v>
                </c:pt>
                <c:pt idx="8">
                  <c:v>0.1095890410958904</c:v>
                </c:pt>
                <c:pt idx="9">
                  <c:v>0.11270390509144834</c:v>
                </c:pt>
                <c:pt idx="10">
                  <c:v>0.10910815939278938</c:v>
                </c:pt>
              </c:numCache>
            </c:numRef>
          </c:val>
          <c:extLst>
            <c:ext xmlns:c16="http://schemas.microsoft.com/office/drawing/2014/chart" uri="{C3380CC4-5D6E-409C-BE32-E72D297353CC}">
              <c16:uniqueId val="{00000000-1278-48DD-B2B1-55C8D3DA9E57}"/>
            </c:ext>
          </c:extLst>
        </c:ser>
        <c:dLbls>
          <c:showLegendKey val="0"/>
          <c:showVal val="0"/>
          <c:showCatName val="0"/>
          <c:showSerName val="0"/>
          <c:showPercent val="0"/>
          <c:showBubbleSize val="0"/>
        </c:dLbls>
        <c:gapWidth val="219"/>
        <c:overlap val="-27"/>
        <c:axId val="228936415"/>
        <c:axId val="228935999"/>
      </c:barChart>
      <c:catAx>
        <c:axId val="228936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28935999"/>
        <c:crosses val="autoZero"/>
        <c:auto val="1"/>
        <c:lblAlgn val="ctr"/>
        <c:lblOffset val="100"/>
        <c:noMultiLvlLbl val="0"/>
      </c:catAx>
      <c:valAx>
        <c:axId val="2289359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2893641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Felony vs. Misdemeanor Probation Violation Booking Volume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Bookings by VCC'!$A$45</c:f>
              <c:strCache>
                <c:ptCount val="1"/>
                <c:pt idx="0">
                  <c:v>Charlottesville Felony PRB/SSV</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Bookings by VCC'!$B$44:$L$44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Bookings by VCC'!$B$45:$L$45</c:f>
              <c:numCache>
                <c:formatCode>General</c:formatCode>
                <c:ptCount val="11"/>
                <c:pt idx="0">
                  <c:v>164</c:v>
                </c:pt>
                <c:pt idx="1">
                  <c:v>147</c:v>
                </c:pt>
                <c:pt idx="2">
                  <c:v>190</c:v>
                </c:pt>
                <c:pt idx="3">
                  <c:v>267</c:v>
                </c:pt>
                <c:pt idx="4">
                  <c:v>232</c:v>
                </c:pt>
                <c:pt idx="5">
                  <c:v>239</c:v>
                </c:pt>
                <c:pt idx="6">
                  <c:v>266</c:v>
                </c:pt>
                <c:pt idx="7">
                  <c:v>241</c:v>
                </c:pt>
                <c:pt idx="8">
                  <c:v>234</c:v>
                </c:pt>
                <c:pt idx="9">
                  <c:v>204</c:v>
                </c:pt>
                <c:pt idx="10">
                  <c:v>190</c:v>
                </c:pt>
              </c:numCache>
            </c:numRef>
          </c:val>
          <c:smooth val="0"/>
          <c:extLst>
            <c:ext xmlns:c16="http://schemas.microsoft.com/office/drawing/2014/chart" uri="{C3380CC4-5D6E-409C-BE32-E72D297353CC}">
              <c16:uniqueId val="{00000000-64F6-4406-A257-03E9FFC07661}"/>
            </c:ext>
          </c:extLst>
        </c:ser>
        <c:ser>
          <c:idx val="1"/>
          <c:order val="1"/>
          <c:tx>
            <c:strRef>
              <c:f>'Charlottesville Bookings by VCC'!$A$46</c:f>
              <c:strCache>
                <c:ptCount val="1"/>
                <c:pt idx="0">
                  <c:v>Charlottesville Misdemeanor PRB/SSV</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Bookings by VCC'!$B$44:$L$44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Bookings by VCC'!$B$46:$L$46</c:f>
              <c:numCache>
                <c:formatCode>General</c:formatCode>
                <c:ptCount val="11"/>
                <c:pt idx="0">
                  <c:v>62</c:v>
                </c:pt>
                <c:pt idx="1">
                  <c:v>61</c:v>
                </c:pt>
                <c:pt idx="2">
                  <c:v>54</c:v>
                </c:pt>
                <c:pt idx="3">
                  <c:v>71</c:v>
                </c:pt>
                <c:pt idx="4">
                  <c:v>60</c:v>
                </c:pt>
                <c:pt idx="5">
                  <c:v>77</c:v>
                </c:pt>
                <c:pt idx="6">
                  <c:v>102</c:v>
                </c:pt>
                <c:pt idx="7">
                  <c:v>78</c:v>
                </c:pt>
                <c:pt idx="8">
                  <c:v>46</c:v>
                </c:pt>
                <c:pt idx="9">
                  <c:v>39</c:v>
                </c:pt>
                <c:pt idx="10">
                  <c:v>46</c:v>
                </c:pt>
              </c:numCache>
            </c:numRef>
          </c:val>
          <c:smooth val="0"/>
          <c:extLst>
            <c:ext xmlns:c16="http://schemas.microsoft.com/office/drawing/2014/chart" uri="{C3380CC4-5D6E-409C-BE32-E72D297353CC}">
              <c16:uniqueId val="{00000001-64F6-4406-A257-03E9FFC07661}"/>
            </c:ext>
          </c:extLst>
        </c:ser>
        <c:dLbls>
          <c:showLegendKey val="0"/>
          <c:showVal val="0"/>
          <c:showCatName val="0"/>
          <c:showSerName val="0"/>
          <c:showPercent val="0"/>
          <c:showBubbleSize val="0"/>
        </c:dLbls>
        <c:smooth val="0"/>
        <c:axId val="228926111"/>
        <c:axId val="229921103"/>
      </c:lineChart>
      <c:catAx>
        <c:axId val="228926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29921103"/>
        <c:crosses val="autoZero"/>
        <c:auto val="1"/>
        <c:lblAlgn val="ctr"/>
        <c:lblOffset val="100"/>
        <c:noMultiLvlLbl val="0"/>
      </c:catAx>
      <c:valAx>
        <c:axId val="2299211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28926111"/>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Inmate Average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ALOS &amp; BDE'!$A$2</c:f>
              <c:strCache>
                <c:ptCount val="1"/>
                <c:pt idx="0">
                  <c:v>Charlottesville ALOS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ALOS &amp; BDE'!$B$1:$L$1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BDE'!$B$2:$L$2</c:f>
              <c:numCache>
                <c:formatCode>General</c:formatCode>
                <c:ptCount val="11"/>
                <c:pt idx="0">
                  <c:v>44.76</c:v>
                </c:pt>
                <c:pt idx="1">
                  <c:v>54.23</c:v>
                </c:pt>
                <c:pt idx="2">
                  <c:v>48.5</c:v>
                </c:pt>
                <c:pt idx="3">
                  <c:v>37.46</c:v>
                </c:pt>
                <c:pt idx="4">
                  <c:v>43.45</c:v>
                </c:pt>
                <c:pt idx="5">
                  <c:v>45.56</c:v>
                </c:pt>
                <c:pt idx="6">
                  <c:v>40.19</c:v>
                </c:pt>
                <c:pt idx="7">
                  <c:v>41.12</c:v>
                </c:pt>
                <c:pt idx="8">
                  <c:v>44.34</c:v>
                </c:pt>
                <c:pt idx="9">
                  <c:v>50.11</c:v>
                </c:pt>
                <c:pt idx="10">
                  <c:v>51.2</c:v>
                </c:pt>
              </c:numCache>
            </c:numRef>
          </c:val>
          <c:smooth val="0"/>
          <c:extLst>
            <c:ext xmlns:c16="http://schemas.microsoft.com/office/drawing/2014/chart" uri="{C3380CC4-5D6E-409C-BE32-E72D297353CC}">
              <c16:uniqueId val="{00000000-E5D4-4C59-8D0D-1241E22495BB}"/>
            </c:ext>
          </c:extLst>
        </c:ser>
        <c:dLbls>
          <c:showLegendKey val="0"/>
          <c:showVal val="0"/>
          <c:showCatName val="0"/>
          <c:showSerName val="0"/>
          <c:showPercent val="0"/>
          <c:showBubbleSize val="0"/>
        </c:dLbls>
        <c:smooth val="0"/>
        <c:axId val="947870840"/>
        <c:axId val="947860256"/>
      </c:lineChart>
      <c:catAx>
        <c:axId val="947870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0256"/>
        <c:crosses val="autoZero"/>
        <c:auto val="1"/>
        <c:lblAlgn val="ctr"/>
        <c:lblOffset val="100"/>
        <c:noMultiLvlLbl val="0"/>
      </c:catAx>
      <c:valAx>
        <c:axId val="947860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084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Average Length of Stay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ALOS &amp; BDE'!$A$5</c:f>
              <c:strCache>
                <c:ptCount val="1"/>
                <c:pt idx="0">
                  <c:v>Charlottesville Black ALOS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ALOS &amp; BDE'!$B$4:$L$4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BDE'!$B$5:$L$5</c:f>
              <c:numCache>
                <c:formatCode>General</c:formatCode>
                <c:ptCount val="11"/>
                <c:pt idx="0">
                  <c:v>61.73</c:v>
                </c:pt>
                <c:pt idx="1">
                  <c:v>70.92</c:v>
                </c:pt>
                <c:pt idx="2">
                  <c:v>64.27</c:v>
                </c:pt>
                <c:pt idx="3">
                  <c:v>51.9</c:v>
                </c:pt>
                <c:pt idx="4">
                  <c:v>57.87</c:v>
                </c:pt>
                <c:pt idx="5">
                  <c:v>61.78</c:v>
                </c:pt>
                <c:pt idx="6">
                  <c:v>53.93</c:v>
                </c:pt>
                <c:pt idx="7">
                  <c:v>51.95</c:v>
                </c:pt>
                <c:pt idx="8">
                  <c:v>55.81</c:v>
                </c:pt>
                <c:pt idx="9">
                  <c:v>59.42</c:v>
                </c:pt>
                <c:pt idx="10">
                  <c:v>63.7</c:v>
                </c:pt>
              </c:numCache>
            </c:numRef>
          </c:val>
          <c:smooth val="0"/>
          <c:extLst>
            <c:ext xmlns:c16="http://schemas.microsoft.com/office/drawing/2014/chart" uri="{C3380CC4-5D6E-409C-BE32-E72D297353CC}">
              <c16:uniqueId val="{00000000-EB7A-49AC-9D45-17842456C950}"/>
            </c:ext>
          </c:extLst>
        </c:ser>
        <c:ser>
          <c:idx val="1"/>
          <c:order val="1"/>
          <c:tx>
            <c:strRef>
              <c:f>'Charlottesville ALOS &amp; BDE'!$A$6</c:f>
              <c:strCache>
                <c:ptCount val="1"/>
                <c:pt idx="0">
                  <c:v>Charlottesville White ALOS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ALOS &amp; BDE'!$B$4:$L$4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BDE'!$B$6:$L$6</c:f>
              <c:numCache>
                <c:formatCode>General</c:formatCode>
                <c:ptCount val="11"/>
                <c:pt idx="0">
                  <c:v>28.67</c:v>
                </c:pt>
                <c:pt idx="1">
                  <c:v>38.57</c:v>
                </c:pt>
                <c:pt idx="2">
                  <c:v>29.94</c:v>
                </c:pt>
                <c:pt idx="3">
                  <c:v>22.5</c:v>
                </c:pt>
                <c:pt idx="4">
                  <c:v>27.26</c:v>
                </c:pt>
                <c:pt idx="5">
                  <c:v>29.42</c:v>
                </c:pt>
                <c:pt idx="6">
                  <c:v>26.23</c:v>
                </c:pt>
                <c:pt idx="7">
                  <c:v>30.44</c:v>
                </c:pt>
                <c:pt idx="8">
                  <c:v>32.28</c:v>
                </c:pt>
                <c:pt idx="9">
                  <c:v>35.159999999999997</c:v>
                </c:pt>
                <c:pt idx="10">
                  <c:v>37.44</c:v>
                </c:pt>
              </c:numCache>
            </c:numRef>
          </c:val>
          <c:smooth val="0"/>
          <c:extLst>
            <c:ext xmlns:c16="http://schemas.microsoft.com/office/drawing/2014/chart" uri="{C3380CC4-5D6E-409C-BE32-E72D297353CC}">
              <c16:uniqueId val="{00000001-EB7A-49AC-9D45-17842456C950}"/>
            </c:ext>
          </c:extLst>
        </c:ser>
        <c:dLbls>
          <c:showLegendKey val="0"/>
          <c:showVal val="0"/>
          <c:showCatName val="0"/>
          <c:showSerName val="0"/>
          <c:showPercent val="0"/>
          <c:showBubbleSize val="0"/>
        </c:dLbls>
        <c:smooth val="0"/>
        <c:axId val="947861040"/>
        <c:axId val="947871624"/>
      </c:lineChart>
      <c:catAx>
        <c:axId val="947861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1624"/>
        <c:crosses val="autoZero"/>
        <c:auto val="1"/>
        <c:lblAlgn val="ctr"/>
        <c:lblOffset val="100"/>
        <c:noMultiLvlLbl val="0"/>
      </c:catAx>
      <c:valAx>
        <c:axId val="947871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1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Average Length of Stay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ALOS &amp; BDE'!$A$9</c:f>
              <c:strCache>
                <c:ptCount val="1"/>
                <c:pt idx="0">
                  <c:v>Charlottesville Female ALOS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ALOS &amp; BDE'!$B$8:$L$8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BDE'!$B$9:$L$9</c:f>
              <c:numCache>
                <c:formatCode>General</c:formatCode>
                <c:ptCount val="11"/>
                <c:pt idx="0">
                  <c:v>22.3</c:v>
                </c:pt>
                <c:pt idx="1">
                  <c:v>24.87</c:v>
                </c:pt>
                <c:pt idx="2">
                  <c:v>28.41</c:v>
                </c:pt>
                <c:pt idx="3">
                  <c:v>22.07</c:v>
                </c:pt>
                <c:pt idx="4">
                  <c:v>20.7</c:v>
                </c:pt>
                <c:pt idx="5">
                  <c:v>22.7</c:v>
                </c:pt>
                <c:pt idx="6">
                  <c:v>22.05</c:v>
                </c:pt>
                <c:pt idx="7">
                  <c:v>23.85</c:v>
                </c:pt>
                <c:pt idx="8">
                  <c:v>23.52</c:v>
                </c:pt>
                <c:pt idx="9">
                  <c:v>28.38</c:v>
                </c:pt>
                <c:pt idx="10">
                  <c:v>26.85</c:v>
                </c:pt>
              </c:numCache>
            </c:numRef>
          </c:val>
          <c:smooth val="0"/>
          <c:extLst>
            <c:ext xmlns:c16="http://schemas.microsoft.com/office/drawing/2014/chart" uri="{C3380CC4-5D6E-409C-BE32-E72D297353CC}">
              <c16:uniqueId val="{00000000-AD68-4B3C-8D5E-4B608E46F900}"/>
            </c:ext>
          </c:extLst>
        </c:ser>
        <c:ser>
          <c:idx val="1"/>
          <c:order val="1"/>
          <c:tx>
            <c:strRef>
              <c:f>'Charlottesville ALOS &amp; BDE'!$A$10</c:f>
              <c:strCache>
                <c:ptCount val="1"/>
                <c:pt idx="0">
                  <c:v>Charlottesville Male ALOS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ALOS &amp; BDE'!$B$8:$L$8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BDE'!$B$10:$L$10</c:f>
              <c:numCache>
                <c:formatCode>General</c:formatCode>
                <c:ptCount val="11"/>
                <c:pt idx="0">
                  <c:v>49.69</c:v>
                </c:pt>
                <c:pt idx="1">
                  <c:v>60.47</c:v>
                </c:pt>
                <c:pt idx="2">
                  <c:v>52.32</c:v>
                </c:pt>
                <c:pt idx="3">
                  <c:v>40.880000000000003</c:v>
                </c:pt>
                <c:pt idx="4">
                  <c:v>47.81</c:v>
                </c:pt>
                <c:pt idx="5">
                  <c:v>49.98</c:v>
                </c:pt>
                <c:pt idx="6">
                  <c:v>44.05</c:v>
                </c:pt>
                <c:pt idx="7">
                  <c:v>44.4</c:v>
                </c:pt>
                <c:pt idx="8">
                  <c:v>48.87</c:v>
                </c:pt>
                <c:pt idx="9">
                  <c:v>54.44</c:v>
                </c:pt>
                <c:pt idx="10">
                  <c:v>56.19</c:v>
                </c:pt>
              </c:numCache>
            </c:numRef>
          </c:val>
          <c:smooth val="0"/>
          <c:extLst>
            <c:ext xmlns:c16="http://schemas.microsoft.com/office/drawing/2014/chart" uri="{C3380CC4-5D6E-409C-BE32-E72D297353CC}">
              <c16:uniqueId val="{00000001-AD68-4B3C-8D5E-4B608E46F900}"/>
            </c:ext>
          </c:extLst>
        </c:ser>
        <c:dLbls>
          <c:showLegendKey val="0"/>
          <c:showVal val="0"/>
          <c:showCatName val="0"/>
          <c:showSerName val="0"/>
          <c:showPercent val="0"/>
          <c:showBubbleSize val="0"/>
        </c:dLbls>
        <c:smooth val="0"/>
        <c:axId val="947869272"/>
        <c:axId val="947863784"/>
      </c:lineChart>
      <c:catAx>
        <c:axId val="947869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3784"/>
        <c:crosses val="autoZero"/>
        <c:auto val="1"/>
        <c:lblAlgn val="ctr"/>
        <c:lblOffset val="100"/>
        <c:noMultiLvlLbl val="0"/>
      </c:catAx>
      <c:valAx>
        <c:axId val="947863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9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Average Length of Stay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ALOS &amp; BDE'!$B$12</c:f>
              <c:strCache>
                <c:ptCount val="1"/>
                <c:pt idx="0">
                  <c:v>2011</c:v>
                </c:pt>
              </c:strCache>
            </c:strRef>
          </c:tx>
          <c:spPr>
            <a:solidFill>
              <a:schemeClr val="accent1"/>
            </a:solidFill>
            <a:ln>
              <a:noFill/>
            </a:ln>
            <a:effectLst/>
          </c:spPr>
          <c:invertIfNegative val="0"/>
          <c:cat>
            <c:strRef>
              <c:f>'Charlottesville ALOS &amp; BDE'!$A$13:$A$17</c:f>
              <c:strCache>
                <c:ptCount val="5"/>
                <c:pt idx="0">
                  <c:v>Charlottesville Age 18-24 ALOS</c:v>
                </c:pt>
                <c:pt idx="1">
                  <c:v>Charlottesville Age 25-29 ALOS</c:v>
                </c:pt>
                <c:pt idx="2">
                  <c:v>Charlottesville Age 30-39 ALOS</c:v>
                </c:pt>
                <c:pt idx="3">
                  <c:v>Charlottesville Age 40-49 ALOS</c:v>
                </c:pt>
                <c:pt idx="4">
                  <c:v>Charlottesville Age 50+ ALOS</c:v>
                </c:pt>
              </c:strCache>
            </c:strRef>
          </c:cat>
          <c:val>
            <c:numRef>
              <c:f>'Charlottesville ALOS &amp; BDE'!$B$13:$B$17</c:f>
              <c:numCache>
                <c:formatCode>General</c:formatCode>
                <c:ptCount val="5"/>
                <c:pt idx="0">
                  <c:v>42.87</c:v>
                </c:pt>
                <c:pt idx="1">
                  <c:v>58.54</c:v>
                </c:pt>
                <c:pt idx="2">
                  <c:v>47.59</c:v>
                </c:pt>
                <c:pt idx="3">
                  <c:v>51.43</c:v>
                </c:pt>
                <c:pt idx="4">
                  <c:v>21.26</c:v>
                </c:pt>
              </c:numCache>
            </c:numRef>
          </c:val>
          <c:extLst>
            <c:ext xmlns:c16="http://schemas.microsoft.com/office/drawing/2014/chart" uri="{C3380CC4-5D6E-409C-BE32-E72D297353CC}">
              <c16:uniqueId val="{00000000-E195-40E8-82F9-CCBFC97F5598}"/>
            </c:ext>
          </c:extLst>
        </c:ser>
        <c:ser>
          <c:idx val="1"/>
          <c:order val="1"/>
          <c:tx>
            <c:strRef>
              <c:f>'Charlottesville ALOS &amp; BDE'!$C$12</c:f>
              <c:strCache>
                <c:ptCount val="1"/>
                <c:pt idx="0">
                  <c:v>2012</c:v>
                </c:pt>
              </c:strCache>
            </c:strRef>
          </c:tx>
          <c:spPr>
            <a:solidFill>
              <a:schemeClr val="accent2"/>
            </a:solidFill>
            <a:ln>
              <a:noFill/>
            </a:ln>
            <a:effectLst/>
          </c:spPr>
          <c:invertIfNegative val="0"/>
          <c:cat>
            <c:strRef>
              <c:f>'Charlottesville ALOS &amp; BDE'!$A$13:$A$17</c:f>
              <c:strCache>
                <c:ptCount val="5"/>
                <c:pt idx="0">
                  <c:v>Charlottesville Age 18-24 ALOS</c:v>
                </c:pt>
                <c:pt idx="1">
                  <c:v>Charlottesville Age 25-29 ALOS</c:v>
                </c:pt>
                <c:pt idx="2">
                  <c:v>Charlottesville Age 30-39 ALOS</c:v>
                </c:pt>
                <c:pt idx="3">
                  <c:v>Charlottesville Age 40-49 ALOS</c:v>
                </c:pt>
                <c:pt idx="4">
                  <c:v>Charlottesville Age 50+ ALOS</c:v>
                </c:pt>
              </c:strCache>
            </c:strRef>
          </c:cat>
          <c:val>
            <c:numRef>
              <c:f>'Charlottesville ALOS &amp; BDE'!$C$13:$C$17</c:f>
              <c:numCache>
                <c:formatCode>General</c:formatCode>
                <c:ptCount val="5"/>
                <c:pt idx="0">
                  <c:v>38.700000000000003</c:v>
                </c:pt>
                <c:pt idx="1">
                  <c:v>74.260000000000005</c:v>
                </c:pt>
                <c:pt idx="2">
                  <c:v>68.569999999999993</c:v>
                </c:pt>
                <c:pt idx="3">
                  <c:v>62.99</c:v>
                </c:pt>
                <c:pt idx="4">
                  <c:v>29.09</c:v>
                </c:pt>
              </c:numCache>
            </c:numRef>
          </c:val>
          <c:extLst>
            <c:ext xmlns:c16="http://schemas.microsoft.com/office/drawing/2014/chart" uri="{C3380CC4-5D6E-409C-BE32-E72D297353CC}">
              <c16:uniqueId val="{00000001-E195-40E8-82F9-CCBFC97F5598}"/>
            </c:ext>
          </c:extLst>
        </c:ser>
        <c:ser>
          <c:idx val="2"/>
          <c:order val="2"/>
          <c:tx>
            <c:strRef>
              <c:f>'Charlottesville ALOS &amp; BDE'!$D$12</c:f>
              <c:strCache>
                <c:ptCount val="1"/>
                <c:pt idx="0">
                  <c:v>2013</c:v>
                </c:pt>
              </c:strCache>
            </c:strRef>
          </c:tx>
          <c:spPr>
            <a:solidFill>
              <a:schemeClr val="accent3"/>
            </a:solidFill>
            <a:ln>
              <a:noFill/>
            </a:ln>
            <a:effectLst/>
          </c:spPr>
          <c:invertIfNegative val="0"/>
          <c:cat>
            <c:strRef>
              <c:f>'Charlottesville ALOS &amp; BDE'!$A$13:$A$17</c:f>
              <c:strCache>
                <c:ptCount val="5"/>
                <c:pt idx="0">
                  <c:v>Charlottesville Age 18-24 ALOS</c:v>
                </c:pt>
                <c:pt idx="1">
                  <c:v>Charlottesville Age 25-29 ALOS</c:v>
                </c:pt>
                <c:pt idx="2">
                  <c:v>Charlottesville Age 30-39 ALOS</c:v>
                </c:pt>
                <c:pt idx="3">
                  <c:v>Charlottesville Age 40-49 ALOS</c:v>
                </c:pt>
                <c:pt idx="4">
                  <c:v>Charlottesville Age 50+ ALOS</c:v>
                </c:pt>
              </c:strCache>
            </c:strRef>
          </c:cat>
          <c:val>
            <c:numRef>
              <c:f>'Charlottesville ALOS &amp; BDE'!$D$13:$D$17</c:f>
              <c:numCache>
                <c:formatCode>General</c:formatCode>
                <c:ptCount val="5"/>
                <c:pt idx="0">
                  <c:v>34.15</c:v>
                </c:pt>
                <c:pt idx="1">
                  <c:v>64.88</c:v>
                </c:pt>
                <c:pt idx="2">
                  <c:v>54.66</c:v>
                </c:pt>
                <c:pt idx="3">
                  <c:v>52.39</c:v>
                </c:pt>
                <c:pt idx="4">
                  <c:v>38.6</c:v>
                </c:pt>
              </c:numCache>
            </c:numRef>
          </c:val>
          <c:extLst>
            <c:ext xmlns:c16="http://schemas.microsoft.com/office/drawing/2014/chart" uri="{C3380CC4-5D6E-409C-BE32-E72D297353CC}">
              <c16:uniqueId val="{00000002-E195-40E8-82F9-CCBFC97F5598}"/>
            </c:ext>
          </c:extLst>
        </c:ser>
        <c:ser>
          <c:idx val="3"/>
          <c:order val="3"/>
          <c:tx>
            <c:strRef>
              <c:f>'Charlottesville ALOS &amp; BDE'!$E$12</c:f>
              <c:strCache>
                <c:ptCount val="1"/>
                <c:pt idx="0">
                  <c:v>2014</c:v>
                </c:pt>
              </c:strCache>
            </c:strRef>
          </c:tx>
          <c:spPr>
            <a:solidFill>
              <a:schemeClr val="accent4"/>
            </a:solidFill>
            <a:ln>
              <a:noFill/>
            </a:ln>
            <a:effectLst/>
          </c:spPr>
          <c:invertIfNegative val="0"/>
          <c:cat>
            <c:strRef>
              <c:f>'Charlottesville ALOS &amp; BDE'!$A$13:$A$17</c:f>
              <c:strCache>
                <c:ptCount val="5"/>
                <c:pt idx="0">
                  <c:v>Charlottesville Age 18-24 ALOS</c:v>
                </c:pt>
                <c:pt idx="1">
                  <c:v>Charlottesville Age 25-29 ALOS</c:v>
                </c:pt>
                <c:pt idx="2">
                  <c:v>Charlottesville Age 30-39 ALOS</c:v>
                </c:pt>
                <c:pt idx="3">
                  <c:v>Charlottesville Age 40-49 ALOS</c:v>
                </c:pt>
                <c:pt idx="4">
                  <c:v>Charlottesville Age 50+ ALOS</c:v>
                </c:pt>
              </c:strCache>
            </c:strRef>
          </c:cat>
          <c:val>
            <c:numRef>
              <c:f>'Charlottesville ALOS &amp; BDE'!$E$13:$E$17</c:f>
              <c:numCache>
                <c:formatCode>General</c:formatCode>
                <c:ptCount val="5"/>
                <c:pt idx="0">
                  <c:v>35.04</c:v>
                </c:pt>
                <c:pt idx="1">
                  <c:v>38.450000000000003</c:v>
                </c:pt>
                <c:pt idx="2">
                  <c:v>39.78</c:v>
                </c:pt>
                <c:pt idx="3">
                  <c:v>48.88</c:v>
                </c:pt>
                <c:pt idx="4">
                  <c:v>26.75</c:v>
                </c:pt>
              </c:numCache>
            </c:numRef>
          </c:val>
          <c:extLst>
            <c:ext xmlns:c16="http://schemas.microsoft.com/office/drawing/2014/chart" uri="{C3380CC4-5D6E-409C-BE32-E72D297353CC}">
              <c16:uniqueId val="{00000003-E195-40E8-82F9-CCBFC97F5598}"/>
            </c:ext>
          </c:extLst>
        </c:ser>
        <c:ser>
          <c:idx val="4"/>
          <c:order val="4"/>
          <c:tx>
            <c:strRef>
              <c:f>'Charlottesville ALOS &amp; BDE'!$F$12</c:f>
              <c:strCache>
                <c:ptCount val="1"/>
                <c:pt idx="0">
                  <c:v>2015</c:v>
                </c:pt>
              </c:strCache>
            </c:strRef>
          </c:tx>
          <c:spPr>
            <a:solidFill>
              <a:schemeClr val="accent5"/>
            </a:solidFill>
            <a:ln>
              <a:noFill/>
            </a:ln>
            <a:effectLst/>
          </c:spPr>
          <c:invertIfNegative val="0"/>
          <c:cat>
            <c:strRef>
              <c:f>'Charlottesville ALOS &amp; BDE'!$A$13:$A$17</c:f>
              <c:strCache>
                <c:ptCount val="5"/>
                <c:pt idx="0">
                  <c:v>Charlottesville Age 18-24 ALOS</c:v>
                </c:pt>
                <c:pt idx="1">
                  <c:v>Charlottesville Age 25-29 ALOS</c:v>
                </c:pt>
                <c:pt idx="2">
                  <c:v>Charlottesville Age 30-39 ALOS</c:v>
                </c:pt>
                <c:pt idx="3">
                  <c:v>Charlottesville Age 40-49 ALOS</c:v>
                </c:pt>
                <c:pt idx="4">
                  <c:v>Charlottesville Age 50+ ALOS</c:v>
                </c:pt>
              </c:strCache>
            </c:strRef>
          </c:cat>
          <c:val>
            <c:numRef>
              <c:f>'Charlottesville ALOS &amp; BDE'!$F$13:$F$17</c:f>
              <c:numCache>
                <c:formatCode>General</c:formatCode>
                <c:ptCount val="5"/>
                <c:pt idx="0">
                  <c:v>37.49</c:v>
                </c:pt>
                <c:pt idx="1">
                  <c:v>50.61</c:v>
                </c:pt>
                <c:pt idx="2">
                  <c:v>51.4</c:v>
                </c:pt>
                <c:pt idx="3">
                  <c:v>39.590000000000003</c:v>
                </c:pt>
                <c:pt idx="4">
                  <c:v>34.67</c:v>
                </c:pt>
              </c:numCache>
            </c:numRef>
          </c:val>
          <c:extLst>
            <c:ext xmlns:c16="http://schemas.microsoft.com/office/drawing/2014/chart" uri="{C3380CC4-5D6E-409C-BE32-E72D297353CC}">
              <c16:uniqueId val="{00000004-E195-40E8-82F9-CCBFC97F5598}"/>
            </c:ext>
          </c:extLst>
        </c:ser>
        <c:ser>
          <c:idx val="5"/>
          <c:order val="5"/>
          <c:tx>
            <c:strRef>
              <c:f>'Charlottesville ALOS &amp; BDE'!$G$12</c:f>
              <c:strCache>
                <c:ptCount val="1"/>
                <c:pt idx="0">
                  <c:v>2016</c:v>
                </c:pt>
              </c:strCache>
            </c:strRef>
          </c:tx>
          <c:spPr>
            <a:solidFill>
              <a:schemeClr val="accent6"/>
            </a:solidFill>
            <a:ln>
              <a:noFill/>
            </a:ln>
            <a:effectLst/>
          </c:spPr>
          <c:invertIfNegative val="0"/>
          <c:cat>
            <c:strRef>
              <c:f>'Charlottesville ALOS &amp; BDE'!$A$13:$A$17</c:f>
              <c:strCache>
                <c:ptCount val="5"/>
                <c:pt idx="0">
                  <c:v>Charlottesville Age 18-24 ALOS</c:v>
                </c:pt>
                <c:pt idx="1">
                  <c:v>Charlottesville Age 25-29 ALOS</c:v>
                </c:pt>
                <c:pt idx="2">
                  <c:v>Charlottesville Age 30-39 ALOS</c:v>
                </c:pt>
                <c:pt idx="3">
                  <c:v>Charlottesville Age 40-49 ALOS</c:v>
                </c:pt>
                <c:pt idx="4">
                  <c:v>Charlottesville Age 50+ ALOS</c:v>
                </c:pt>
              </c:strCache>
            </c:strRef>
          </c:cat>
          <c:val>
            <c:numRef>
              <c:f>'Charlottesville ALOS &amp; BDE'!$G$13:$G$17</c:f>
              <c:numCache>
                <c:formatCode>General</c:formatCode>
                <c:ptCount val="5"/>
                <c:pt idx="0">
                  <c:v>41.69</c:v>
                </c:pt>
                <c:pt idx="1">
                  <c:v>53.28</c:v>
                </c:pt>
                <c:pt idx="2">
                  <c:v>55.15</c:v>
                </c:pt>
                <c:pt idx="3">
                  <c:v>41.25</c:v>
                </c:pt>
                <c:pt idx="4">
                  <c:v>31.61</c:v>
                </c:pt>
              </c:numCache>
            </c:numRef>
          </c:val>
          <c:extLst>
            <c:ext xmlns:c16="http://schemas.microsoft.com/office/drawing/2014/chart" uri="{C3380CC4-5D6E-409C-BE32-E72D297353CC}">
              <c16:uniqueId val="{00000005-E195-40E8-82F9-CCBFC97F5598}"/>
            </c:ext>
          </c:extLst>
        </c:ser>
        <c:ser>
          <c:idx val="6"/>
          <c:order val="6"/>
          <c:tx>
            <c:strRef>
              <c:f>'Charlottesville ALOS &amp; BDE'!$H$12</c:f>
              <c:strCache>
                <c:ptCount val="1"/>
                <c:pt idx="0">
                  <c:v>2017</c:v>
                </c:pt>
              </c:strCache>
            </c:strRef>
          </c:tx>
          <c:spPr>
            <a:solidFill>
              <a:schemeClr val="accent1">
                <a:lumMod val="60000"/>
              </a:schemeClr>
            </a:solidFill>
            <a:ln>
              <a:noFill/>
            </a:ln>
            <a:effectLst/>
          </c:spPr>
          <c:invertIfNegative val="0"/>
          <c:cat>
            <c:strRef>
              <c:f>'Charlottesville ALOS &amp; BDE'!$A$13:$A$17</c:f>
              <c:strCache>
                <c:ptCount val="5"/>
                <c:pt idx="0">
                  <c:v>Charlottesville Age 18-24 ALOS</c:v>
                </c:pt>
                <c:pt idx="1">
                  <c:v>Charlottesville Age 25-29 ALOS</c:v>
                </c:pt>
                <c:pt idx="2">
                  <c:v>Charlottesville Age 30-39 ALOS</c:v>
                </c:pt>
                <c:pt idx="3">
                  <c:v>Charlottesville Age 40-49 ALOS</c:v>
                </c:pt>
                <c:pt idx="4">
                  <c:v>Charlottesville Age 50+ ALOS</c:v>
                </c:pt>
              </c:strCache>
            </c:strRef>
          </c:cat>
          <c:val>
            <c:numRef>
              <c:f>'Charlottesville ALOS &amp; BDE'!$H$13:$H$17</c:f>
              <c:numCache>
                <c:formatCode>General</c:formatCode>
                <c:ptCount val="5"/>
                <c:pt idx="0">
                  <c:v>37.409999999999997</c:v>
                </c:pt>
                <c:pt idx="1">
                  <c:v>37.5</c:v>
                </c:pt>
                <c:pt idx="2">
                  <c:v>46.83</c:v>
                </c:pt>
                <c:pt idx="3">
                  <c:v>41.67</c:v>
                </c:pt>
                <c:pt idx="4">
                  <c:v>35.51</c:v>
                </c:pt>
              </c:numCache>
            </c:numRef>
          </c:val>
          <c:extLst>
            <c:ext xmlns:c16="http://schemas.microsoft.com/office/drawing/2014/chart" uri="{C3380CC4-5D6E-409C-BE32-E72D297353CC}">
              <c16:uniqueId val="{00000006-E195-40E8-82F9-CCBFC97F5598}"/>
            </c:ext>
          </c:extLst>
        </c:ser>
        <c:ser>
          <c:idx val="7"/>
          <c:order val="7"/>
          <c:tx>
            <c:strRef>
              <c:f>'Charlottesville ALOS &amp; BDE'!$I$12</c:f>
              <c:strCache>
                <c:ptCount val="1"/>
                <c:pt idx="0">
                  <c:v>2018</c:v>
                </c:pt>
              </c:strCache>
            </c:strRef>
          </c:tx>
          <c:spPr>
            <a:solidFill>
              <a:schemeClr val="accent2">
                <a:lumMod val="60000"/>
              </a:schemeClr>
            </a:solidFill>
            <a:ln>
              <a:noFill/>
            </a:ln>
            <a:effectLst/>
          </c:spPr>
          <c:invertIfNegative val="0"/>
          <c:cat>
            <c:strRef>
              <c:f>'Charlottesville ALOS &amp; BDE'!$A$13:$A$17</c:f>
              <c:strCache>
                <c:ptCount val="5"/>
                <c:pt idx="0">
                  <c:v>Charlottesville Age 18-24 ALOS</c:v>
                </c:pt>
                <c:pt idx="1">
                  <c:v>Charlottesville Age 25-29 ALOS</c:v>
                </c:pt>
                <c:pt idx="2">
                  <c:v>Charlottesville Age 30-39 ALOS</c:v>
                </c:pt>
                <c:pt idx="3">
                  <c:v>Charlottesville Age 40-49 ALOS</c:v>
                </c:pt>
                <c:pt idx="4">
                  <c:v>Charlottesville Age 50+ ALOS</c:v>
                </c:pt>
              </c:strCache>
            </c:strRef>
          </c:cat>
          <c:val>
            <c:numRef>
              <c:f>'Charlottesville ALOS &amp; BDE'!$I$13:$I$17</c:f>
              <c:numCache>
                <c:formatCode>General</c:formatCode>
                <c:ptCount val="5"/>
                <c:pt idx="0">
                  <c:v>36.22</c:v>
                </c:pt>
                <c:pt idx="1">
                  <c:v>44.45</c:v>
                </c:pt>
                <c:pt idx="2">
                  <c:v>46.63</c:v>
                </c:pt>
                <c:pt idx="3">
                  <c:v>43.07</c:v>
                </c:pt>
                <c:pt idx="4">
                  <c:v>34.56</c:v>
                </c:pt>
              </c:numCache>
            </c:numRef>
          </c:val>
          <c:extLst>
            <c:ext xmlns:c16="http://schemas.microsoft.com/office/drawing/2014/chart" uri="{C3380CC4-5D6E-409C-BE32-E72D297353CC}">
              <c16:uniqueId val="{00000007-E195-40E8-82F9-CCBFC97F5598}"/>
            </c:ext>
          </c:extLst>
        </c:ser>
        <c:ser>
          <c:idx val="8"/>
          <c:order val="8"/>
          <c:tx>
            <c:strRef>
              <c:f>'Charlottesville ALOS &amp; BDE'!$J$12</c:f>
              <c:strCache>
                <c:ptCount val="1"/>
                <c:pt idx="0">
                  <c:v>2019</c:v>
                </c:pt>
              </c:strCache>
            </c:strRef>
          </c:tx>
          <c:spPr>
            <a:solidFill>
              <a:schemeClr val="accent3">
                <a:lumMod val="60000"/>
              </a:schemeClr>
            </a:solidFill>
            <a:ln>
              <a:noFill/>
            </a:ln>
            <a:effectLst/>
          </c:spPr>
          <c:invertIfNegative val="0"/>
          <c:cat>
            <c:strRef>
              <c:f>'Charlottesville ALOS &amp; BDE'!$A$13:$A$17</c:f>
              <c:strCache>
                <c:ptCount val="5"/>
                <c:pt idx="0">
                  <c:v>Charlottesville Age 18-24 ALOS</c:v>
                </c:pt>
                <c:pt idx="1">
                  <c:v>Charlottesville Age 25-29 ALOS</c:v>
                </c:pt>
                <c:pt idx="2">
                  <c:v>Charlottesville Age 30-39 ALOS</c:v>
                </c:pt>
                <c:pt idx="3">
                  <c:v>Charlottesville Age 40-49 ALOS</c:v>
                </c:pt>
                <c:pt idx="4">
                  <c:v>Charlottesville Age 50+ ALOS</c:v>
                </c:pt>
              </c:strCache>
            </c:strRef>
          </c:cat>
          <c:val>
            <c:numRef>
              <c:f>'Charlottesville ALOS &amp; BDE'!$J$13:$J$17</c:f>
              <c:numCache>
                <c:formatCode>General</c:formatCode>
                <c:ptCount val="5"/>
                <c:pt idx="0">
                  <c:v>43.31</c:v>
                </c:pt>
                <c:pt idx="1">
                  <c:v>40.46</c:v>
                </c:pt>
                <c:pt idx="2">
                  <c:v>45.52</c:v>
                </c:pt>
                <c:pt idx="3">
                  <c:v>47.06</c:v>
                </c:pt>
                <c:pt idx="4">
                  <c:v>44.34</c:v>
                </c:pt>
              </c:numCache>
            </c:numRef>
          </c:val>
          <c:extLst>
            <c:ext xmlns:c16="http://schemas.microsoft.com/office/drawing/2014/chart" uri="{C3380CC4-5D6E-409C-BE32-E72D297353CC}">
              <c16:uniqueId val="{00000008-E195-40E8-82F9-CCBFC97F5598}"/>
            </c:ext>
          </c:extLst>
        </c:ser>
        <c:ser>
          <c:idx val="9"/>
          <c:order val="9"/>
          <c:tx>
            <c:strRef>
              <c:f>'Charlottesville ALOS &amp; BDE'!$K$12</c:f>
              <c:strCache>
                <c:ptCount val="1"/>
                <c:pt idx="0">
                  <c:v>2020</c:v>
                </c:pt>
              </c:strCache>
            </c:strRef>
          </c:tx>
          <c:spPr>
            <a:solidFill>
              <a:schemeClr val="accent4">
                <a:lumMod val="60000"/>
              </a:schemeClr>
            </a:solidFill>
            <a:ln>
              <a:noFill/>
            </a:ln>
            <a:effectLst/>
          </c:spPr>
          <c:invertIfNegative val="0"/>
          <c:cat>
            <c:strRef>
              <c:f>'Charlottesville ALOS &amp; BDE'!$A$13:$A$17</c:f>
              <c:strCache>
                <c:ptCount val="5"/>
                <c:pt idx="0">
                  <c:v>Charlottesville Age 18-24 ALOS</c:v>
                </c:pt>
                <c:pt idx="1">
                  <c:v>Charlottesville Age 25-29 ALOS</c:v>
                </c:pt>
                <c:pt idx="2">
                  <c:v>Charlottesville Age 30-39 ALOS</c:v>
                </c:pt>
                <c:pt idx="3">
                  <c:v>Charlottesville Age 40-49 ALOS</c:v>
                </c:pt>
                <c:pt idx="4">
                  <c:v>Charlottesville Age 50+ ALOS</c:v>
                </c:pt>
              </c:strCache>
            </c:strRef>
          </c:cat>
          <c:val>
            <c:numRef>
              <c:f>'Charlottesville ALOS &amp; BDE'!$K$13:$K$17</c:f>
              <c:numCache>
                <c:formatCode>General</c:formatCode>
                <c:ptCount val="5"/>
                <c:pt idx="0">
                  <c:v>39.68</c:v>
                </c:pt>
                <c:pt idx="1">
                  <c:v>59.69</c:v>
                </c:pt>
                <c:pt idx="2">
                  <c:v>49.05</c:v>
                </c:pt>
                <c:pt idx="3">
                  <c:v>61.39</c:v>
                </c:pt>
                <c:pt idx="4">
                  <c:v>41.43</c:v>
                </c:pt>
              </c:numCache>
            </c:numRef>
          </c:val>
          <c:extLst>
            <c:ext xmlns:c16="http://schemas.microsoft.com/office/drawing/2014/chart" uri="{C3380CC4-5D6E-409C-BE32-E72D297353CC}">
              <c16:uniqueId val="{00000009-E195-40E8-82F9-CCBFC97F5598}"/>
            </c:ext>
          </c:extLst>
        </c:ser>
        <c:ser>
          <c:idx val="10"/>
          <c:order val="10"/>
          <c:tx>
            <c:strRef>
              <c:f>'Charlottesville ALOS &amp; BDE'!$L$12</c:f>
              <c:strCache>
                <c:ptCount val="1"/>
                <c:pt idx="0">
                  <c:v>2021</c:v>
                </c:pt>
              </c:strCache>
            </c:strRef>
          </c:tx>
          <c:spPr>
            <a:solidFill>
              <a:schemeClr val="accent5">
                <a:lumMod val="60000"/>
              </a:schemeClr>
            </a:solidFill>
            <a:ln>
              <a:noFill/>
            </a:ln>
            <a:effectLst/>
          </c:spPr>
          <c:invertIfNegative val="0"/>
          <c:cat>
            <c:strRef>
              <c:f>'Charlottesville ALOS &amp; BDE'!$A$13:$A$17</c:f>
              <c:strCache>
                <c:ptCount val="5"/>
                <c:pt idx="0">
                  <c:v>Charlottesville Age 18-24 ALOS</c:v>
                </c:pt>
                <c:pt idx="1">
                  <c:v>Charlottesville Age 25-29 ALOS</c:v>
                </c:pt>
                <c:pt idx="2">
                  <c:v>Charlottesville Age 30-39 ALOS</c:v>
                </c:pt>
                <c:pt idx="3">
                  <c:v>Charlottesville Age 40-49 ALOS</c:v>
                </c:pt>
                <c:pt idx="4">
                  <c:v>Charlottesville Age 50+ ALOS</c:v>
                </c:pt>
              </c:strCache>
            </c:strRef>
          </c:cat>
          <c:val>
            <c:numRef>
              <c:f>'Charlottesville ALOS &amp; BDE'!$L$13:$L$17</c:f>
              <c:numCache>
                <c:formatCode>General</c:formatCode>
                <c:ptCount val="5"/>
                <c:pt idx="0">
                  <c:v>44.09</c:v>
                </c:pt>
                <c:pt idx="1">
                  <c:v>58.8</c:v>
                </c:pt>
                <c:pt idx="2">
                  <c:v>52.63</c:v>
                </c:pt>
                <c:pt idx="3">
                  <c:v>59.15</c:v>
                </c:pt>
                <c:pt idx="4">
                  <c:v>39.56</c:v>
                </c:pt>
              </c:numCache>
            </c:numRef>
          </c:val>
          <c:extLst>
            <c:ext xmlns:c16="http://schemas.microsoft.com/office/drawing/2014/chart" uri="{C3380CC4-5D6E-409C-BE32-E72D297353CC}">
              <c16:uniqueId val="{0000000A-E195-40E8-82F9-CCBFC97F5598}"/>
            </c:ext>
          </c:extLst>
        </c:ser>
        <c:dLbls>
          <c:showLegendKey val="0"/>
          <c:showVal val="0"/>
          <c:showCatName val="0"/>
          <c:showSerName val="0"/>
          <c:showPercent val="0"/>
          <c:showBubbleSize val="0"/>
        </c:dLbls>
        <c:gapWidth val="219"/>
        <c:overlap val="-27"/>
        <c:axId val="947867312"/>
        <c:axId val="947868488"/>
      </c:barChart>
      <c:catAx>
        <c:axId val="94786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8488"/>
        <c:crosses val="autoZero"/>
        <c:auto val="1"/>
        <c:lblAlgn val="ctr"/>
        <c:lblOffset val="100"/>
        <c:noMultiLvlLbl val="0"/>
      </c:catAx>
      <c:valAx>
        <c:axId val="947868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73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Charlottesville Average Length of Stay by Age Group (2011-2021) </a:t>
            </a:r>
          </a:p>
        </c:rich>
      </c:tx>
      <c:layout>
        <c:manualLayout>
          <c:xMode val="edge"/>
          <c:yMode val="edge"/>
          <c:x val="0.10323600174978126"/>
          <c:y val="2.7777777777777776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ALOS &amp; BDE'!$A$39</c:f>
              <c:strCache>
                <c:ptCount val="1"/>
                <c:pt idx="0">
                  <c:v>Age 18-24 ALOS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ALOS &amp; BDE'!$B$38</c:f>
              <c:strCache>
                <c:ptCount val="1"/>
                <c:pt idx="0">
                  <c:v>% Change 2011-2021</c:v>
                </c:pt>
              </c:strCache>
            </c:strRef>
          </c:cat>
          <c:val>
            <c:numRef>
              <c:f>'Charlottesville ALOS &amp; BDE'!$B$39</c:f>
              <c:numCache>
                <c:formatCode>0%</c:formatCode>
                <c:ptCount val="1"/>
                <c:pt idx="0">
                  <c:v>0.09</c:v>
                </c:pt>
              </c:numCache>
            </c:numRef>
          </c:val>
          <c:extLst>
            <c:ext xmlns:c16="http://schemas.microsoft.com/office/drawing/2014/chart" uri="{C3380CC4-5D6E-409C-BE32-E72D297353CC}">
              <c16:uniqueId val="{00000000-8676-47BC-B8B3-453940044558}"/>
            </c:ext>
          </c:extLst>
        </c:ser>
        <c:ser>
          <c:idx val="1"/>
          <c:order val="1"/>
          <c:tx>
            <c:strRef>
              <c:f>'Charlottesville ALOS &amp; BDE'!$A$40</c:f>
              <c:strCache>
                <c:ptCount val="1"/>
                <c:pt idx="0">
                  <c:v>Age 25-29 ALOS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ALOS &amp; BDE'!$B$38</c:f>
              <c:strCache>
                <c:ptCount val="1"/>
                <c:pt idx="0">
                  <c:v>% Change 2011-2021</c:v>
                </c:pt>
              </c:strCache>
            </c:strRef>
          </c:cat>
          <c:val>
            <c:numRef>
              <c:f>'Charlottesville ALOS &amp; BDE'!$B$40</c:f>
              <c:numCache>
                <c:formatCode>0%</c:formatCode>
                <c:ptCount val="1"/>
                <c:pt idx="0">
                  <c:v>-0.19</c:v>
                </c:pt>
              </c:numCache>
            </c:numRef>
          </c:val>
          <c:extLst>
            <c:ext xmlns:c16="http://schemas.microsoft.com/office/drawing/2014/chart" uri="{C3380CC4-5D6E-409C-BE32-E72D297353CC}">
              <c16:uniqueId val="{00000001-8676-47BC-B8B3-453940044558}"/>
            </c:ext>
          </c:extLst>
        </c:ser>
        <c:ser>
          <c:idx val="2"/>
          <c:order val="2"/>
          <c:tx>
            <c:strRef>
              <c:f>'Charlottesville ALOS &amp; BDE'!$A$41</c:f>
              <c:strCache>
                <c:ptCount val="1"/>
                <c:pt idx="0">
                  <c:v>Age 30-39 ALOS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ALOS &amp; BDE'!$B$38</c:f>
              <c:strCache>
                <c:ptCount val="1"/>
                <c:pt idx="0">
                  <c:v>% Change 2011-2021</c:v>
                </c:pt>
              </c:strCache>
            </c:strRef>
          </c:cat>
          <c:val>
            <c:numRef>
              <c:f>'Charlottesville ALOS &amp; BDE'!$B$41</c:f>
              <c:numCache>
                <c:formatCode>0%</c:formatCode>
                <c:ptCount val="1"/>
                <c:pt idx="0">
                  <c:v>-0.12</c:v>
                </c:pt>
              </c:numCache>
            </c:numRef>
          </c:val>
          <c:extLst>
            <c:ext xmlns:c16="http://schemas.microsoft.com/office/drawing/2014/chart" uri="{C3380CC4-5D6E-409C-BE32-E72D297353CC}">
              <c16:uniqueId val="{00000002-8676-47BC-B8B3-453940044558}"/>
            </c:ext>
          </c:extLst>
        </c:ser>
        <c:ser>
          <c:idx val="3"/>
          <c:order val="3"/>
          <c:tx>
            <c:strRef>
              <c:f>'Charlottesville ALOS &amp; BDE'!$A$42</c:f>
              <c:strCache>
                <c:ptCount val="1"/>
                <c:pt idx="0">
                  <c:v>Age 40-49 ALOS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ALOS &amp; BDE'!$B$38</c:f>
              <c:strCache>
                <c:ptCount val="1"/>
                <c:pt idx="0">
                  <c:v>% Change 2011-2021</c:v>
                </c:pt>
              </c:strCache>
            </c:strRef>
          </c:cat>
          <c:val>
            <c:numRef>
              <c:f>'Charlottesville ALOS &amp; BDE'!$B$42</c:f>
              <c:numCache>
                <c:formatCode>0%</c:formatCode>
                <c:ptCount val="1"/>
                <c:pt idx="0">
                  <c:v>0.02</c:v>
                </c:pt>
              </c:numCache>
            </c:numRef>
          </c:val>
          <c:extLst>
            <c:ext xmlns:c16="http://schemas.microsoft.com/office/drawing/2014/chart" uri="{C3380CC4-5D6E-409C-BE32-E72D297353CC}">
              <c16:uniqueId val="{00000003-8676-47BC-B8B3-453940044558}"/>
            </c:ext>
          </c:extLst>
        </c:ser>
        <c:ser>
          <c:idx val="4"/>
          <c:order val="4"/>
          <c:tx>
            <c:strRef>
              <c:f>'Charlottesville ALOS &amp; BDE'!$A$43</c:f>
              <c:strCache>
                <c:ptCount val="1"/>
                <c:pt idx="0">
                  <c:v>Age 50+ ALOS</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ALOS &amp; BDE'!$B$38</c:f>
              <c:strCache>
                <c:ptCount val="1"/>
                <c:pt idx="0">
                  <c:v>% Change 2011-2021</c:v>
                </c:pt>
              </c:strCache>
            </c:strRef>
          </c:cat>
          <c:val>
            <c:numRef>
              <c:f>'Charlottesville ALOS &amp; BDE'!$B$43</c:f>
              <c:numCache>
                <c:formatCode>0%</c:formatCode>
                <c:ptCount val="1"/>
                <c:pt idx="0">
                  <c:v>0.62</c:v>
                </c:pt>
              </c:numCache>
            </c:numRef>
          </c:val>
          <c:extLst>
            <c:ext xmlns:c16="http://schemas.microsoft.com/office/drawing/2014/chart" uri="{C3380CC4-5D6E-409C-BE32-E72D297353CC}">
              <c16:uniqueId val="{00000004-8676-47BC-B8B3-453940044558}"/>
            </c:ext>
          </c:extLst>
        </c:ser>
        <c:dLbls>
          <c:showLegendKey val="0"/>
          <c:showVal val="0"/>
          <c:showCatName val="0"/>
          <c:showSerName val="0"/>
          <c:showPercent val="0"/>
          <c:showBubbleSize val="0"/>
        </c:dLbls>
        <c:gapWidth val="219"/>
        <c:overlap val="-27"/>
        <c:axId val="947863000"/>
        <c:axId val="947868880"/>
      </c:barChart>
      <c:catAx>
        <c:axId val="947863000"/>
        <c:scaling>
          <c:orientation val="minMax"/>
        </c:scaling>
        <c:delete val="1"/>
        <c:axPos val="b"/>
        <c:numFmt formatCode="General" sourceLinked="1"/>
        <c:majorTickMark val="none"/>
        <c:minorTickMark val="none"/>
        <c:tickLblPos val="nextTo"/>
        <c:crossAx val="947868880"/>
        <c:crosses val="autoZero"/>
        <c:auto val="1"/>
        <c:lblAlgn val="ctr"/>
        <c:lblOffset val="100"/>
        <c:noMultiLvlLbl val="0"/>
      </c:catAx>
      <c:valAx>
        <c:axId val="94786888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478630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Inmate Bed Day Expenditures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ALOS &amp; BDE'!$A$20</c:f>
              <c:strCache>
                <c:ptCount val="1"/>
                <c:pt idx="0">
                  <c:v>Charlottesville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ALOS &amp; BDE'!$B$19:$L$19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BDE'!$B$20:$L$20</c:f>
              <c:numCache>
                <c:formatCode>General</c:formatCode>
                <c:ptCount val="11"/>
                <c:pt idx="0">
                  <c:v>84776</c:v>
                </c:pt>
                <c:pt idx="1">
                  <c:v>93561</c:v>
                </c:pt>
                <c:pt idx="2">
                  <c:v>87401</c:v>
                </c:pt>
                <c:pt idx="3">
                  <c:v>71525</c:v>
                </c:pt>
                <c:pt idx="4">
                  <c:v>76638</c:v>
                </c:pt>
                <c:pt idx="5">
                  <c:v>86339</c:v>
                </c:pt>
                <c:pt idx="6">
                  <c:v>82287</c:v>
                </c:pt>
                <c:pt idx="7">
                  <c:v>68519</c:v>
                </c:pt>
                <c:pt idx="8">
                  <c:v>59285</c:v>
                </c:pt>
                <c:pt idx="9">
                  <c:v>49465</c:v>
                </c:pt>
                <c:pt idx="10">
                  <c:v>52576</c:v>
                </c:pt>
              </c:numCache>
            </c:numRef>
          </c:val>
          <c:smooth val="0"/>
          <c:extLst>
            <c:ext xmlns:c16="http://schemas.microsoft.com/office/drawing/2014/chart" uri="{C3380CC4-5D6E-409C-BE32-E72D297353CC}">
              <c16:uniqueId val="{00000000-157C-4AA5-B402-1FCB93E5230C}"/>
            </c:ext>
          </c:extLst>
        </c:ser>
        <c:dLbls>
          <c:showLegendKey val="0"/>
          <c:showVal val="0"/>
          <c:showCatName val="0"/>
          <c:showSerName val="0"/>
          <c:showPercent val="0"/>
          <c:showBubbleSize val="0"/>
        </c:dLbls>
        <c:smooth val="0"/>
        <c:axId val="947861824"/>
        <c:axId val="947871232"/>
      </c:lineChart>
      <c:catAx>
        <c:axId val="94786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1232"/>
        <c:crosses val="autoZero"/>
        <c:auto val="1"/>
        <c:lblAlgn val="ctr"/>
        <c:lblOffset val="100"/>
        <c:noMultiLvlLbl val="0"/>
      </c:catAx>
      <c:valAx>
        <c:axId val="94787123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182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BDE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ALOS &amp; BDE'!$A$56</c:f>
              <c:strCache>
                <c:ptCount val="1"/>
                <c:pt idx="0">
                  <c:v>Charlottesville BDE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ALOS &amp; BDE'!$B$55:$L$55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BDE'!$B$56:$L$56</c:f>
              <c:numCache>
                <c:formatCode>General</c:formatCode>
                <c:ptCount val="11"/>
                <c:pt idx="0">
                  <c:v>1948.3808692054884</c:v>
                </c:pt>
                <c:pt idx="1">
                  <c:v>2128.5148785148785</c:v>
                </c:pt>
                <c:pt idx="2">
                  <c:v>1970.7546957090351</c:v>
                </c:pt>
                <c:pt idx="3">
                  <c:v>1612.7759363232542</c:v>
                </c:pt>
                <c:pt idx="4">
                  <c:v>1644.6981565336825</c:v>
                </c:pt>
                <c:pt idx="5">
                  <c:v>1840.4459413369714</c:v>
                </c:pt>
                <c:pt idx="6">
                  <c:v>1713.6341864678564</c:v>
                </c:pt>
                <c:pt idx="7">
                  <c:v>1424.0081468088201</c:v>
                </c:pt>
                <c:pt idx="8">
                  <c:v>1254.28426352981</c:v>
                </c:pt>
                <c:pt idx="9">
                  <c:v>1062.5523596760681</c:v>
                </c:pt>
                <c:pt idx="10">
                  <c:v>1151.1648274654056</c:v>
                </c:pt>
              </c:numCache>
            </c:numRef>
          </c:val>
          <c:smooth val="0"/>
          <c:extLst>
            <c:ext xmlns:c16="http://schemas.microsoft.com/office/drawing/2014/chart" uri="{C3380CC4-5D6E-409C-BE32-E72D297353CC}">
              <c16:uniqueId val="{00000000-5991-41A1-A04E-710538B00BE8}"/>
            </c:ext>
          </c:extLst>
        </c:ser>
        <c:dLbls>
          <c:showLegendKey val="0"/>
          <c:showVal val="0"/>
          <c:showCatName val="0"/>
          <c:showSerName val="0"/>
          <c:showPercent val="0"/>
          <c:showBubbleSize val="0"/>
        </c:dLbls>
        <c:smooth val="0"/>
        <c:axId val="234440800"/>
        <c:axId val="234449536"/>
      </c:lineChart>
      <c:catAx>
        <c:axId val="234440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4449536"/>
        <c:crosses val="autoZero"/>
        <c:auto val="1"/>
        <c:lblAlgn val="ctr"/>
        <c:lblOffset val="100"/>
        <c:noMultiLvlLbl val="0"/>
      </c:catAx>
      <c:valAx>
        <c:axId val="23444953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444080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Share of ACRJ Bed Day Expenditures by Member Jurisdictions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657906824146982E-2"/>
          <c:y val="9.509725867599883E-2"/>
          <c:w val="0.9319625984251968"/>
          <c:h val="0.71988043161271509"/>
        </c:manualLayout>
      </c:layout>
      <c:lineChart>
        <c:grouping val="standard"/>
        <c:varyColors val="0"/>
        <c:ser>
          <c:idx val="0"/>
          <c:order val="0"/>
          <c:tx>
            <c:strRef>
              <c:f>'ACRJ BDE'!$A$29</c:f>
              <c:strCache>
                <c:ptCount val="1"/>
                <c:pt idx="0">
                  <c:v>Albemarle %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BDE'!$B$28:$L$28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BDE'!$B$29:$L$29</c:f>
              <c:numCache>
                <c:formatCode>0.00%</c:formatCode>
                <c:ptCount val="11"/>
                <c:pt idx="0">
                  <c:v>0.38458254242079815</c:v>
                </c:pt>
                <c:pt idx="1">
                  <c:v>0.37893752816991538</c:v>
                </c:pt>
                <c:pt idx="2">
                  <c:v>0.33737421658468375</c:v>
                </c:pt>
                <c:pt idx="3">
                  <c:v>0.36184860971790228</c:v>
                </c:pt>
                <c:pt idx="4">
                  <c:v>0.43572151821054894</c:v>
                </c:pt>
                <c:pt idx="5">
                  <c:v>0.41378102189781024</c:v>
                </c:pt>
                <c:pt idx="6">
                  <c:v>0.41352548600130218</c:v>
                </c:pt>
                <c:pt idx="7">
                  <c:v>0.43044596095857801</c:v>
                </c:pt>
                <c:pt idx="8">
                  <c:v>0.46000197822785693</c:v>
                </c:pt>
                <c:pt idx="9">
                  <c:v>0.41235663520475313</c:v>
                </c:pt>
                <c:pt idx="10">
                  <c:v>0.39736267155925237</c:v>
                </c:pt>
              </c:numCache>
            </c:numRef>
          </c:val>
          <c:smooth val="0"/>
          <c:extLst>
            <c:ext xmlns:c16="http://schemas.microsoft.com/office/drawing/2014/chart" uri="{C3380CC4-5D6E-409C-BE32-E72D297353CC}">
              <c16:uniqueId val="{00000000-FA3D-4921-9861-706426EF0C84}"/>
            </c:ext>
          </c:extLst>
        </c:ser>
        <c:ser>
          <c:idx val="1"/>
          <c:order val="1"/>
          <c:tx>
            <c:strRef>
              <c:f>'ACRJ BDE'!$A$30</c:f>
              <c:strCache>
                <c:ptCount val="1"/>
                <c:pt idx="0">
                  <c:v>Charlottesville % BDE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'ACRJ BDE'!$B$28:$L$28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BDE'!$B$30:$L$30</c:f>
              <c:numCache>
                <c:formatCode>0.00%</c:formatCode>
                <c:ptCount val="11"/>
                <c:pt idx="0">
                  <c:v>0.48912146685667801</c:v>
                </c:pt>
                <c:pt idx="1">
                  <c:v>0.52061342251256171</c:v>
                </c:pt>
                <c:pt idx="2">
                  <c:v>0.54558790481659969</c:v>
                </c:pt>
                <c:pt idx="3">
                  <c:v>0.51616884007245489</c:v>
                </c:pt>
                <c:pt idx="4">
                  <c:v>0.47030161701083123</c:v>
                </c:pt>
                <c:pt idx="5">
                  <c:v>0.50416934306569339</c:v>
                </c:pt>
                <c:pt idx="6">
                  <c:v>0.47836829132173753</c:v>
                </c:pt>
                <c:pt idx="7">
                  <c:v>0.43497222663069351</c:v>
                </c:pt>
                <c:pt idx="8">
                  <c:v>0.34493893676071008</c:v>
                </c:pt>
                <c:pt idx="9">
                  <c:v>0.37201519196781108</c:v>
                </c:pt>
                <c:pt idx="10">
                  <c:v>0.34085589995267329</c:v>
                </c:pt>
              </c:numCache>
            </c:numRef>
          </c:val>
          <c:smooth val="0"/>
          <c:extLst>
            <c:ext xmlns:c16="http://schemas.microsoft.com/office/drawing/2014/chart" uri="{C3380CC4-5D6E-409C-BE32-E72D297353CC}">
              <c16:uniqueId val="{00000001-FA3D-4921-9861-706426EF0C84}"/>
            </c:ext>
          </c:extLst>
        </c:ser>
        <c:ser>
          <c:idx val="2"/>
          <c:order val="2"/>
          <c:tx>
            <c:strRef>
              <c:f>'ACRJ BDE'!$A$31</c:f>
              <c:strCache>
                <c:ptCount val="1"/>
                <c:pt idx="0">
                  <c:v>Nelson % BDE</c:v>
                </c:pt>
              </c:strCache>
            </c:strRef>
          </c:tx>
          <c:spPr>
            <a:ln w="28575" cap="rnd">
              <a:solidFill>
                <a:schemeClr val="accent3"/>
              </a:solidFill>
              <a:round/>
            </a:ln>
            <a:effectLst/>
          </c:spPr>
          <c:marker>
            <c:symbol val="none"/>
          </c:marker>
          <c:trendline>
            <c:spPr>
              <a:ln w="19050" cap="rnd">
                <a:solidFill>
                  <a:schemeClr val="accent3"/>
                </a:solidFill>
                <a:prstDash val="sysDot"/>
              </a:ln>
              <a:effectLst/>
            </c:spPr>
            <c:trendlineType val="linear"/>
            <c:dispRSqr val="0"/>
            <c:dispEq val="0"/>
          </c:trendline>
          <c:cat>
            <c:numRef>
              <c:f>'ACRJ BDE'!$B$28:$L$28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BDE'!$B$31:$L$31</c:f>
              <c:numCache>
                <c:formatCode>0.00%</c:formatCode>
                <c:ptCount val="11"/>
                <c:pt idx="0">
                  <c:v>7.5979529548876948E-2</c:v>
                </c:pt>
                <c:pt idx="1">
                  <c:v>5.5939191933805567E-2</c:v>
                </c:pt>
                <c:pt idx="2">
                  <c:v>7.4677270343828817E-2</c:v>
                </c:pt>
                <c:pt idx="3">
                  <c:v>8.5242731058173191E-2</c:v>
                </c:pt>
                <c:pt idx="4">
                  <c:v>6.0808198582430729E-2</c:v>
                </c:pt>
                <c:pt idx="5">
                  <c:v>4.8741605839416058E-2</c:v>
                </c:pt>
                <c:pt idx="6">
                  <c:v>7.4429122872290948E-2</c:v>
                </c:pt>
                <c:pt idx="7">
                  <c:v>8.8512934454848438E-2</c:v>
                </c:pt>
                <c:pt idx="8">
                  <c:v>0.14417790086751109</c:v>
                </c:pt>
                <c:pt idx="9">
                  <c:v>0.15799646523521227</c:v>
                </c:pt>
                <c:pt idx="10">
                  <c:v>0.17363708856574195</c:v>
                </c:pt>
              </c:numCache>
            </c:numRef>
          </c:val>
          <c:smooth val="0"/>
          <c:extLst>
            <c:ext xmlns:c16="http://schemas.microsoft.com/office/drawing/2014/chart" uri="{C3380CC4-5D6E-409C-BE32-E72D297353CC}">
              <c16:uniqueId val="{00000002-FA3D-4921-9861-706426EF0C84}"/>
            </c:ext>
          </c:extLst>
        </c:ser>
        <c:dLbls>
          <c:showLegendKey val="0"/>
          <c:showVal val="0"/>
          <c:showCatName val="0"/>
          <c:showSerName val="0"/>
          <c:showPercent val="0"/>
          <c:showBubbleSize val="0"/>
        </c:dLbls>
        <c:smooth val="0"/>
        <c:axId val="1441699728"/>
        <c:axId val="1441692240"/>
      </c:lineChart>
      <c:catAx>
        <c:axId val="144169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41692240"/>
        <c:crosses val="autoZero"/>
        <c:auto val="1"/>
        <c:lblAlgn val="ctr"/>
        <c:lblOffset val="100"/>
        <c:noMultiLvlLbl val="0"/>
      </c:catAx>
      <c:valAx>
        <c:axId val="14416922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41699728"/>
        <c:crosses val="autoZero"/>
        <c:crossBetween val="between"/>
      </c:valAx>
      <c:spPr>
        <a:noFill/>
        <a:ln>
          <a:noFill/>
        </a:ln>
        <a:effectLst/>
      </c:spPr>
    </c:plotArea>
    <c:legend>
      <c:legendPos val="b"/>
      <c:layout>
        <c:manualLayout>
          <c:xMode val="edge"/>
          <c:yMode val="edge"/>
          <c:x val="2.3814523184601888E-3"/>
          <c:y val="0.92187445319335082"/>
          <c:w val="0.878570428696413"/>
          <c:h val="7.8125546806649182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of ACRJ Intakes per Member Jurisdiction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 of Intakes per Jurisdiction'!$A$10</c:f>
              <c:strCache>
                <c:ptCount val="1"/>
                <c:pt idx="0">
                  <c:v>Albemarle % of Intakes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 of Intakes per Jurisdiction'!$B$9:$L$9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 of Intakes per Jurisdiction'!$B$10:$L$10</c:f>
              <c:numCache>
                <c:formatCode>0.00%</c:formatCode>
                <c:ptCount val="11"/>
                <c:pt idx="0">
                  <c:v>0.38770511878520697</c:v>
                </c:pt>
                <c:pt idx="1">
                  <c:v>0.41055868785238342</c:v>
                </c:pt>
                <c:pt idx="2">
                  <c:v>0.40841521793902746</c:v>
                </c:pt>
                <c:pt idx="3">
                  <c:v>0.41952135147817926</c:v>
                </c:pt>
                <c:pt idx="4">
                  <c:v>0.43679316411158581</c:v>
                </c:pt>
                <c:pt idx="5">
                  <c:v>0.42062350119904079</c:v>
                </c:pt>
                <c:pt idx="6">
                  <c:v>0.3777061262091202</c:v>
                </c:pt>
                <c:pt idx="7">
                  <c:v>0.42924417235695783</c:v>
                </c:pt>
                <c:pt idx="8">
                  <c:v>0.46859039836567928</c:v>
                </c:pt>
                <c:pt idx="9">
                  <c:v>0.44703389830508472</c:v>
                </c:pt>
                <c:pt idx="10">
                  <c:v>0.40577668193025712</c:v>
                </c:pt>
              </c:numCache>
            </c:numRef>
          </c:val>
          <c:smooth val="0"/>
          <c:extLst>
            <c:ext xmlns:c16="http://schemas.microsoft.com/office/drawing/2014/chart" uri="{C3380CC4-5D6E-409C-BE32-E72D297353CC}">
              <c16:uniqueId val="{00000000-8F9A-4D09-A169-33E7757B71F4}"/>
            </c:ext>
          </c:extLst>
        </c:ser>
        <c:ser>
          <c:idx val="1"/>
          <c:order val="1"/>
          <c:tx>
            <c:strRef>
              <c:f>'% of Intakes per Jurisdiction'!$A$11</c:f>
              <c:strCache>
                <c:ptCount val="1"/>
                <c:pt idx="0">
                  <c:v>Charlottesville % of Intakes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 of Intakes per Jurisdiction'!$B$9:$L$9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 of Intakes per Jurisdiction'!$B$11:$L$11</c:f>
              <c:numCache>
                <c:formatCode>0.00%</c:formatCode>
                <c:ptCount val="11"/>
                <c:pt idx="0">
                  <c:v>0.46632378153318638</c:v>
                </c:pt>
                <c:pt idx="1">
                  <c:v>0.43567401332649924</c:v>
                </c:pt>
                <c:pt idx="2">
                  <c:v>0.44696397077349459</c:v>
                </c:pt>
                <c:pt idx="3">
                  <c:v>0.45190051618958238</c:v>
                </c:pt>
                <c:pt idx="4">
                  <c:v>0.4483538577532043</c:v>
                </c:pt>
                <c:pt idx="5">
                  <c:v>0.4541966426858513</c:v>
                </c:pt>
                <c:pt idx="6">
                  <c:v>0.46706586826347307</c:v>
                </c:pt>
                <c:pt idx="7">
                  <c:v>0.38591947256887216</c:v>
                </c:pt>
                <c:pt idx="8">
                  <c:v>0.33375893769152198</c:v>
                </c:pt>
                <c:pt idx="9">
                  <c:v>0.3471045197740113</c:v>
                </c:pt>
                <c:pt idx="10">
                  <c:v>0.36703064459316659</c:v>
                </c:pt>
              </c:numCache>
            </c:numRef>
          </c:val>
          <c:smooth val="0"/>
          <c:extLst>
            <c:ext xmlns:c16="http://schemas.microsoft.com/office/drawing/2014/chart" uri="{C3380CC4-5D6E-409C-BE32-E72D297353CC}">
              <c16:uniqueId val="{00000001-8F9A-4D09-A169-33E7757B71F4}"/>
            </c:ext>
          </c:extLst>
        </c:ser>
        <c:ser>
          <c:idx val="2"/>
          <c:order val="2"/>
          <c:tx>
            <c:strRef>
              <c:f>'% of Intakes per Jurisdiction'!$A$12</c:f>
              <c:strCache>
                <c:ptCount val="1"/>
                <c:pt idx="0">
                  <c:v>Nelson % of Intakes</c:v>
                </c:pt>
              </c:strCache>
            </c:strRef>
          </c:tx>
          <c:spPr>
            <a:ln w="28575" cap="rnd">
              <a:solidFill>
                <a:schemeClr val="accent3"/>
              </a:solidFill>
              <a:round/>
            </a:ln>
            <a:effectLst/>
          </c:spPr>
          <c:marker>
            <c:symbol val="none"/>
          </c:marker>
          <c:trendline>
            <c:spPr>
              <a:ln w="19050" cap="rnd">
                <a:solidFill>
                  <a:schemeClr val="accent3"/>
                </a:solidFill>
                <a:prstDash val="sysDot"/>
              </a:ln>
              <a:effectLst/>
            </c:spPr>
            <c:trendlineType val="linear"/>
            <c:dispRSqr val="0"/>
            <c:dispEq val="0"/>
          </c:trendline>
          <c:cat>
            <c:numRef>
              <c:f>'% of Intakes per Jurisdiction'!$B$9:$L$9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 of Intakes per Jurisdiction'!$B$12:$L$12</c:f>
              <c:numCache>
                <c:formatCode>0.00%</c:formatCode>
                <c:ptCount val="11"/>
                <c:pt idx="0">
                  <c:v>5.9515062454077887E-2</c:v>
                </c:pt>
                <c:pt idx="1">
                  <c:v>6.0738083034341361E-2</c:v>
                </c:pt>
                <c:pt idx="2">
                  <c:v>6.6767447719828676E-2</c:v>
                </c:pt>
                <c:pt idx="3">
                  <c:v>6.358517128108869E-2</c:v>
                </c:pt>
                <c:pt idx="4">
                  <c:v>6.2075898466951496E-2</c:v>
                </c:pt>
                <c:pt idx="5">
                  <c:v>6.5467625899280582E-2</c:v>
                </c:pt>
                <c:pt idx="6">
                  <c:v>8.4292952556425604E-2</c:v>
                </c:pt>
                <c:pt idx="7">
                  <c:v>0.10124793972215682</c:v>
                </c:pt>
                <c:pt idx="8">
                  <c:v>0.10903983656792646</c:v>
                </c:pt>
                <c:pt idx="9">
                  <c:v>0.10911016949152542</c:v>
                </c:pt>
                <c:pt idx="10">
                  <c:v>0.10073969707643536</c:v>
                </c:pt>
              </c:numCache>
            </c:numRef>
          </c:val>
          <c:smooth val="0"/>
          <c:extLst>
            <c:ext xmlns:c16="http://schemas.microsoft.com/office/drawing/2014/chart" uri="{C3380CC4-5D6E-409C-BE32-E72D297353CC}">
              <c16:uniqueId val="{00000002-8F9A-4D09-A169-33E7757B71F4}"/>
            </c:ext>
          </c:extLst>
        </c:ser>
        <c:dLbls>
          <c:showLegendKey val="0"/>
          <c:showVal val="0"/>
          <c:showCatName val="0"/>
          <c:showSerName val="0"/>
          <c:showPercent val="0"/>
          <c:showBubbleSize val="0"/>
        </c:dLbls>
        <c:smooth val="0"/>
        <c:axId val="512913328"/>
        <c:axId val="512912080"/>
      </c:lineChart>
      <c:catAx>
        <c:axId val="512913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2912080"/>
        <c:crosses val="autoZero"/>
        <c:auto val="1"/>
        <c:lblAlgn val="ctr"/>
        <c:lblOffset val="100"/>
        <c:noMultiLvlLbl val="0"/>
      </c:catAx>
      <c:valAx>
        <c:axId val="5129120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29133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Bed Day Expenditures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ALOS &amp; BDE'!$A$23</c:f>
              <c:strCache>
                <c:ptCount val="1"/>
                <c:pt idx="0">
                  <c:v>Charlottesville Black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ALOS &amp; BDE'!$B$22:$L$22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BDE'!$B$23:$L$23</c:f>
              <c:numCache>
                <c:formatCode>General</c:formatCode>
                <c:ptCount val="11"/>
                <c:pt idx="0">
                  <c:v>57164</c:v>
                </c:pt>
                <c:pt idx="1">
                  <c:v>60077</c:v>
                </c:pt>
                <c:pt idx="2">
                  <c:v>62663</c:v>
                </c:pt>
                <c:pt idx="3">
                  <c:v>50552</c:v>
                </c:pt>
                <c:pt idx="4">
                  <c:v>54462</c:v>
                </c:pt>
                <c:pt idx="5">
                  <c:v>58884</c:v>
                </c:pt>
                <c:pt idx="6">
                  <c:v>55719</c:v>
                </c:pt>
                <c:pt idx="7">
                  <c:v>44469</c:v>
                </c:pt>
                <c:pt idx="8">
                  <c:v>39071</c:v>
                </c:pt>
                <c:pt idx="9">
                  <c:v>31794</c:v>
                </c:pt>
                <c:pt idx="10">
                  <c:v>34467</c:v>
                </c:pt>
              </c:numCache>
            </c:numRef>
          </c:val>
          <c:smooth val="0"/>
          <c:extLst>
            <c:ext xmlns:c16="http://schemas.microsoft.com/office/drawing/2014/chart" uri="{C3380CC4-5D6E-409C-BE32-E72D297353CC}">
              <c16:uniqueId val="{00000000-8D87-40D3-A822-04AC4DE9E5F9}"/>
            </c:ext>
          </c:extLst>
        </c:ser>
        <c:ser>
          <c:idx val="1"/>
          <c:order val="1"/>
          <c:tx>
            <c:strRef>
              <c:f>'Charlottesville ALOS &amp; BDE'!$A$24</c:f>
              <c:strCache>
                <c:ptCount val="1"/>
                <c:pt idx="0">
                  <c:v>Charlottesville White BDE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ALOS &amp; BDE'!$B$22:$L$22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BDE'!$B$24:$L$24</c:f>
              <c:numCache>
                <c:formatCode>General</c:formatCode>
                <c:ptCount val="11"/>
                <c:pt idx="0">
                  <c:v>27609</c:v>
                </c:pt>
                <c:pt idx="1">
                  <c:v>33479</c:v>
                </c:pt>
                <c:pt idx="2">
                  <c:v>24585</c:v>
                </c:pt>
                <c:pt idx="3">
                  <c:v>20972</c:v>
                </c:pt>
                <c:pt idx="4">
                  <c:v>22168</c:v>
                </c:pt>
                <c:pt idx="5">
                  <c:v>27449</c:v>
                </c:pt>
                <c:pt idx="6">
                  <c:v>26395</c:v>
                </c:pt>
                <c:pt idx="7">
                  <c:v>24021</c:v>
                </c:pt>
                <c:pt idx="8">
                  <c:v>20016</c:v>
                </c:pt>
                <c:pt idx="9">
                  <c:v>15260</c:v>
                </c:pt>
                <c:pt idx="10">
                  <c:v>17821</c:v>
                </c:pt>
              </c:numCache>
            </c:numRef>
          </c:val>
          <c:smooth val="0"/>
          <c:extLst>
            <c:ext xmlns:c16="http://schemas.microsoft.com/office/drawing/2014/chart" uri="{C3380CC4-5D6E-409C-BE32-E72D297353CC}">
              <c16:uniqueId val="{00000001-8D87-40D3-A822-04AC4DE9E5F9}"/>
            </c:ext>
          </c:extLst>
        </c:ser>
        <c:dLbls>
          <c:showLegendKey val="0"/>
          <c:showVal val="0"/>
          <c:showCatName val="0"/>
          <c:showSerName val="0"/>
          <c:showPercent val="0"/>
          <c:showBubbleSize val="0"/>
        </c:dLbls>
        <c:smooth val="0"/>
        <c:axId val="947860648"/>
        <c:axId val="947868096"/>
      </c:lineChart>
      <c:catAx>
        <c:axId val="947860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8096"/>
        <c:crosses val="autoZero"/>
        <c:auto val="1"/>
        <c:lblAlgn val="ctr"/>
        <c:lblOffset val="100"/>
        <c:noMultiLvlLbl val="0"/>
      </c:catAx>
      <c:valAx>
        <c:axId val="947868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0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Bed Day Expenditures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ALOS &amp; BDE'!$A$27</c:f>
              <c:strCache>
                <c:ptCount val="1"/>
                <c:pt idx="0">
                  <c:v>Charlottesville Female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ALOS &amp; BDE'!$B$26:$L$26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BDE'!$B$27:$L$27</c:f>
              <c:numCache>
                <c:formatCode>General</c:formatCode>
                <c:ptCount val="11"/>
                <c:pt idx="0">
                  <c:v>7604</c:v>
                </c:pt>
                <c:pt idx="1">
                  <c:v>7511</c:v>
                </c:pt>
                <c:pt idx="2">
                  <c:v>8183</c:v>
                </c:pt>
                <c:pt idx="3">
                  <c:v>7658</c:v>
                </c:pt>
                <c:pt idx="4">
                  <c:v>5817</c:v>
                </c:pt>
                <c:pt idx="5">
                  <c:v>6970</c:v>
                </c:pt>
                <c:pt idx="6">
                  <c:v>7917</c:v>
                </c:pt>
                <c:pt idx="7">
                  <c:v>6346</c:v>
                </c:pt>
                <c:pt idx="8">
                  <c:v>5621</c:v>
                </c:pt>
                <c:pt idx="9">
                  <c:v>4655</c:v>
                </c:pt>
                <c:pt idx="10">
                  <c:v>4699</c:v>
                </c:pt>
              </c:numCache>
            </c:numRef>
          </c:val>
          <c:smooth val="0"/>
          <c:extLst>
            <c:ext xmlns:c16="http://schemas.microsoft.com/office/drawing/2014/chart" uri="{C3380CC4-5D6E-409C-BE32-E72D297353CC}">
              <c16:uniqueId val="{00000000-28E4-47AB-9B12-F29D70FCDC8F}"/>
            </c:ext>
          </c:extLst>
        </c:ser>
        <c:ser>
          <c:idx val="1"/>
          <c:order val="1"/>
          <c:tx>
            <c:strRef>
              <c:f>'Charlottesville ALOS &amp; BDE'!$A$28</c:f>
              <c:strCache>
                <c:ptCount val="1"/>
                <c:pt idx="0">
                  <c:v>Charlottesville Male BDE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ALOS &amp; BDE'!$B$26:$L$26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BDE'!$B$28:$L$28</c:f>
              <c:numCache>
                <c:formatCode>General</c:formatCode>
                <c:ptCount val="11"/>
                <c:pt idx="0">
                  <c:v>77171</c:v>
                </c:pt>
                <c:pt idx="1">
                  <c:v>86050</c:v>
                </c:pt>
                <c:pt idx="2">
                  <c:v>79217</c:v>
                </c:pt>
                <c:pt idx="3">
                  <c:v>63866</c:v>
                </c:pt>
                <c:pt idx="4">
                  <c:v>70820</c:v>
                </c:pt>
                <c:pt idx="5">
                  <c:v>79368</c:v>
                </c:pt>
                <c:pt idx="6">
                  <c:v>74369</c:v>
                </c:pt>
                <c:pt idx="7">
                  <c:v>62172</c:v>
                </c:pt>
                <c:pt idx="8">
                  <c:v>53663</c:v>
                </c:pt>
                <c:pt idx="9">
                  <c:v>44809</c:v>
                </c:pt>
                <c:pt idx="10">
                  <c:v>47877</c:v>
                </c:pt>
              </c:numCache>
            </c:numRef>
          </c:val>
          <c:smooth val="0"/>
          <c:extLst>
            <c:ext xmlns:c16="http://schemas.microsoft.com/office/drawing/2014/chart" uri="{C3380CC4-5D6E-409C-BE32-E72D297353CC}">
              <c16:uniqueId val="{00000001-28E4-47AB-9B12-F29D70FCDC8F}"/>
            </c:ext>
          </c:extLst>
        </c:ser>
        <c:dLbls>
          <c:showLegendKey val="0"/>
          <c:showVal val="0"/>
          <c:showCatName val="0"/>
          <c:showSerName val="0"/>
          <c:showPercent val="0"/>
          <c:showBubbleSize val="0"/>
        </c:dLbls>
        <c:smooth val="0"/>
        <c:axId val="947864176"/>
        <c:axId val="947866528"/>
      </c:lineChart>
      <c:catAx>
        <c:axId val="947864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6528"/>
        <c:crosses val="autoZero"/>
        <c:auto val="1"/>
        <c:lblAlgn val="ctr"/>
        <c:lblOffset val="100"/>
        <c:noMultiLvlLbl val="0"/>
      </c:catAx>
      <c:valAx>
        <c:axId val="947866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4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Charlottesville Bed Day Expenditures by Age Group</a:t>
            </a:r>
          </a:p>
        </c:rich>
      </c:tx>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ALOS &amp; BDE'!$B$30</c:f>
              <c:strCache>
                <c:ptCount val="1"/>
                <c:pt idx="0">
                  <c:v>2011</c:v>
                </c:pt>
              </c:strCache>
            </c:strRef>
          </c:tx>
          <c:spPr>
            <a:solidFill>
              <a:schemeClr val="accent1"/>
            </a:solidFill>
            <a:ln>
              <a:noFill/>
            </a:ln>
            <a:effectLst/>
          </c:spPr>
          <c:invertIfNegative val="0"/>
          <c:cat>
            <c:strRef>
              <c:f>'Charlottesville ALOS &amp; BDE'!$A$31:$A$35</c:f>
              <c:strCache>
                <c:ptCount val="5"/>
                <c:pt idx="0">
                  <c:v>Charlottesville Age 18-24 BDE</c:v>
                </c:pt>
                <c:pt idx="1">
                  <c:v>Charlottesville Age 25-29 BDE</c:v>
                </c:pt>
                <c:pt idx="2">
                  <c:v>Charlottesville Age 30-39 BDE</c:v>
                </c:pt>
                <c:pt idx="3">
                  <c:v>Charlottesville Age 40-49 BDE</c:v>
                </c:pt>
                <c:pt idx="4">
                  <c:v>Charlottesville Age 50+ BDE</c:v>
                </c:pt>
              </c:strCache>
            </c:strRef>
          </c:cat>
          <c:val>
            <c:numRef>
              <c:f>'Charlottesville ALOS &amp; BDE'!$B$31:$B$35</c:f>
              <c:numCache>
                <c:formatCode>General</c:formatCode>
                <c:ptCount val="5"/>
                <c:pt idx="0">
                  <c:v>21996</c:v>
                </c:pt>
                <c:pt idx="1">
                  <c:v>17914</c:v>
                </c:pt>
                <c:pt idx="2">
                  <c:v>17751</c:v>
                </c:pt>
                <c:pt idx="3">
                  <c:v>20776</c:v>
                </c:pt>
                <c:pt idx="4">
                  <c:v>6337</c:v>
                </c:pt>
              </c:numCache>
            </c:numRef>
          </c:val>
          <c:extLst>
            <c:ext xmlns:c16="http://schemas.microsoft.com/office/drawing/2014/chart" uri="{C3380CC4-5D6E-409C-BE32-E72D297353CC}">
              <c16:uniqueId val="{00000000-CBF7-4248-AFCD-5B0D7B65CEF3}"/>
            </c:ext>
          </c:extLst>
        </c:ser>
        <c:ser>
          <c:idx val="1"/>
          <c:order val="1"/>
          <c:tx>
            <c:strRef>
              <c:f>'Charlottesville ALOS &amp; BDE'!$C$30</c:f>
              <c:strCache>
                <c:ptCount val="1"/>
                <c:pt idx="0">
                  <c:v>2012</c:v>
                </c:pt>
              </c:strCache>
            </c:strRef>
          </c:tx>
          <c:spPr>
            <a:solidFill>
              <a:schemeClr val="accent2"/>
            </a:solidFill>
            <a:ln>
              <a:noFill/>
            </a:ln>
            <a:effectLst/>
          </c:spPr>
          <c:invertIfNegative val="0"/>
          <c:cat>
            <c:strRef>
              <c:f>'Charlottesville ALOS &amp; BDE'!$A$31:$A$35</c:f>
              <c:strCache>
                <c:ptCount val="5"/>
                <c:pt idx="0">
                  <c:v>Charlottesville Age 18-24 BDE</c:v>
                </c:pt>
                <c:pt idx="1">
                  <c:v>Charlottesville Age 25-29 BDE</c:v>
                </c:pt>
                <c:pt idx="2">
                  <c:v>Charlottesville Age 30-39 BDE</c:v>
                </c:pt>
                <c:pt idx="3">
                  <c:v>Charlottesville Age 40-49 BDE</c:v>
                </c:pt>
                <c:pt idx="4">
                  <c:v>Charlottesville Age 50+ BDE</c:v>
                </c:pt>
              </c:strCache>
            </c:strRef>
          </c:cat>
          <c:val>
            <c:numRef>
              <c:f>'Charlottesville ALOS &amp; BDE'!$C$31:$C$35</c:f>
              <c:numCache>
                <c:formatCode>General</c:formatCode>
                <c:ptCount val="5"/>
                <c:pt idx="0">
                  <c:v>16759</c:v>
                </c:pt>
                <c:pt idx="1">
                  <c:v>20793</c:v>
                </c:pt>
                <c:pt idx="2">
                  <c:v>25235</c:v>
                </c:pt>
                <c:pt idx="3">
                  <c:v>22363</c:v>
                </c:pt>
                <c:pt idx="4">
                  <c:v>8409</c:v>
                </c:pt>
              </c:numCache>
            </c:numRef>
          </c:val>
          <c:extLst>
            <c:ext xmlns:c16="http://schemas.microsoft.com/office/drawing/2014/chart" uri="{C3380CC4-5D6E-409C-BE32-E72D297353CC}">
              <c16:uniqueId val="{00000001-CBF7-4248-AFCD-5B0D7B65CEF3}"/>
            </c:ext>
          </c:extLst>
        </c:ser>
        <c:ser>
          <c:idx val="2"/>
          <c:order val="2"/>
          <c:tx>
            <c:strRef>
              <c:f>'Charlottesville ALOS &amp; BDE'!$D$30</c:f>
              <c:strCache>
                <c:ptCount val="1"/>
                <c:pt idx="0">
                  <c:v>2013</c:v>
                </c:pt>
              </c:strCache>
            </c:strRef>
          </c:tx>
          <c:spPr>
            <a:solidFill>
              <a:schemeClr val="accent3"/>
            </a:solidFill>
            <a:ln>
              <a:noFill/>
            </a:ln>
            <a:effectLst/>
          </c:spPr>
          <c:invertIfNegative val="0"/>
          <c:cat>
            <c:strRef>
              <c:f>'Charlottesville ALOS &amp; BDE'!$A$31:$A$35</c:f>
              <c:strCache>
                <c:ptCount val="5"/>
                <c:pt idx="0">
                  <c:v>Charlottesville Age 18-24 BDE</c:v>
                </c:pt>
                <c:pt idx="1">
                  <c:v>Charlottesville Age 25-29 BDE</c:v>
                </c:pt>
                <c:pt idx="2">
                  <c:v>Charlottesville Age 30-39 BDE</c:v>
                </c:pt>
                <c:pt idx="3">
                  <c:v>Charlottesville Age 40-49 BDE</c:v>
                </c:pt>
                <c:pt idx="4">
                  <c:v>Charlottesville Age 50+ BDE</c:v>
                </c:pt>
              </c:strCache>
            </c:strRef>
          </c:cat>
          <c:val>
            <c:numRef>
              <c:f>'Charlottesville ALOS &amp; BDE'!$D$31:$D$35</c:f>
              <c:numCache>
                <c:formatCode>General</c:formatCode>
                <c:ptCount val="5"/>
                <c:pt idx="0">
                  <c:v>14207</c:v>
                </c:pt>
                <c:pt idx="1">
                  <c:v>19335</c:v>
                </c:pt>
                <c:pt idx="2">
                  <c:v>23011</c:v>
                </c:pt>
                <c:pt idx="3">
                  <c:v>19381</c:v>
                </c:pt>
                <c:pt idx="4">
                  <c:v>11464</c:v>
                </c:pt>
              </c:numCache>
            </c:numRef>
          </c:val>
          <c:extLst>
            <c:ext xmlns:c16="http://schemas.microsoft.com/office/drawing/2014/chart" uri="{C3380CC4-5D6E-409C-BE32-E72D297353CC}">
              <c16:uniqueId val="{00000002-CBF7-4248-AFCD-5B0D7B65CEF3}"/>
            </c:ext>
          </c:extLst>
        </c:ser>
        <c:ser>
          <c:idx val="3"/>
          <c:order val="3"/>
          <c:tx>
            <c:strRef>
              <c:f>'Charlottesville ALOS &amp; BDE'!$E$30</c:f>
              <c:strCache>
                <c:ptCount val="1"/>
                <c:pt idx="0">
                  <c:v>2014</c:v>
                </c:pt>
              </c:strCache>
            </c:strRef>
          </c:tx>
          <c:spPr>
            <a:solidFill>
              <a:schemeClr val="accent4"/>
            </a:solidFill>
            <a:ln>
              <a:noFill/>
            </a:ln>
            <a:effectLst/>
          </c:spPr>
          <c:invertIfNegative val="0"/>
          <c:cat>
            <c:strRef>
              <c:f>'Charlottesville ALOS &amp; BDE'!$A$31:$A$35</c:f>
              <c:strCache>
                <c:ptCount val="5"/>
                <c:pt idx="0">
                  <c:v>Charlottesville Age 18-24 BDE</c:v>
                </c:pt>
                <c:pt idx="1">
                  <c:v>Charlottesville Age 25-29 BDE</c:v>
                </c:pt>
                <c:pt idx="2">
                  <c:v>Charlottesville Age 30-39 BDE</c:v>
                </c:pt>
                <c:pt idx="3">
                  <c:v>Charlottesville Age 40-49 BDE</c:v>
                </c:pt>
                <c:pt idx="4">
                  <c:v>Charlottesville Age 50+ BDE</c:v>
                </c:pt>
              </c:strCache>
            </c:strRef>
          </c:cat>
          <c:val>
            <c:numRef>
              <c:f>'Charlottesville ALOS &amp; BDE'!$E$31:$E$35</c:f>
              <c:numCache>
                <c:formatCode>General</c:formatCode>
                <c:ptCount val="5"/>
                <c:pt idx="0">
                  <c:v>15141</c:v>
                </c:pt>
                <c:pt idx="1">
                  <c:v>12534</c:v>
                </c:pt>
                <c:pt idx="2">
                  <c:v>17902</c:v>
                </c:pt>
                <c:pt idx="3">
                  <c:v>15886</c:v>
                </c:pt>
                <c:pt idx="4">
                  <c:v>10060</c:v>
                </c:pt>
              </c:numCache>
            </c:numRef>
          </c:val>
          <c:extLst>
            <c:ext xmlns:c16="http://schemas.microsoft.com/office/drawing/2014/chart" uri="{C3380CC4-5D6E-409C-BE32-E72D297353CC}">
              <c16:uniqueId val="{00000003-CBF7-4248-AFCD-5B0D7B65CEF3}"/>
            </c:ext>
          </c:extLst>
        </c:ser>
        <c:ser>
          <c:idx val="4"/>
          <c:order val="4"/>
          <c:tx>
            <c:strRef>
              <c:f>'Charlottesville ALOS &amp; BDE'!$F$30</c:f>
              <c:strCache>
                <c:ptCount val="1"/>
                <c:pt idx="0">
                  <c:v>2015</c:v>
                </c:pt>
              </c:strCache>
            </c:strRef>
          </c:tx>
          <c:spPr>
            <a:solidFill>
              <a:schemeClr val="accent5"/>
            </a:solidFill>
            <a:ln>
              <a:noFill/>
            </a:ln>
            <a:effectLst/>
          </c:spPr>
          <c:invertIfNegative val="0"/>
          <c:cat>
            <c:strRef>
              <c:f>'Charlottesville ALOS &amp; BDE'!$A$31:$A$35</c:f>
              <c:strCache>
                <c:ptCount val="5"/>
                <c:pt idx="0">
                  <c:v>Charlottesville Age 18-24 BDE</c:v>
                </c:pt>
                <c:pt idx="1">
                  <c:v>Charlottesville Age 25-29 BDE</c:v>
                </c:pt>
                <c:pt idx="2">
                  <c:v>Charlottesville Age 30-39 BDE</c:v>
                </c:pt>
                <c:pt idx="3">
                  <c:v>Charlottesville Age 40-49 BDE</c:v>
                </c:pt>
                <c:pt idx="4">
                  <c:v>Charlottesville Age 50+ BDE</c:v>
                </c:pt>
              </c:strCache>
            </c:strRef>
          </c:cat>
          <c:val>
            <c:numRef>
              <c:f>'Charlottesville ALOS &amp; BDE'!$F$31:$F$35</c:f>
              <c:numCache>
                <c:formatCode>General</c:formatCode>
                <c:ptCount val="5"/>
                <c:pt idx="0">
                  <c:v>14624</c:v>
                </c:pt>
                <c:pt idx="1">
                  <c:v>16905</c:v>
                </c:pt>
                <c:pt idx="2">
                  <c:v>24310</c:v>
                </c:pt>
                <c:pt idx="3">
                  <c:v>9699</c:v>
                </c:pt>
                <c:pt idx="4">
                  <c:v>11097</c:v>
                </c:pt>
              </c:numCache>
            </c:numRef>
          </c:val>
          <c:extLst>
            <c:ext xmlns:c16="http://schemas.microsoft.com/office/drawing/2014/chart" uri="{C3380CC4-5D6E-409C-BE32-E72D297353CC}">
              <c16:uniqueId val="{00000004-CBF7-4248-AFCD-5B0D7B65CEF3}"/>
            </c:ext>
          </c:extLst>
        </c:ser>
        <c:ser>
          <c:idx val="5"/>
          <c:order val="5"/>
          <c:tx>
            <c:strRef>
              <c:f>'Charlottesville ALOS &amp; BDE'!$G$30</c:f>
              <c:strCache>
                <c:ptCount val="1"/>
                <c:pt idx="0">
                  <c:v>2016</c:v>
                </c:pt>
              </c:strCache>
            </c:strRef>
          </c:tx>
          <c:spPr>
            <a:solidFill>
              <a:schemeClr val="accent6"/>
            </a:solidFill>
            <a:ln>
              <a:noFill/>
            </a:ln>
            <a:effectLst/>
          </c:spPr>
          <c:invertIfNegative val="0"/>
          <c:cat>
            <c:strRef>
              <c:f>'Charlottesville ALOS &amp; BDE'!$A$31:$A$35</c:f>
              <c:strCache>
                <c:ptCount val="5"/>
                <c:pt idx="0">
                  <c:v>Charlottesville Age 18-24 BDE</c:v>
                </c:pt>
                <c:pt idx="1">
                  <c:v>Charlottesville Age 25-29 BDE</c:v>
                </c:pt>
                <c:pt idx="2">
                  <c:v>Charlottesville Age 30-39 BDE</c:v>
                </c:pt>
                <c:pt idx="3">
                  <c:v>Charlottesville Age 40-49 BDE</c:v>
                </c:pt>
                <c:pt idx="4">
                  <c:v>Charlottesville Age 50+ BDE</c:v>
                </c:pt>
              </c:strCache>
            </c:strRef>
          </c:cat>
          <c:val>
            <c:numRef>
              <c:f>'Charlottesville ALOS &amp; BDE'!$G$31:$G$35</c:f>
              <c:numCache>
                <c:formatCode>General</c:formatCode>
                <c:ptCount val="5"/>
                <c:pt idx="0">
                  <c:v>17012</c:v>
                </c:pt>
                <c:pt idx="1">
                  <c:v>18010</c:v>
                </c:pt>
                <c:pt idx="2">
                  <c:v>28238</c:v>
                </c:pt>
                <c:pt idx="3">
                  <c:v>12581</c:v>
                </c:pt>
                <c:pt idx="4">
                  <c:v>10497</c:v>
                </c:pt>
              </c:numCache>
            </c:numRef>
          </c:val>
          <c:extLst>
            <c:ext xmlns:c16="http://schemas.microsoft.com/office/drawing/2014/chart" uri="{C3380CC4-5D6E-409C-BE32-E72D297353CC}">
              <c16:uniqueId val="{00000005-CBF7-4248-AFCD-5B0D7B65CEF3}"/>
            </c:ext>
          </c:extLst>
        </c:ser>
        <c:ser>
          <c:idx val="6"/>
          <c:order val="6"/>
          <c:tx>
            <c:strRef>
              <c:f>'Charlottesville ALOS &amp; BDE'!$H$30</c:f>
              <c:strCache>
                <c:ptCount val="1"/>
                <c:pt idx="0">
                  <c:v>2017</c:v>
                </c:pt>
              </c:strCache>
            </c:strRef>
          </c:tx>
          <c:spPr>
            <a:solidFill>
              <a:schemeClr val="accent1">
                <a:lumMod val="60000"/>
              </a:schemeClr>
            </a:solidFill>
            <a:ln>
              <a:noFill/>
            </a:ln>
            <a:effectLst/>
          </c:spPr>
          <c:invertIfNegative val="0"/>
          <c:cat>
            <c:strRef>
              <c:f>'Charlottesville ALOS &amp; BDE'!$A$31:$A$35</c:f>
              <c:strCache>
                <c:ptCount val="5"/>
                <c:pt idx="0">
                  <c:v>Charlottesville Age 18-24 BDE</c:v>
                </c:pt>
                <c:pt idx="1">
                  <c:v>Charlottesville Age 25-29 BDE</c:v>
                </c:pt>
                <c:pt idx="2">
                  <c:v>Charlottesville Age 30-39 BDE</c:v>
                </c:pt>
                <c:pt idx="3">
                  <c:v>Charlottesville Age 40-49 BDE</c:v>
                </c:pt>
                <c:pt idx="4">
                  <c:v>Charlottesville Age 50+ BDE</c:v>
                </c:pt>
              </c:strCache>
            </c:strRef>
          </c:cat>
          <c:val>
            <c:numRef>
              <c:f>'Charlottesville ALOS &amp; BDE'!$H$31:$H$35</c:f>
              <c:numCache>
                <c:formatCode>General</c:formatCode>
                <c:ptCount val="5"/>
                <c:pt idx="0">
                  <c:v>16315</c:v>
                </c:pt>
                <c:pt idx="1">
                  <c:v>13389</c:v>
                </c:pt>
                <c:pt idx="2">
                  <c:v>25289</c:v>
                </c:pt>
                <c:pt idx="3">
                  <c:v>13084</c:v>
                </c:pt>
                <c:pt idx="4">
                  <c:v>14205</c:v>
                </c:pt>
              </c:numCache>
            </c:numRef>
          </c:val>
          <c:extLst>
            <c:ext xmlns:c16="http://schemas.microsoft.com/office/drawing/2014/chart" uri="{C3380CC4-5D6E-409C-BE32-E72D297353CC}">
              <c16:uniqueId val="{00000006-CBF7-4248-AFCD-5B0D7B65CEF3}"/>
            </c:ext>
          </c:extLst>
        </c:ser>
        <c:ser>
          <c:idx val="7"/>
          <c:order val="7"/>
          <c:tx>
            <c:strRef>
              <c:f>'Charlottesville ALOS &amp; BDE'!$I$30</c:f>
              <c:strCache>
                <c:ptCount val="1"/>
                <c:pt idx="0">
                  <c:v>2018</c:v>
                </c:pt>
              </c:strCache>
            </c:strRef>
          </c:tx>
          <c:spPr>
            <a:solidFill>
              <a:schemeClr val="accent2">
                <a:lumMod val="60000"/>
              </a:schemeClr>
            </a:solidFill>
            <a:ln>
              <a:noFill/>
            </a:ln>
            <a:effectLst/>
          </c:spPr>
          <c:invertIfNegative val="0"/>
          <c:cat>
            <c:strRef>
              <c:f>'Charlottesville ALOS &amp; BDE'!$A$31:$A$35</c:f>
              <c:strCache>
                <c:ptCount val="5"/>
                <c:pt idx="0">
                  <c:v>Charlottesville Age 18-24 BDE</c:v>
                </c:pt>
                <c:pt idx="1">
                  <c:v>Charlottesville Age 25-29 BDE</c:v>
                </c:pt>
                <c:pt idx="2">
                  <c:v>Charlottesville Age 30-39 BDE</c:v>
                </c:pt>
                <c:pt idx="3">
                  <c:v>Charlottesville Age 40-49 BDE</c:v>
                </c:pt>
                <c:pt idx="4">
                  <c:v>Charlottesville Age 50+ BDE</c:v>
                </c:pt>
              </c:strCache>
            </c:strRef>
          </c:cat>
          <c:val>
            <c:numRef>
              <c:f>'Charlottesville ALOS &amp; BDE'!$I$31:$I$35</c:f>
              <c:numCache>
                <c:formatCode>General</c:formatCode>
                <c:ptCount val="5"/>
                <c:pt idx="0">
                  <c:v>11954</c:v>
                </c:pt>
                <c:pt idx="1">
                  <c:v>12448</c:v>
                </c:pt>
                <c:pt idx="2">
                  <c:v>20887</c:v>
                </c:pt>
                <c:pt idx="3">
                  <c:v>11198</c:v>
                </c:pt>
                <c:pt idx="4">
                  <c:v>12029</c:v>
                </c:pt>
              </c:numCache>
            </c:numRef>
          </c:val>
          <c:extLst>
            <c:ext xmlns:c16="http://schemas.microsoft.com/office/drawing/2014/chart" uri="{C3380CC4-5D6E-409C-BE32-E72D297353CC}">
              <c16:uniqueId val="{00000007-CBF7-4248-AFCD-5B0D7B65CEF3}"/>
            </c:ext>
          </c:extLst>
        </c:ser>
        <c:ser>
          <c:idx val="8"/>
          <c:order val="8"/>
          <c:tx>
            <c:strRef>
              <c:f>'Charlottesville ALOS &amp; BDE'!$J$30</c:f>
              <c:strCache>
                <c:ptCount val="1"/>
                <c:pt idx="0">
                  <c:v>2019</c:v>
                </c:pt>
              </c:strCache>
            </c:strRef>
          </c:tx>
          <c:spPr>
            <a:solidFill>
              <a:schemeClr val="accent3">
                <a:lumMod val="60000"/>
              </a:schemeClr>
            </a:solidFill>
            <a:ln>
              <a:noFill/>
            </a:ln>
            <a:effectLst/>
          </c:spPr>
          <c:invertIfNegative val="0"/>
          <c:cat>
            <c:strRef>
              <c:f>'Charlottesville ALOS &amp; BDE'!$A$31:$A$35</c:f>
              <c:strCache>
                <c:ptCount val="5"/>
                <c:pt idx="0">
                  <c:v>Charlottesville Age 18-24 BDE</c:v>
                </c:pt>
                <c:pt idx="1">
                  <c:v>Charlottesville Age 25-29 BDE</c:v>
                </c:pt>
                <c:pt idx="2">
                  <c:v>Charlottesville Age 30-39 BDE</c:v>
                </c:pt>
                <c:pt idx="3">
                  <c:v>Charlottesville Age 40-49 BDE</c:v>
                </c:pt>
                <c:pt idx="4">
                  <c:v>Charlottesville Age 50+ BDE</c:v>
                </c:pt>
              </c:strCache>
            </c:strRef>
          </c:cat>
          <c:val>
            <c:numRef>
              <c:f>'Charlottesville ALOS &amp; BDE'!$J$31:$J$35</c:f>
              <c:numCache>
                <c:formatCode>General</c:formatCode>
                <c:ptCount val="5"/>
                <c:pt idx="0">
                  <c:v>9658</c:v>
                </c:pt>
                <c:pt idx="1">
                  <c:v>9104</c:v>
                </c:pt>
                <c:pt idx="2">
                  <c:v>16432</c:v>
                </c:pt>
                <c:pt idx="3">
                  <c:v>11716</c:v>
                </c:pt>
                <c:pt idx="4">
                  <c:v>12372</c:v>
                </c:pt>
              </c:numCache>
            </c:numRef>
          </c:val>
          <c:extLst>
            <c:ext xmlns:c16="http://schemas.microsoft.com/office/drawing/2014/chart" uri="{C3380CC4-5D6E-409C-BE32-E72D297353CC}">
              <c16:uniqueId val="{00000008-CBF7-4248-AFCD-5B0D7B65CEF3}"/>
            </c:ext>
          </c:extLst>
        </c:ser>
        <c:ser>
          <c:idx val="9"/>
          <c:order val="9"/>
          <c:tx>
            <c:strRef>
              <c:f>'Charlottesville ALOS &amp; BDE'!$K$30</c:f>
              <c:strCache>
                <c:ptCount val="1"/>
                <c:pt idx="0">
                  <c:v>2020</c:v>
                </c:pt>
              </c:strCache>
            </c:strRef>
          </c:tx>
          <c:spPr>
            <a:solidFill>
              <a:schemeClr val="accent4">
                <a:lumMod val="60000"/>
              </a:schemeClr>
            </a:solidFill>
            <a:ln>
              <a:noFill/>
            </a:ln>
            <a:effectLst/>
          </c:spPr>
          <c:invertIfNegative val="0"/>
          <c:cat>
            <c:strRef>
              <c:f>'Charlottesville ALOS &amp; BDE'!$A$31:$A$35</c:f>
              <c:strCache>
                <c:ptCount val="5"/>
                <c:pt idx="0">
                  <c:v>Charlottesville Age 18-24 BDE</c:v>
                </c:pt>
                <c:pt idx="1">
                  <c:v>Charlottesville Age 25-29 BDE</c:v>
                </c:pt>
                <c:pt idx="2">
                  <c:v>Charlottesville Age 30-39 BDE</c:v>
                </c:pt>
                <c:pt idx="3">
                  <c:v>Charlottesville Age 40-49 BDE</c:v>
                </c:pt>
                <c:pt idx="4">
                  <c:v>Charlottesville Age 50+ BDE</c:v>
                </c:pt>
              </c:strCache>
            </c:strRef>
          </c:cat>
          <c:val>
            <c:numRef>
              <c:f>'Charlottesville ALOS &amp; BDE'!$K$31:$K$35</c:f>
              <c:numCache>
                <c:formatCode>General</c:formatCode>
                <c:ptCount val="5"/>
                <c:pt idx="0">
                  <c:v>4802</c:v>
                </c:pt>
                <c:pt idx="1">
                  <c:v>10624</c:v>
                </c:pt>
                <c:pt idx="2">
                  <c:v>15058</c:v>
                </c:pt>
                <c:pt idx="3">
                  <c:v>9823</c:v>
                </c:pt>
                <c:pt idx="4">
                  <c:v>9156</c:v>
                </c:pt>
              </c:numCache>
            </c:numRef>
          </c:val>
          <c:extLst>
            <c:ext xmlns:c16="http://schemas.microsoft.com/office/drawing/2014/chart" uri="{C3380CC4-5D6E-409C-BE32-E72D297353CC}">
              <c16:uniqueId val="{00000009-CBF7-4248-AFCD-5B0D7B65CEF3}"/>
            </c:ext>
          </c:extLst>
        </c:ser>
        <c:ser>
          <c:idx val="10"/>
          <c:order val="10"/>
          <c:tx>
            <c:strRef>
              <c:f>'Charlottesville ALOS &amp; BDE'!$L$30</c:f>
              <c:strCache>
                <c:ptCount val="1"/>
                <c:pt idx="0">
                  <c:v>2021</c:v>
                </c:pt>
              </c:strCache>
            </c:strRef>
          </c:tx>
          <c:spPr>
            <a:solidFill>
              <a:schemeClr val="accent5">
                <a:lumMod val="60000"/>
              </a:schemeClr>
            </a:solidFill>
            <a:ln>
              <a:noFill/>
            </a:ln>
            <a:effectLst/>
          </c:spPr>
          <c:invertIfNegative val="0"/>
          <c:cat>
            <c:strRef>
              <c:f>'Charlottesville ALOS &amp; BDE'!$A$31:$A$35</c:f>
              <c:strCache>
                <c:ptCount val="5"/>
                <c:pt idx="0">
                  <c:v>Charlottesville Age 18-24 BDE</c:v>
                </c:pt>
                <c:pt idx="1">
                  <c:v>Charlottesville Age 25-29 BDE</c:v>
                </c:pt>
                <c:pt idx="2">
                  <c:v>Charlottesville Age 30-39 BDE</c:v>
                </c:pt>
                <c:pt idx="3">
                  <c:v>Charlottesville Age 40-49 BDE</c:v>
                </c:pt>
                <c:pt idx="4">
                  <c:v>Charlottesville Age 50+ BDE</c:v>
                </c:pt>
              </c:strCache>
            </c:strRef>
          </c:cat>
          <c:val>
            <c:numRef>
              <c:f>'Charlottesville ALOS &amp; BDE'!$L$31:$L$35</c:f>
              <c:numCache>
                <c:formatCode>General</c:formatCode>
                <c:ptCount val="5"/>
                <c:pt idx="0">
                  <c:v>5996</c:v>
                </c:pt>
                <c:pt idx="1">
                  <c:v>10173</c:v>
                </c:pt>
                <c:pt idx="2">
                  <c:v>18420</c:v>
                </c:pt>
                <c:pt idx="3">
                  <c:v>10352</c:v>
                </c:pt>
                <c:pt idx="4">
                  <c:v>7636</c:v>
                </c:pt>
              </c:numCache>
            </c:numRef>
          </c:val>
          <c:extLst>
            <c:ext xmlns:c16="http://schemas.microsoft.com/office/drawing/2014/chart" uri="{C3380CC4-5D6E-409C-BE32-E72D297353CC}">
              <c16:uniqueId val="{0000000A-CBF7-4248-AFCD-5B0D7B65CEF3}"/>
            </c:ext>
          </c:extLst>
        </c:ser>
        <c:dLbls>
          <c:showLegendKey val="0"/>
          <c:showVal val="0"/>
          <c:showCatName val="0"/>
          <c:showSerName val="0"/>
          <c:showPercent val="0"/>
          <c:showBubbleSize val="0"/>
        </c:dLbls>
        <c:gapWidth val="219"/>
        <c:overlap val="-27"/>
        <c:axId val="947877112"/>
        <c:axId val="947874760"/>
      </c:barChart>
      <c:catAx>
        <c:axId val="947877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7874760"/>
        <c:crosses val="autoZero"/>
        <c:auto val="1"/>
        <c:lblAlgn val="ctr"/>
        <c:lblOffset val="100"/>
        <c:noMultiLvlLbl val="0"/>
      </c:catAx>
      <c:valAx>
        <c:axId val="947874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7877112"/>
        <c:crosses val="autoZero"/>
        <c:crossBetween val="between"/>
      </c:valAx>
      <c:spPr>
        <a:noFill/>
        <a:ln>
          <a:noFill/>
        </a:ln>
        <a:effectLst/>
      </c:spPr>
    </c:plotArea>
    <c:legend>
      <c:legendPos val="b"/>
      <c:layout>
        <c:manualLayout>
          <c:xMode val="edge"/>
          <c:yMode val="edge"/>
          <c:x val="5.8333333333333334E-2"/>
          <c:y val="0.88924031349228194"/>
          <c:w val="0.89722222222222214"/>
          <c:h val="0.11075968650771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Charlottesville Bed Days Expended by Age Group (2011-2021)</a:t>
            </a:r>
          </a:p>
        </c:rich>
      </c:tx>
      <c:layout>
        <c:manualLayout>
          <c:xMode val="edge"/>
          <c:yMode val="edge"/>
          <c:x val="0.1555833333333333"/>
          <c:y val="3.2407407407407406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ALOS &amp; BDE'!$A$46</c:f>
              <c:strCache>
                <c:ptCount val="1"/>
                <c:pt idx="0">
                  <c:v>Age 18-24 BDE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ALOS &amp; BDE'!$B$45</c:f>
              <c:strCache>
                <c:ptCount val="1"/>
                <c:pt idx="0">
                  <c:v>% Change 2011-2021</c:v>
                </c:pt>
              </c:strCache>
            </c:strRef>
          </c:cat>
          <c:val>
            <c:numRef>
              <c:f>'Charlottesville ALOS &amp; BDE'!$B$46</c:f>
              <c:numCache>
                <c:formatCode>0%</c:formatCode>
                <c:ptCount val="1"/>
                <c:pt idx="0">
                  <c:v>-0.65</c:v>
                </c:pt>
              </c:numCache>
            </c:numRef>
          </c:val>
          <c:extLst>
            <c:ext xmlns:c16="http://schemas.microsoft.com/office/drawing/2014/chart" uri="{C3380CC4-5D6E-409C-BE32-E72D297353CC}">
              <c16:uniqueId val="{00000000-37D8-4062-A339-C9A566904EBD}"/>
            </c:ext>
          </c:extLst>
        </c:ser>
        <c:ser>
          <c:idx val="1"/>
          <c:order val="1"/>
          <c:tx>
            <c:strRef>
              <c:f>'Charlottesville ALOS &amp; BDE'!$A$47</c:f>
              <c:strCache>
                <c:ptCount val="1"/>
                <c:pt idx="0">
                  <c:v>Age 25-29 BDE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ALOS &amp; BDE'!$B$45</c:f>
              <c:strCache>
                <c:ptCount val="1"/>
                <c:pt idx="0">
                  <c:v>% Change 2011-2021</c:v>
                </c:pt>
              </c:strCache>
            </c:strRef>
          </c:cat>
          <c:val>
            <c:numRef>
              <c:f>'Charlottesville ALOS &amp; BDE'!$B$47</c:f>
              <c:numCache>
                <c:formatCode>0%</c:formatCode>
                <c:ptCount val="1"/>
                <c:pt idx="0">
                  <c:v>-0.53</c:v>
                </c:pt>
              </c:numCache>
            </c:numRef>
          </c:val>
          <c:extLst>
            <c:ext xmlns:c16="http://schemas.microsoft.com/office/drawing/2014/chart" uri="{C3380CC4-5D6E-409C-BE32-E72D297353CC}">
              <c16:uniqueId val="{00000001-37D8-4062-A339-C9A566904EBD}"/>
            </c:ext>
          </c:extLst>
        </c:ser>
        <c:ser>
          <c:idx val="2"/>
          <c:order val="2"/>
          <c:tx>
            <c:strRef>
              <c:f>'Charlottesville ALOS &amp; BDE'!$A$48</c:f>
              <c:strCache>
                <c:ptCount val="1"/>
                <c:pt idx="0">
                  <c:v>Age 30-39 BDE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ALOS &amp; BDE'!$B$45</c:f>
              <c:strCache>
                <c:ptCount val="1"/>
                <c:pt idx="0">
                  <c:v>% Change 2011-2021</c:v>
                </c:pt>
              </c:strCache>
            </c:strRef>
          </c:cat>
          <c:val>
            <c:numRef>
              <c:f>'Charlottesville ALOS &amp; BDE'!$B$48</c:f>
              <c:numCache>
                <c:formatCode>0%</c:formatCode>
                <c:ptCount val="1"/>
                <c:pt idx="0">
                  <c:v>-0.19</c:v>
                </c:pt>
              </c:numCache>
            </c:numRef>
          </c:val>
          <c:extLst>
            <c:ext xmlns:c16="http://schemas.microsoft.com/office/drawing/2014/chart" uri="{C3380CC4-5D6E-409C-BE32-E72D297353CC}">
              <c16:uniqueId val="{00000002-37D8-4062-A339-C9A566904EBD}"/>
            </c:ext>
          </c:extLst>
        </c:ser>
        <c:ser>
          <c:idx val="3"/>
          <c:order val="3"/>
          <c:tx>
            <c:strRef>
              <c:f>'Charlottesville ALOS &amp; BDE'!$A$49</c:f>
              <c:strCache>
                <c:ptCount val="1"/>
                <c:pt idx="0">
                  <c:v>Age 40-49 BDE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ALOS &amp; BDE'!$B$45</c:f>
              <c:strCache>
                <c:ptCount val="1"/>
                <c:pt idx="0">
                  <c:v>% Change 2011-2021</c:v>
                </c:pt>
              </c:strCache>
            </c:strRef>
          </c:cat>
          <c:val>
            <c:numRef>
              <c:f>'Charlottesville ALOS &amp; BDE'!$B$49</c:f>
              <c:numCache>
                <c:formatCode>0%</c:formatCode>
                <c:ptCount val="1"/>
                <c:pt idx="0">
                  <c:v>-0.6</c:v>
                </c:pt>
              </c:numCache>
            </c:numRef>
          </c:val>
          <c:extLst>
            <c:ext xmlns:c16="http://schemas.microsoft.com/office/drawing/2014/chart" uri="{C3380CC4-5D6E-409C-BE32-E72D297353CC}">
              <c16:uniqueId val="{00000003-37D8-4062-A339-C9A566904EBD}"/>
            </c:ext>
          </c:extLst>
        </c:ser>
        <c:ser>
          <c:idx val="4"/>
          <c:order val="4"/>
          <c:tx>
            <c:strRef>
              <c:f>'Charlottesville ALOS &amp; BDE'!$A$50</c:f>
              <c:strCache>
                <c:ptCount val="1"/>
                <c:pt idx="0">
                  <c:v>Age 50+ BDE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ALOS &amp; BDE'!$B$45</c:f>
              <c:strCache>
                <c:ptCount val="1"/>
                <c:pt idx="0">
                  <c:v>% Change 2011-2021</c:v>
                </c:pt>
              </c:strCache>
            </c:strRef>
          </c:cat>
          <c:val>
            <c:numRef>
              <c:f>'Charlottesville ALOS &amp; BDE'!$B$50</c:f>
              <c:numCache>
                <c:formatCode>0%</c:formatCode>
                <c:ptCount val="1"/>
                <c:pt idx="0">
                  <c:v>0.19</c:v>
                </c:pt>
              </c:numCache>
            </c:numRef>
          </c:val>
          <c:extLst>
            <c:ext xmlns:c16="http://schemas.microsoft.com/office/drawing/2014/chart" uri="{C3380CC4-5D6E-409C-BE32-E72D297353CC}">
              <c16:uniqueId val="{00000004-37D8-4062-A339-C9A566904EBD}"/>
            </c:ext>
          </c:extLst>
        </c:ser>
        <c:dLbls>
          <c:showLegendKey val="0"/>
          <c:showVal val="0"/>
          <c:showCatName val="0"/>
          <c:showSerName val="0"/>
          <c:showPercent val="0"/>
          <c:showBubbleSize val="0"/>
        </c:dLbls>
        <c:gapWidth val="219"/>
        <c:overlap val="-27"/>
        <c:axId val="947859864"/>
        <c:axId val="947866920"/>
      </c:barChart>
      <c:catAx>
        <c:axId val="947859864"/>
        <c:scaling>
          <c:orientation val="minMax"/>
        </c:scaling>
        <c:delete val="1"/>
        <c:axPos val="b"/>
        <c:numFmt formatCode="General" sourceLinked="1"/>
        <c:majorTickMark val="none"/>
        <c:minorTickMark val="none"/>
        <c:tickLblPos val="nextTo"/>
        <c:crossAx val="947866920"/>
        <c:crosses val="autoZero"/>
        <c:auto val="1"/>
        <c:lblAlgn val="ctr"/>
        <c:lblOffset val="100"/>
        <c:noMultiLvlLbl val="0"/>
      </c:catAx>
      <c:valAx>
        <c:axId val="94786692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478598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Releases by Length of Stay Category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Stayers'!$A$18</c:f>
              <c:strCache>
                <c:ptCount val="1"/>
                <c:pt idx="0">
                  <c:v>Charlottesville Releases 30 Days or Less 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Stayers'!$B$17:$L$17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Stayers'!$B$18:$L$18</c:f>
              <c:numCache>
                <c:formatCode>General</c:formatCode>
                <c:ptCount val="11"/>
                <c:pt idx="0">
                  <c:v>1479</c:v>
                </c:pt>
                <c:pt idx="1">
                  <c:v>1330</c:v>
                </c:pt>
                <c:pt idx="2">
                  <c:v>1348</c:v>
                </c:pt>
                <c:pt idx="3">
                  <c:v>1488</c:v>
                </c:pt>
                <c:pt idx="4">
                  <c:v>1359</c:v>
                </c:pt>
                <c:pt idx="5">
                  <c:v>1435</c:v>
                </c:pt>
                <c:pt idx="6">
                  <c:v>1553</c:v>
                </c:pt>
                <c:pt idx="7">
                  <c:v>1268</c:v>
                </c:pt>
                <c:pt idx="8">
                  <c:v>989</c:v>
                </c:pt>
                <c:pt idx="9">
                  <c:v>681</c:v>
                </c:pt>
                <c:pt idx="10">
                  <c:v>701</c:v>
                </c:pt>
              </c:numCache>
            </c:numRef>
          </c:val>
          <c:smooth val="0"/>
          <c:extLst>
            <c:ext xmlns:c16="http://schemas.microsoft.com/office/drawing/2014/chart" uri="{C3380CC4-5D6E-409C-BE32-E72D297353CC}">
              <c16:uniqueId val="{00000000-0644-48EA-BB6E-204E4CC0FAED}"/>
            </c:ext>
          </c:extLst>
        </c:ser>
        <c:ser>
          <c:idx val="1"/>
          <c:order val="1"/>
          <c:tx>
            <c:strRef>
              <c:f>'Released Leavers vs. Stayers'!$A$19</c:f>
              <c:strCache>
                <c:ptCount val="1"/>
                <c:pt idx="0">
                  <c:v>Charlottesville Releases +30 Days LOS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'Released Leavers vs. Stayers'!$B$17:$L$17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Stayers'!$B$19:$L$19</c:f>
              <c:numCache>
                <c:formatCode>General</c:formatCode>
                <c:ptCount val="11"/>
                <c:pt idx="0">
                  <c:v>416</c:v>
                </c:pt>
                <c:pt idx="1">
                  <c:v>397</c:v>
                </c:pt>
                <c:pt idx="2">
                  <c:v>456</c:v>
                </c:pt>
                <c:pt idx="3">
                  <c:v>422</c:v>
                </c:pt>
                <c:pt idx="4">
                  <c:v>405</c:v>
                </c:pt>
                <c:pt idx="5">
                  <c:v>462</c:v>
                </c:pt>
                <c:pt idx="6">
                  <c:v>496</c:v>
                </c:pt>
                <c:pt idx="7">
                  <c:v>400</c:v>
                </c:pt>
                <c:pt idx="8">
                  <c:v>350</c:v>
                </c:pt>
                <c:pt idx="9">
                  <c:v>308</c:v>
                </c:pt>
                <c:pt idx="10">
                  <c:v>326</c:v>
                </c:pt>
              </c:numCache>
            </c:numRef>
          </c:val>
          <c:smooth val="0"/>
          <c:extLst>
            <c:ext xmlns:c16="http://schemas.microsoft.com/office/drawing/2014/chart" uri="{C3380CC4-5D6E-409C-BE32-E72D297353CC}">
              <c16:uniqueId val="{00000001-0644-48EA-BB6E-204E4CC0FAED}"/>
            </c:ext>
          </c:extLst>
        </c:ser>
        <c:dLbls>
          <c:showLegendKey val="0"/>
          <c:showVal val="0"/>
          <c:showCatName val="0"/>
          <c:showSerName val="0"/>
          <c:showPercent val="0"/>
          <c:showBubbleSize val="0"/>
        </c:dLbls>
        <c:smooth val="0"/>
        <c:axId val="1218561168"/>
        <c:axId val="1218562000"/>
      </c:lineChart>
      <c:catAx>
        <c:axId val="1218561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18562000"/>
        <c:crosses val="autoZero"/>
        <c:auto val="1"/>
        <c:lblAlgn val="ctr"/>
        <c:lblOffset val="100"/>
        <c:noMultiLvlLbl val="0"/>
      </c:catAx>
      <c:valAx>
        <c:axId val="1218562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18561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Charlottesville</a:t>
            </a:r>
            <a:r>
              <a:rPr lang="en-US" baseline="0" dirty="0" smtClean="0"/>
              <a:t> Percentage</a:t>
            </a:r>
            <a:r>
              <a:rPr lang="en-US" dirty="0" smtClean="0"/>
              <a:t> </a:t>
            </a:r>
            <a:r>
              <a:rPr lang="en-US" dirty="0"/>
              <a:t>of Inmates Serving +30 Days LOS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Stayers'!$A$23</c:f>
              <c:strCache>
                <c:ptCount val="1"/>
                <c:pt idx="0">
                  <c:v>Charlottesville % of Inmates Serving +30 Days 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Stayers'!$B$23:$L$23</c:f>
              <c:numCache>
                <c:formatCode>0.00%</c:formatCode>
                <c:ptCount val="11"/>
                <c:pt idx="0">
                  <c:v>0.21952506596306068</c:v>
                </c:pt>
                <c:pt idx="1">
                  <c:v>0.22987840185292416</c:v>
                </c:pt>
                <c:pt idx="2">
                  <c:v>0.25277161862527714</c:v>
                </c:pt>
                <c:pt idx="3">
                  <c:v>0.22094240837696336</c:v>
                </c:pt>
                <c:pt idx="4">
                  <c:v>0.22959183673469388</c:v>
                </c:pt>
                <c:pt idx="5">
                  <c:v>0.24354243542435425</c:v>
                </c:pt>
                <c:pt idx="6">
                  <c:v>0.24206930209858468</c:v>
                </c:pt>
                <c:pt idx="7">
                  <c:v>0.23980815347721823</c:v>
                </c:pt>
                <c:pt idx="8">
                  <c:v>0.26138909634055263</c:v>
                </c:pt>
                <c:pt idx="9">
                  <c:v>0.3114256825075834</c:v>
                </c:pt>
                <c:pt idx="10">
                  <c:v>0.31742940603700098</c:v>
                </c:pt>
              </c:numCache>
            </c:numRef>
          </c:val>
          <c:smooth val="0"/>
          <c:extLst>
            <c:ext xmlns:c16="http://schemas.microsoft.com/office/drawing/2014/chart" uri="{C3380CC4-5D6E-409C-BE32-E72D297353CC}">
              <c16:uniqueId val="{00000000-6586-495B-9E64-C15C44C2AB73}"/>
            </c:ext>
          </c:extLst>
        </c:ser>
        <c:dLbls>
          <c:showLegendKey val="0"/>
          <c:showVal val="0"/>
          <c:showCatName val="0"/>
          <c:showSerName val="0"/>
          <c:showPercent val="0"/>
          <c:showBubbleSize val="0"/>
        </c:dLbls>
        <c:smooth val="0"/>
        <c:axId val="462619104"/>
        <c:axId val="462616608"/>
      </c:lineChart>
      <c:catAx>
        <c:axId val="462619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62616608"/>
        <c:crosses val="autoZero"/>
        <c:auto val="1"/>
        <c:lblAlgn val="ctr"/>
        <c:lblOffset val="100"/>
        <c:noMultiLvlLbl val="0"/>
      </c:catAx>
      <c:valAx>
        <c:axId val="462616608"/>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6261910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Average Length of Stay </a:t>
            </a:r>
          </a:p>
          <a:p>
            <a:pPr>
              <a:defRPr/>
            </a:pPr>
            <a:r>
              <a:rPr lang="en-US"/>
              <a:t>(0-30 vs.+30 Day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Stayers'!$A$42</c:f>
              <c:strCache>
                <c:ptCount val="1"/>
                <c:pt idx="0">
                  <c:v>Charlottesville ALOS 30 Days or Less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Stayers'!$B$41:$L$41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Stayers'!$B$42:$L$42</c:f>
              <c:numCache>
                <c:formatCode>General</c:formatCode>
                <c:ptCount val="11"/>
                <c:pt idx="0">
                  <c:v>3.3</c:v>
                </c:pt>
                <c:pt idx="1">
                  <c:v>3.4</c:v>
                </c:pt>
                <c:pt idx="2">
                  <c:v>3.3</c:v>
                </c:pt>
                <c:pt idx="3">
                  <c:v>4.0999999999999996</c:v>
                </c:pt>
                <c:pt idx="4">
                  <c:v>3.9</c:v>
                </c:pt>
                <c:pt idx="5">
                  <c:v>3.6</c:v>
                </c:pt>
                <c:pt idx="6">
                  <c:v>3.4</c:v>
                </c:pt>
                <c:pt idx="7">
                  <c:v>4.0999999999999996</c:v>
                </c:pt>
                <c:pt idx="8">
                  <c:v>4.4000000000000004</c:v>
                </c:pt>
                <c:pt idx="9">
                  <c:v>5</c:v>
                </c:pt>
                <c:pt idx="10">
                  <c:v>5.6</c:v>
                </c:pt>
              </c:numCache>
            </c:numRef>
          </c:val>
          <c:smooth val="0"/>
          <c:extLst>
            <c:ext xmlns:c16="http://schemas.microsoft.com/office/drawing/2014/chart" uri="{C3380CC4-5D6E-409C-BE32-E72D297353CC}">
              <c16:uniqueId val="{00000000-DEB2-454C-8654-E5E93835D38B}"/>
            </c:ext>
          </c:extLst>
        </c:ser>
        <c:ser>
          <c:idx val="1"/>
          <c:order val="1"/>
          <c:tx>
            <c:strRef>
              <c:f>'Released Leavers vs. Stayers'!$A$43</c:f>
              <c:strCache>
                <c:ptCount val="1"/>
                <c:pt idx="0">
                  <c:v>Charlottesville ALOS +30 Days</c:v>
                </c:pt>
              </c:strCache>
            </c:strRef>
          </c:tx>
          <c:spPr>
            <a:ln w="28575" cap="rnd">
              <a:solidFill>
                <a:schemeClr val="accent2"/>
              </a:solidFill>
              <a:round/>
            </a:ln>
            <a:effectLst/>
          </c:spPr>
          <c:marker>
            <c:symbol val="none"/>
          </c:marker>
          <c:cat>
            <c:numRef>
              <c:f>'Released Leavers vs. Stayers'!$B$41:$L$41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Stayers'!$B$43:$L$43</c:f>
              <c:numCache>
                <c:formatCode>General</c:formatCode>
                <c:ptCount val="11"/>
                <c:pt idx="0">
                  <c:v>192</c:v>
                </c:pt>
                <c:pt idx="1">
                  <c:v>225</c:v>
                </c:pt>
                <c:pt idx="2">
                  <c:v>182</c:v>
                </c:pt>
                <c:pt idx="3">
                  <c:v>155</c:v>
                </c:pt>
                <c:pt idx="4">
                  <c:v>177</c:v>
                </c:pt>
                <c:pt idx="5">
                  <c:v>176</c:v>
                </c:pt>
                <c:pt idx="6">
                  <c:v>155</c:v>
                </c:pt>
                <c:pt idx="7">
                  <c:v>159</c:v>
                </c:pt>
                <c:pt idx="8">
                  <c:v>157</c:v>
                </c:pt>
                <c:pt idx="9">
                  <c:v>150</c:v>
                </c:pt>
                <c:pt idx="10">
                  <c:v>149</c:v>
                </c:pt>
              </c:numCache>
            </c:numRef>
          </c:val>
          <c:smooth val="0"/>
          <c:extLst>
            <c:ext xmlns:c16="http://schemas.microsoft.com/office/drawing/2014/chart" uri="{C3380CC4-5D6E-409C-BE32-E72D297353CC}">
              <c16:uniqueId val="{00000001-DEB2-454C-8654-E5E93835D38B}"/>
            </c:ext>
          </c:extLst>
        </c:ser>
        <c:dLbls>
          <c:showLegendKey val="0"/>
          <c:showVal val="0"/>
          <c:showCatName val="0"/>
          <c:showSerName val="0"/>
          <c:showPercent val="0"/>
          <c:showBubbleSize val="0"/>
        </c:dLbls>
        <c:smooth val="0"/>
        <c:axId val="217373248"/>
        <c:axId val="326714864"/>
      </c:lineChart>
      <c:catAx>
        <c:axId val="217373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26714864"/>
        <c:crosses val="autoZero"/>
        <c:auto val="1"/>
        <c:lblAlgn val="ctr"/>
        <c:lblOffset val="100"/>
        <c:noMultiLvlLbl val="0"/>
      </c:catAx>
      <c:valAx>
        <c:axId val="326714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73732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Bed Day Expenditures by Length of Stay Category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Stayers'!$A$66</c:f>
              <c:strCache>
                <c:ptCount val="1"/>
                <c:pt idx="0">
                  <c:v>Charlottesville BDE 30 Days or Less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Stayers'!$B$65:$L$65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Stayers'!$B$66:$L$66</c:f>
              <c:numCache>
                <c:formatCode>General</c:formatCode>
                <c:ptCount val="11"/>
                <c:pt idx="0">
                  <c:v>4883</c:v>
                </c:pt>
                <c:pt idx="1">
                  <c:v>4550</c:v>
                </c:pt>
                <c:pt idx="2">
                  <c:v>4442</c:v>
                </c:pt>
                <c:pt idx="3">
                  <c:v>6143</c:v>
                </c:pt>
                <c:pt idx="4">
                  <c:v>5314</c:v>
                </c:pt>
                <c:pt idx="5">
                  <c:v>5137</c:v>
                </c:pt>
                <c:pt idx="6">
                  <c:v>5332</c:v>
                </c:pt>
                <c:pt idx="7">
                  <c:v>5162</c:v>
                </c:pt>
                <c:pt idx="8">
                  <c:v>4322</c:v>
                </c:pt>
                <c:pt idx="9">
                  <c:v>4255</c:v>
                </c:pt>
                <c:pt idx="10">
                  <c:v>3928</c:v>
                </c:pt>
              </c:numCache>
            </c:numRef>
          </c:val>
          <c:smooth val="0"/>
          <c:extLst>
            <c:ext xmlns:c16="http://schemas.microsoft.com/office/drawing/2014/chart" uri="{C3380CC4-5D6E-409C-BE32-E72D297353CC}">
              <c16:uniqueId val="{00000000-DD55-4333-82FB-77F04CB473AE}"/>
            </c:ext>
          </c:extLst>
        </c:ser>
        <c:ser>
          <c:idx val="1"/>
          <c:order val="1"/>
          <c:tx>
            <c:strRef>
              <c:f>'Released Leavers vs. Stayers'!$A$67</c:f>
              <c:strCache>
                <c:ptCount val="1"/>
                <c:pt idx="0">
                  <c:v>Charlottesville BDE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'Released Leavers vs. Stayers'!$B$65:$L$65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Stayers'!$B$67:$L$67</c:f>
              <c:numCache>
                <c:formatCode>General</c:formatCode>
                <c:ptCount val="11"/>
                <c:pt idx="0">
                  <c:v>79892</c:v>
                </c:pt>
                <c:pt idx="1">
                  <c:v>89011</c:v>
                </c:pt>
                <c:pt idx="2">
                  <c:v>82958</c:v>
                </c:pt>
                <c:pt idx="3">
                  <c:v>65382</c:v>
                </c:pt>
                <c:pt idx="4">
                  <c:v>71323</c:v>
                </c:pt>
                <c:pt idx="5">
                  <c:v>81202</c:v>
                </c:pt>
                <c:pt idx="6">
                  <c:v>76954</c:v>
                </c:pt>
                <c:pt idx="7">
                  <c:v>63356</c:v>
                </c:pt>
                <c:pt idx="8">
                  <c:v>54963</c:v>
                </c:pt>
                <c:pt idx="9">
                  <c:v>46099</c:v>
                </c:pt>
                <c:pt idx="10">
                  <c:v>48648</c:v>
                </c:pt>
              </c:numCache>
            </c:numRef>
          </c:val>
          <c:smooth val="0"/>
          <c:extLst>
            <c:ext xmlns:c16="http://schemas.microsoft.com/office/drawing/2014/chart" uri="{C3380CC4-5D6E-409C-BE32-E72D297353CC}">
              <c16:uniqueId val="{00000001-DD55-4333-82FB-77F04CB473AE}"/>
            </c:ext>
          </c:extLst>
        </c:ser>
        <c:dLbls>
          <c:showLegendKey val="0"/>
          <c:showVal val="0"/>
          <c:showCatName val="0"/>
          <c:showSerName val="0"/>
          <c:showPercent val="0"/>
          <c:showBubbleSize val="0"/>
        </c:dLbls>
        <c:smooth val="0"/>
        <c:axId val="1129702112"/>
        <c:axId val="1129714176"/>
      </c:lineChart>
      <c:catAx>
        <c:axId val="1129702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9714176"/>
        <c:crosses val="autoZero"/>
        <c:auto val="1"/>
        <c:lblAlgn val="ctr"/>
        <c:lblOffset val="100"/>
        <c:noMultiLvlLbl val="0"/>
      </c:catAx>
      <c:valAx>
        <c:axId val="1129714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97021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'Released Leavers vs. Stayers'!$A$70</c:f>
              <c:strCache>
                <c:ptCount val="1"/>
                <c:pt idx="0">
                  <c:v>Charlottesville% +30 Day LOS of All Bed Days</c:v>
                </c:pt>
              </c:strCache>
            </c:strRef>
          </c:tx>
          <c:spPr>
            <a:solidFill>
              <a:schemeClr val="accent1"/>
            </a:solidFill>
            <a:ln>
              <a:noFill/>
            </a:ln>
            <a:effectLst/>
          </c:spPr>
          <c:invertIfNegative val="0"/>
          <c:cat>
            <c:numRef>
              <c:f>'Released Leavers vs. Stayers'!$B$69:$L$69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Stayers'!$B$70:$L$70</c:f>
              <c:numCache>
                <c:formatCode>0.00%</c:formatCode>
                <c:ptCount val="11"/>
                <c:pt idx="0">
                  <c:v>0.9424004718372162</c:v>
                </c:pt>
                <c:pt idx="1">
                  <c:v>0.95136862581631232</c:v>
                </c:pt>
                <c:pt idx="2">
                  <c:v>0.94917620137299774</c:v>
                </c:pt>
                <c:pt idx="3">
                  <c:v>0.91411394617266695</c:v>
                </c:pt>
                <c:pt idx="4">
                  <c:v>0.93066012500489315</c:v>
                </c:pt>
                <c:pt idx="5">
                  <c:v>0.94050197477385655</c:v>
                </c:pt>
                <c:pt idx="6">
                  <c:v>0.93520161388328515</c:v>
                </c:pt>
                <c:pt idx="7">
                  <c:v>0.92466213257830054</c:v>
                </c:pt>
                <c:pt idx="8">
                  <c:v>0.92709791684237164</c:v>
                </c:pt>
                <c:pt idx="9">
                  <c:v>0.91549827223259328</c:v>
                </c:pt>
                <c:pt idx="10">
                  <c:v>0.92528910529519171</c:v>
                </c:pt>
              </c:numCache>
            </c:numRef>
          </c:val>
          <c:extLst>
            <c:ext xmlns:c16="http://schemas.microsoft.com/office/drawing/2014/chart" uri="{C3380CC4-5D6E-409C-BE32-E72D297353CC}">
              <c16:uniqueId val="{00000000-A51C-44A6-AE84-078BE7022549}"/>
            </c:ext>
          </c:extLst>
        </c:ser>
        <c:dLbls>
          <c:showLegendKey val="0"/>
          <c:showVal val="0"/>
          <c:showCatName val="0"/>
          <c:showSerName val="0"/>
          <c:showPercent val="0"/>
          <c:showBubbleSize val="0"/>
        </c:dLbls>
        <c:gapWidth val="219"/>
        <c:overlap val="-27"/>
        <c:axId val="1218558672"/>
        <c:axId val="1218562416"/>
      </c:barChart>
      <c:catAx>
        <c:axId val="121855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18562416"/>
        <c:crosses val="autoZero"/>
        <c:auto val="1"/>
        <c:lblAlgn val="ctr"/>
        <c:lblOffset val="100"/>
        <c:noMultiLvlLbl val="0"/>
      </c:catAx>
      <c:valAx>
        <c:axId val="121856241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1855867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Intakes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Intakes'!$A$5</c:f>
              <c:strCache>
                <c:ptCount val="1"/>
                <c:pt idx="0">
                  <c:v>Charlottesville Black Intakes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Intakes'!$B$4:$L$4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Intakes'!$B$5:$L$5</c:f>
              <c:numCache>
                <c:formatCode>General</c:formatCode>
                <c:ptCount val="11"/>
                <c:pt idx="0">
                  <c:v>934</c:v>
                </c:pt>
                <c:pt idx="1">
                  <c:v>844</c:v>
                </c:pt>
                <c:pt idx="2">
                  <c:v>947</c:v>
                </c:pt>
                <c:pt idx="3">
                  <c:v>989</c:v>
                </c:pt>
                <c:pt idx="4">
                  <c:v>954</c:v>
                </c:pt>
                <c:pt idx="5">
                  <c:v>946</c:v>
                </c:pt>
                <c:pt idx="6">
                  <c:v>1010</c:v>
                </c:pt>
                <c:pt idx="7">
                  <c:v>844</c:v>
                </c:pt>
                <c:pt idx="8">
                  <c:v>674</c:v>
                </c:pt>
                <c:pt idx="9">
                  <c:v>541</c:v>
                </c:pt>
                <c:pt idx="10">
                  <c:v>537</c:v>
                </c:pt>
              </c:numCache>
            </c:numRef>
          </c:val>
          <c:smooth val="0"/>
          <c:extLst>
            <c:ext xmlns:c16="http://schemas.microsoft.com/office/drawing/2014/chart" uri="{C3380CC4-5D6E-409C-BE32-E72D297353CC}">
              <c16:uniqueId val="{00000000-A192-4369-B9EF-AC5BFADFD450}"/>
            </c:ext>
          </c:extLst>
        </c:ser>
        <c:ser>
          <c:idx val="1"/>
          <c:order val="1"/>
          <c:tx>
            <c:strRef>
              <c:f>'Charlottesville Intakes'!$A$6</c:f>
              <c:strCache>
                <c:ptCount val="1"/>
                <c:pt idx="0">
                  <c:v>Charlottesville White Intakes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Intakes'!$B$4:$L$4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Intakes'!$B$6:$L$6</c:f>
              <c:numCache>
                <c:formatCode>General</c:formatCode>
                <c:ptCount val="11"/>
                <c:pt idx="0">
                  <c:v>965</c:v>
                </c:pt>
                <c:pt idx="1">
                  <c:v>845</c:v>
                </c:pt>
                <c:pt idx="2">
                  <c:v>819</c:v>
                </c:pt>
                <c:pt idx="3">
                  <c:v>934</c:v>
                </c:pt>
                <c:pt idx="4">
                  <c:v>822</c:v>
                </c:pt>
                <c:pt idx="5">
                  <c:v>937</c:v>
                </c:pt>
                <c:pt idx="6">
                  <c:v>1011</c:v>
                </c:pt>
                <c:pt idx="7">
                  <c:v>773</c:v>
                </c:pt>
                <c:pt idx="8">
                  <c:v>613</c:v>
                </c:pt>
                <c:pt idx="9">
                  <c:v>428</c:v>
                </c:pt>
                <c:pt idx="10">
                  <c:v>496</c:v>
                </c:pt>
              </c:numCache>
            </c:numRef>
          </c:val>
          <c:smooth val="0"/>
          <c:extLst>
            <c:ext xmlns:c16="http://schemas.microsoft.com/office/drawing/2014/chart" uri="{C3380CC4-5D6E-409C-BE32-E72D297353CC}">
              <c16:uniqueId val="{00000001-A192-4369-B9EF-AC5BFADFD450}"/>
            </c:ext>
          </c:extLst>
        </c:ser>
        <c:dLbls>
          <c:showLegendKey val="0"/>
          <c:showVal val="0"/>
          <c:showCatName val="0"/>
          <c:showSerName val="0"/>
          <c:showPercent val="0"/>
          <c:showBubbleSize val="0"/>
        </c:dLbls>
        <c:smooth val="0"/>
        <c:axId val="751670792"/>
        <c:axId val="751675496"/>
      </c:lineChart>
      <c:catAx>
        <c:axId val="751670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75496"/>
        <c:crosses val="autoZero"/>
        <c:auto val="1"/>
        <c:lblAlgn val="ctr"/>
        <c:lblOffset val="100"/>
        <c:noMultiLvlLbl val="0"/>
      </c:catAx>
      <c:valAx>
        <c:axId val="751675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707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Intakes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Intakes'!$A$9</c:f>
              <c:strCache>
                <c:ptCount val="1"/>
                <c:pt idx="0">
                  <c:v>Charlottesville Female Intakes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Intakes'!$B$8:$L$8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Intakes'!$B$9:$L$9</c:f>
              <c:numCache>
                <c:formatCode>General</c:formatCode>
                <c:ptCount val="11"/>
                <c:pt idx="0">
                  <c:v>349</c:v>
                </c:pt>
                <c:pt idx="1">
                  <c:v>295</c:v>
                </c:pt>
                <c:pt idx="2">
                  <c:v>293</c:v>
                </c:pt>
                <c:pt idx="3">
                  <c:v>343</c:v>
                </c:pt>
                <c:pt idx="4">
                  <c:v>286</c:v>
                </c:pt>
                <c:pt idx="5">
                  <c:v>309</c:v>
                </c:pt>
                <c:pt idx="6">
                  <c:v>355</c:v>
                </c:pt>
                <c:pt idx="7">
                  <c:v>268</c:v>
                </c:pt>
                <c:pt idx="8">
                  <c:v>239</c:v>
                </c:pt>
                <c:pt idx="9">
                  <c:v>155</c:v>
                </c:pt>
                <c:pt idx="10">
                  <c:v>178</c:v>
                </c:pt>
              </c:numCache>
            </c:numRef>
          </c:val>
          <c:smooth val="0"/>
          <c:extLst>
            <c:ext xmlns:c16="http://schemas.microsoft.com/office/drawing/2014/chart" uri="{C3380CC4-5D6E-409C-BE32-E72D297353CC}">
              <c16:uniqueId val="{00000000-F325-4D17-802F-06F3AD310B26}"/>
            </c:ext>
          </c:extLst>
        </c:ser>
        <c:ser>
          <c:idx val="1"/>
          <c:order val="1"/>
          <c:tx>
            <c:strRef>
              <c:f>'Charlottesville Intakes'!$A$10</c:f>
              <c:strCache>
                <c:ptCount val="1"/>
                <c:pt idx="0">
                  <c:v>Charlottesville Male Intakes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Intakes'!$B$8:$L$8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Intakes'!$B$10:$L$10</c:f>
              <c:numCache>
                <c:formatCode>General</c:formatCode>
                <c:ptCount val="11"/>
                <c:pt idx="0">
                  <c:v>1555</c:v>
                </c:pt>
                <c:pt idx="1">
                  <c:v>1405</c:v>
                </c:pt>
                <c:pt idx="2">
                  <c:v>1481</c:v>
                </c:pt>
                <c:pt idx="3">
                  <c:v>1583</c:v>
                </c:pt>
                <c:pt idx="4">
                  <c:v>1498</c:v>
                </c:pt>
                <c:pt idx="5">
                  <c:v>1585</c:v>
                </c:pt>
                <c:pt idx="6">
                  <c:v>1673</c:v>
                </c:pt>
                <c:pt idx="7">
                  <c:v>1371</c:v>
                </c:pt>
                <c:pt idx="8">
                  <c:v>1068</c:v>
                </c:pt>
                <c:pt idx="9">
                  <c:v>828</c:v>
                </c:pt>
                <c:pt idx="10">
                  <c:v>864</c:v>
                </c:pt>
              </c:numCache>
            </c:numRef>
          </c:val>
          <c:smooth val="0"/>
          <c:extLst>
            <c:ext xmlns:c16="http://schemas.microsoft.com/office/drawing/2014/chart" uri="{C3380CC4-5D6E-409C-BE32-E72D297353CC}">
              <c16:uniqueId val="{00000001-F325-4D17-802F-06F3AD310B26}"/>
            </c:ext>
          </c:extLst>
        </c:ser>
        <c:dLbls>
          <c:showLegendKey val="0"/>
          <c:showVal val="0"/>
          <c:showCatName val="0"/>
          <c:showSerName val="0"/>
          <c:showPercent val="0"/>
          <c:showBubbleSize val="0"/>
        </c:dLbls>
        <c:smooth val="0"/>
        <c:axId val="751671184"/>
        <c:axId val="751674712"/>
      </c:lineChart>
      <c:catAx>
        <c:axId val="751671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74712"/>
        <c:crosses val="autoZero"/>
        <c:auto val="1"/>
        <c:lblAlgn val="ctr"/>
        <c:lblOffset val="100"/>
        <c:noMultiLvlLbl val="0"/>
      </c:catAx>
      <c:valAx>
        <c:axId val="751674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711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Intakes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Intakes'!$B$12</c:f>
              <c:strCache>
                <c:ptCount val="1"/>
                <c:pt idx="0">
                  <c:v>2011</c:v>
                </c:pt>
              </c:strCache>
            </c:strRef>
          </c:tx>
          <c:spPr>
            <a:solidFill>
              <a:schemeClr val="accent1"/>
            </a:solidFill>
            <a:ln>
              <a:noFill/>
            </a:ln>
            <a:effectLst/>
          </c:spPr>
          <c:invertIfNegative val="0"/>
          <c:cat>
            <c:strRef>
              <c:f>'Charlottesville Intakes'!$A$13:$A$17</c:f>
              <c:strCache>
                <c:ptCount val="5"/>
                <c:pt idx="0">
                  <c:v>Age 18-24</c:v>
                </c:pt>
                <c:pt idx="1">
                  <c:v>Age 25-29</c:v>
                </c:pt>
                <c:pt idx="2">
                  <c:v>Age 30-39</c:v>
                </c:pt>
                <c:pt idx="3">
                  <c:v>Age 40-49</c:v>
                </c:pt>
                <c:pt idx="4">
                  <c:v>Age 50+</c:v>
                </c:pt>
              </c:strCache>
            </c:strRef>
          </c:cat>
          <c:val>
            <c:numRef>
              <c:f>'Charlottesville Intakes'!$B$13:$B$17</c:f>
              <c:numCache>
                <c:formatCode>General</c:formatCode>
                <c:ptCount val="5"/>
                <c:pt idx="0">
                  <c:v>499</c:v>
                </c:pt>
                <c:pt idx="1">
                  <c:v>299</c:v>
                </c:pt>
                <c:pt idx="2">
                  <c:v>406</c:v>
                </c:pt>
                <c:pt idx="3">
                  <c:v>394</c:v>
                </c:pt>
                <c:pt idx="4">
                  <c:v>306</c:v>
                </c:pt>
              </c:numCache>
            </c:numRef>
          </c:val>
          <c:extLst>
            <c:ext xmlns:c16="http://schemas.microsoft.com/office/drawing/2014/chart" uri="{C3380CC4-5D6E-409C-BE32-E72D297353CC}">
              <c16:uniqueId val="{00000000-DEF3-41FD-BCEB-56B377DEB2DE}"/>
            </c:ext>
          </c:extLst>
        </c:ser>
        <c:ser>
          <c:idx val="1"/>
          <c:order val="1"/>
          <c:tx>
            <c:strRef>
              <c:f>'Charlottesville Intakes'!$C$12</c:f>
              <c:strCache>
                <c:ptCount val="1"/>
                <c:pt idx="0">
                  <c:v>2012</c:v>
                </c:pt>
              </c:strCache>
            </c:strRef>
          </c:tx>
          <c:spPr>
            <a:solidFill>
              <a:schemeClr val="accent2"/>
            </a:solidFill>
            <a:ln>
              <a:noFill/>
            </a:ln>
            <a:effectLst/>
          </c:spPr>
          <c:invertIfNegative val="0"/>
          <c:cat>
            <c:strRef>
              <c:f>'Charlottesville Intakes'!$A$13:$A$17</c:f>
              <c:strCache>
                <c:ptCount val="5"/>
                <c:pt idx="0">
                  <c:v>Age 18-24</c:v>
                </c:pt>
                <c:pt idx="1">
                  <c:v>Age 25-29</c:v>
                </c:pt>
                <c:pt idx="2">
                  <c:v>Age 30-39</c:v>
                </c:pt>
                <c:pt idx="3">
                  <c:v>Age 40-49</c:v>
                </c:pt>
                <c:pt idx="4">
                  <c:v>Age 50+</c:v>
                </c:pt>
              </c:strCache>
            </c:strRef>
          </c:cat>
          <c:val>
            <c:numRef>
              <c:f>'Charlottesville Intakes'!$C$13:$C$17</c:f>
              <c:numCache>
                <c:formatCode>General</c:formatCode>
                <c:ptCount val="5"/>
                <c:pt idx="0">
                  <c:v>432</c:v>
                </c:pt>
                <c:pt idx="1">
                  <c:v>277</c:v>
                </c:pt>
                <c:pt idx="2">
                  <c:v>349</c:v>
                </c:pt>
                <c:pt idx="3">
                  <c:v>352</c:v>
                </c:pt>
                <c:pt idx="4">
                  <c:v>289</c:v>
                </c:pt>
              </c:numCache>
            </c:numRef>
          </c:val>
          <c:extLst>
            <c:ext xmlns:c16="http://schemas.microsoft.com/office/drawing/2014/chart" uri="{C3380CC4-5D6E-409C-BE32-E72D297353CC}">
              <c16:uniqueId val="{00000001-DEF3-41FD-BCEB-56B377DEB2DE}"/>
            </c:ext>
          </c:extLst>
        </c:ser>
        <c:ser>
          <c:idx val="2"/>
          <c:order val="2"/>
          <c:tx>
            <c:strRef>
              <c:f>'Charlottesville Intakes'!$D$12</c:f>
              <c:strCache>
                <c:ptCount val="1"/>
                <c:pt idx="0">
                  <c:v>2013</c:v>
                </c:pt>
              </c:strCache>
            </c:strRef>
          </c:tx>
          <c:spPr>
            <a:solidFill>
              <a:schemeClr val="accent3"/>
            </a:solidFill>
            <a:ln>
              <a:noFill/>
            </a:ln>
            <a:effectLst/>
          </c:spPr>
          <c:invertIfNegative val="0"/>
          <c:cat>
            <c:strRef>
              <c:f>'Charlottesville Intakes'!$A$13:$A$17</c:f>
              <c:strCache>
                <c:ptCount val="5"/>
                <c:pt idx="0">
                  <c:v>Age 18-24</c:v>
                </c:pt>
                <c:pt idx="1">
                  <c:v>Age 25-29</c:v>
                </c:pt>
                <c:pt idx="2">
                  <c:v>Age 30-39</c:v>
                </c:pt>
                <c:pt idx="3">
                  <c:v>Age 40-49</c:v>
                </c:pt>
                <c:pt idx="4">
                  <c:v>Age 50+</c:v>
                </c:pt>
              </c:strCache>
            </c:strRef>
          </c:cat>
          <c:val>
            <c:numRef>
              <c:f>'Charlottesville Intakes'!$D$13:$D$17</c:f>
              <c:numCache>
                <c:formatCode>General</c:formatCode>
                <c:ptCount val="5"/>
                <c:pt idx="0">
                  <c:v>419</c:v>
                </c:pt>
                <c:pt idx="1">
                  <c:v>289</c:v>
                </c:pt>
                <c:pt idx="2">
                  <c:v>411</c:v>
                </c:pt>
                <c:pt idx="3">
                  <c:v>356</c:v>
                </c:pt>
                <c:pt idx="4">
                  <c:v>299</c:v>
                </c:pt>
              </c:numCache>
            </c:numRef>
          </c:val>
          <c:extLst>
            <c:ext xmlns:c16="http://schemas.microsoft.com/office/drawing/2014/chart" uri="{C3380CC4-5D6E-409C-BE32-E72D297353CC}">
              <c16:uniqueId val="{00000002-DEF3-41FD-BCEB-56B377DEB2DE}"/>
            </c:ext>
          </c:extLst>
        </c:ser>
        <c:ser>
          <c:idx val="3"/>
          <c:order val="3"/>
          <c:tx>
            <c:strRef>
              <c:f>'Charlottesville Intakes'!$E$12</c:f>
              <c:strCache>
                <c:ptCount val="1"/>
                <c:pt idx="0">
                  <c:v>2014</c:v>
                </c:pt>
              </c:strCache>
            </c:strRef>
          </c:tx>
          <c:spPr>
            <a:solidFill>
              <a:schemeClr val="accent4"/>
            </a:solidFill>
            <a:ln>
              <a:noFill/>
            </a:ln>
            <a:effectLst/>
          </c:spPr>
          <c:invertIfNegative val="0"/>
          <c:cat>
            <c:strRef>
              <c:f>'Charlottesville Intakes'!$A$13:$A$17</c:f>
              <c:strCache>
                <c:ptCount val="5"/>
                <c:pt idx="0">
                  <c:v>Age 18-24</c:v>
                </c:pt>
                <c:pt idx="1">
                  <c:v>Age 25-29</c:v>
                </c:pt>
                <c:pt idx="2">
                  <c:v>Age 30-39</c:v>
                </c:pt>
                <c:pt idx="3">
                  <c:v>Age 40-49</c:v>
                </c:pt>
                <c:pt idx="4">
                  <c:v>Age 50+</c:v>
                </c:pt>
              </c:strCache>
            </c:strRef>
          </c:cat>
          <c:val>
            <c:numRef>
              <c:f>'Charlottesville Intakes'!$E$13:$E$17</c:f>
              <c:numCache>
                <c:formatCode>General</c:formatCode>
                <c:ptCount val="5"/>
                <c:pt idx="0">
                  <c:v>433</c:v>
                </c:pt>
                <c:pt idx="1">
                  <c:v>331</c:v>
                </c:pt>
                <c:pt idx="2">
                  <c:v>474</c:v>
                </c:pt>
                <c:pt idx="3">
                  <c:v>317</c:v>
                </c:pt>
                <c:pt idx="4">
                  <c:v>371</c:v>
                </c:pt>
              </c:numCache>
            </c:numRef>
          </c:val>
          <c:extLst>
            <c:ext xmlns:c16="http://schemas.microsoft.com/office/drawing/2014/chart" uri="{C3380CC4-5D6E-409C-BE32-E72D297353CC}">
              <c16:uniqueId val="{00000003-DEF3-41FD-BCEB-56B377DEB2DE}"/>
            </c:ext>
          </c:extLst>
        </c:ser>
        <c:ser>
          <c:idx val="4"/>
          <c:order val="4"/>
          <c:tx>
            <c:strRef>
              <c:f>'Charlottesville Intakes'!$F$12</c:f>
              <c:strCache>
                <c:ptCount val="1"/>
                <c:pt idx="0">
                  <c:v>2015</c:v>
                </c:pt>
              </c:strCache>
            </c:strRef>
          </c:tx>
          <c:spPr>
            <a:solidFill>
              <a:schemeClr val="accent5"/>
            </a:solidFill>
            <a:ln>
              <a:noFill/>
            </a:ln>
            <a:effectLst/>
          </c:spPr>
          <c:invertIfNegative val="0"/>
          <c:cat>
            <c:strRef>
              <c:f>'Charlottesville Intakes'!$A$13:$A$17</c:f>
              <c:strCache>
                <c:ptCount val="5"/>
                <c:pt idx="0">
                  <c:v>Age 18-24</c:v>
                </c:pt>
                <c:pt idx="1">
                  <c:v>Age 25-29</c:v>
                </c:pt>
                <c:pt idx="2">
                  <c:v>Age 30-39</c:v>
                </c:pt>
                <c:pt idx="3">
                  <c:v>Age 40-49</c:v>
                </c:pt>
                <c:pt idx="4">
                  <c:v>Age 50+</c:v>
                </c:pt>
              </c:strCache>
            </c:strRef>
          </c:cat>
          <c:val>
            <c:numRef>
              <c:f>'Charlottesville Intakes'!$F$13:$F$17</c:f>
              <c:numCache>
                <c:formatCode>General</c:formatCode>
                <c:ptCount val="5"/>
                <c:pt idx="0">
                  <c:v>397</c:v>
                </c:pt>
                <c:pt idx="1">
                  <c:v>332</c:v>
                </c:pt>
                <c:pt idx="2">
                  <c:v>475</c:v>
                </c:pt>
                <c:pt idx="3">
                  <c:v>253</c:v>
                </c:pt>
                <c:pt idx="4">
                  <c:v>327</c:v>
                </c:pt>
              </c:numCache>
            </c:numRef>
          </c:val>
          <c:extLst>
            <c:ext xmlns:c16="http://schemas.microsoft.com/office/drawing/2014/chart" uri="{C3380CC4-5D6E-409C-BE32-E72D297353CC}">
              <c16:uniqueId val="{00000004-DEF3-41FD-BCEB-56B377DEB2DE}"/>
            </c:ext>
          </c:extLst>
        </c:ser>
        <c:ser>
          <c:idx val="5"/>
          <c:order val="5"/>
          <c:tx>
            <c:strRef>
              <c:f>'Charlottesville Intakes'!$G$12</c:f>
              <c:strCache>
                <c:ptCount val="1"/>
                <c:pt idx="0">
                  <c:v>2016</c:v>
                </c:pt>
              </c:strCache>
            </c:strRef>
          </c:tx>
          <c:spPr>
            <a:solidFill>
              <a:schemeClr val="accent6"/>
            </a:solidFill>
            <a:ln>
              <a:noFill/>
            </a:ln>
            <a:effectLst/>
          </c:spPr>
          <c:invertIfNegative val="0"/>
          <c:cat>
            <c:strRef>
              <c:f>'Charlottesville Intakes'!$A$13:$A$17</c:f>
              <c:strCache>
                <c:ptCount val="5"/>
                <c:pt idx="0">
                  <c:v>Age 18-24</c:v>
                </c:pt>
                <c:pt idx="1">
                  <c:v>Age 25-29</c:v>
                </c:pt>
                <c:pt idx="2">
                  <c:v>Age 30-39</c:v>
                </c:pt>
                <c:pt idx="3">
                  <c:v>Age 40-49</c:v>
                </c:pt>
                <c:pt idx="4">
                  <c:v>Age 50+</c:v>
                </c:pt>
              </c:strCache>
            </c:strRef>
          </c:cat>
          <c:val>
            <c:numRef>
              <c:f>'Charlottesville Intakes'!$G$13:$G$17</c:f>
              <c:numCache>
                <c:formatCode>General</c:formatCode>
                <c:ptCount val="5"/>
                <c:pt idx="0">
                  <c:v>408</c:v>
                </c:pt>
                <c:pt idx="1">
                  <c:v>341</c:v>
                </c:pt>
                <c:pt idx="2">
                  <c:v>502</c:v>
                </c:pt>
                <c:pt idx="3">
                  <c:v>305</c:v>
                </c:pt>
                <c:pt idx="4">
                  <c:v>338</c:v>
                </c:pt>
              </c:numCache>
            </c:numRef>
          </c:val>
          <c:extLst>
            <c:ext xmlns:c16="http://schemas.microsoft.com/office/drawing/2014/chart" uri="{C3380CC4-5D6E-409C-BE32-E72D297353CC}">
              <c16:uniqueId val="{00000005-DEF3-41FD-BCEB-56B377DEB2DE}"/>
            </c:ext>
          </c:extLst>
        </c:ser>
        <c:ser>
          <c:idx val="6"/>
          <c:order val="6"/>
          <c:tx>
            <c:strRef>
              <c:f>'Charlottesville Intakes'!$H$12</c:f>
              <c:strCache>
                <c:ptCount val="1"/>
                <c:pt idx="0">
                  <c:v>2017</c:v>
                </c:pt>
              </c:strCache>
            </c:strRef>
          </c:tx>
          <c:spPr>
            <a:solidFill>
              <a:schemeClr val="accent1">
                <a:lumMod val="60000"/>
              </a:schemeClr>
            </a:solidFill>
            <a:ln>
              <a:noFill/>
            </a:ln>
            <a:effectLst/>
          </c:spPr>
          <c:invertIfNegative val="0"/>
          <c:cat>
            <c:strRef>
              <c:f>'Charlottesville Intakes'!$A$13:$A$17</c:f>
              <c:strCache>
                <c:ptCount val="5"/>
                <c:pt idx="0">
                  <c:v>Age 18-24</c:v>
                </c:pt>
                <c:pt idx="1">
                  <c:v>Age 25-29</c:v>
                </c:pt>
                <c:pt idx="2">
                  <c:v>Age 30-39</c:v>
                </c:pt>
                <c:pt idx="3">
                  <c:v>Age 40-49</c:v>
                </c:pt>
                <c:pt idx="4">
                  <c:v>Age 50+</c:v>
                </c:pt>
              </c:strCache>
            </c:strRef>
          </c:cat>
          <c:val>
            <c:numRef>
              <c:f>'Charlottesville Intakes'!$H$13:$H$17</c:f>
              <c:numCache>
                <c:formatCode>General</c:formatCode>
                <c:ptCount val="5"/>
                <c:pt idx="0">
                  <c:v>424</c:v>
                </c:pt>
                <c:pt idx="1">
                  <c:v>346</c:v>
                </c:pt>
                <c:pt idx="2">
                  <c:v>536</c:v>
                </c:pt>
                <c:pt idx="3">
                  <c:v>316</c:v>
                </c:pt>
                <c:pt idx="4">
                  <c:v>406</c:v>
                </c:pt>
              </c:numCache>
            </c:numRef>
          </c:val>
          <c:extLst>
            <c:ext xmlns:c16="http://schemas.microsoft.com/office/drawing/2014/chart" uri="{C3380CC4-5D6E-409C-BE32-E72D297353CC}">
              <c16:uniqueId val="{00000006-DEF3-41FD-BCEB-56B377DEB2DE}"/>
            </c:ext>
          </c:extLst>
        </c:ser>
        <c:ser>
          <c:idx val="7"/>
          <c:order val="7"/>
          <c:tx>
            <c:strRef>
              <c:f>'Charlottesville Intakes'!$I$12</c:f>
              <c:strCache>
                <c:ptCount val="1"/>
                <c:pt idx="0">
                  <c:v>2018</c:v>
                </c:pt>
              </c:strCache>
            </c:strRef>
          </c:tx>
          <c:spPr>
            <a:solidFill>
              <a:schemeClr val="accent2">
                <a:lumMod val="60000"/>
              </a:schemeClr>
            </a:solidFill>
            <a:ln>
              <a:noFill/>
            </a:ln>
            <a:effectLst/>
          </c:spPr>
          <c:invertIfNegative val="0"/>
          <c:cat>
            <c:strRef>
              <c:f>'Charlottesville Intakes'!$A$13:$A$17</c:f>
              <c:strCache>
                <c:ptCount val="5"/>
                <c:pt idx="0">
                  <c:v>Age 18-24</c:v>
                </c:pt>
                <c:pt idx="1">
                  <c:v>Age 25-29</c:v>
                </c:pt>
                <c:pt idx="2">
                  <c:v>Age 30-39</c:v>
                </c:pt>
                <c:pt idx="3">
                  <c:v>Age 40-49</c:v>
                </c:pt>
                <c:pt idx="4">
                  <c:v>Age 50+</c:v>
                </c:pt>
              </c:strCache>
            </c:strRef>
          </c:cat>
          <c:val>
            <c:numRef>
              <c:f>'Charlottesville Intakes'!$I$13:$I$17</c:f>
              <c:numCache>
                <c:formatCode>General</c:formatCode>
                <c:ptCount val="5"/>
                <c:pt idx="0">
                  <c:v>325</c:v>
                </c:pt>
                <c:pt idx="1">
                  <c:v>276</c:v>
                </c:pt>
                <c:pt idx="2">
                  <c:v>441</c:v>
                </c:pt>
                <c:pt idx="3">
                  <c:v>256</c:v>
                </c:pt>
                <c:pt idx="4">
                  <c:v>341</c:v>
                </c:pt>
              </c:numCache>
            </c:numRef>
          </c:val>
          <c:extLst>
            <c:ext xmlns:c16="http://schemas.microsoft.com/office/drawing/2014/chart" uri="{C3380CC4-5D6E-409C-BE32-E72D297353CC}">
              <c16:uniqueId val="{00000007-DEF3-41FD-BCEB-56B377DEB2DE}"/>
            </c:ext>
          </c:extLst>
        </c:ser>
        <c:ser>
          <c:idx val="8"/>
          <c:order val="8"/>
          <c:tx>
            <c:strRef>
              <c:f>'Charlottesville Intakes'!$J$12</c:f>
              <c:strCache>
                <c:ptCount val="1"/>
                <c:pt idx="0">
                  <c:v>2019</c:v>
                </c:pt>
              </c:strCache>
            </c:strRef>
          </c:tx>
          <c:spPr>
            <a:solidFill>
              <a:schemeClr val="accent3">
                <a:lumMod val="60000"/>
              </a:schemeClr>
            </a:solidFill>
            <a:ln>
              <a:noFill/>
            </a:ln>
            <a:effectLst/>
          </c:spPr>
          <c:invertIfNegative val="0"/>
          <c:cat>
            <c:strRef>
              <c:f>'Charlottesville Intakes'!$A$13:$A$17</c:f>
              <c:strCache>
                <c:ptCount val="5"/>
                <c:pt idx="0">
                  <c:v>Age 18-24</c:v>
                </c:pt>
                <c:pt idx="1">
                  <c:v>Age 25-29</c:v>
                </c:pt>
                <c:pt idx="2">
                  <c:v>Age 30-39</c:v>
                </c:pt>
                <c:pt idx="3">
                  <c:v>Age 40-49</c:v>
                </c:pt>
                <c:pt idx="4">
                  <c:v>Age 50+</c:v>
                </c:pt>
              </c:strCache>
            </c:strRef>
          </c:cat>
          <c:val>
            <c:numRef>
              <c:f>'Charlottesville Intakes'!$J$13:$J$17</c:f>
              <c:numCache>
                <c:formatCode>General</c:formatCode>
                <c:ptCount val="5"/>
                <c:pt idx="0">
                  <c:v>208</c:v>
                </c:pt>
                <c:pt idx="1">
                  <c:v>226</c:v>
                </c:pt>
                <c:pt idx="2">
                  <c:v>351</c:v>
                </c:pt>
                <c:pt idx="3">
                  <c:v>246</c:v>
                </c:pt>
                <c:pt idx="4">
                  <c:v>277</c:v>
                </c:pt>
              </c:numCache>
            </c:numRef>
          </c:val>
          <c:extLst>
            <c:ext xmlns:c16="http://schemas.microsoft.com/office/drawing/2014/chart" uri="{C3380CC4-5D6E-409C-BE32-E72D297353CC}">
              <c16:uniqueId val="{00000008-DEF3-41FD-BCEB-56B377DEB2DE}"/>
            </c:ext>
          </c:extLst>
        </c:ser>
        <c:ser>
          <c:idx val="9"/>
          <c:order val="9"/>
          <c:tx>
            <c:strRef>
              <c:f>'Charlottesville Intakes'!$K$12</c:f>
              <c:strCache>
                <c:ptCount val="1"/>
                <c:pt idx="0">
                  <c:v>2020</c:v>
                </c:pt>
              </c:strCache>
            </c:strRef>
          </c:tx>
          <c:spPr>
            <a:solidFill>
              <a:schemeClr val="accent4">
                <a:lumMod val="60000"/>
              </a:schemeClr>
            </a:solidFill>
            <a:ln>
              <a:noFill/>
            </a:ln>
            <a:effectLst/>
          </c:spPr>
          <c:invertIfNegative val="0"/>
          <c:cat>
            <c:strRef>
              <c:f>'Charlottesville Intakes'!$A$13:$A$17</c:f>
              <c:strCache>
                <c:ptCount val="5"/>
                <c:pt idx="0">
                  <c:v>Age 18-24</c:v>
                </c:pt>
                <c:pt idx="1">
                  <c:v>Age 25-29</c:v>
                </c:pt>
                <c:pt idx="2">
                  <c:v>Age 30-39</c:v>
                </c:pt>
                <c:pt idx="3">
                  <c:v>Age 40-49</c:v>
                </c:pt>
                <c:pt idx="4">
                  <c:v>Age 50+</c:v>
                </c:pt>
              </c:strCache>
            </c:strRef>
          </c:cat>
          <c:val>
            <c:numRef>
              <c:f>'Charlottesville Intakes'!$K$13:$K$17</c:f>
              <c:numCache>
                <c:formatCode>General</c:formatCode>
                <c:ptCount val="5"/>
                <c:pt idx="0">
                  <c:v>122</c:v>
                </c:pt>
                <c:pt idx="1">
                  <c:v>175</c:v>
                </c:pt>
                <c:pt idx="2">
                  <c:v>316</c:v>
                </c:pt>
                <c:pt idx="3">
                  <c:v>155</c:v>
                </c:pt>
                <c:pt idx="4">
                  <c:v>216</c:v>
                </c:pt>
              </c:numCache>
            </c:numRef>
          </c:val>
          <c:extLst>
            <c:ext xmlns:c16="http://schemas.microsoft.com/office/drawing/2014/chart" uri="{C3380CC4-5D6E-409C-BE32-E72D297353CC}">
              <c16:uniqueId val="{00000009-DEF3-41FD-BCEB-56B377DEB2DE}"/>
            </c:ext>
          </c:extLst>
        </c:ser>
        <c:ser>
          <c:idx val="10"/>
          <c:order val="10"/>
          <c:tx>
            <c:strRef>
              <c:f>'Charlottesville Intakes'!$L$12</c:f>
              <c:strCache>
                <c:ptCount val="1"/>
                <c:pt idx="0">
                  <c:v>2021</c:v>
                </c:pt>
              </c:strCache>
            </c:strRef>
          </c:tx>
          <c:spPr>
            <a:solidFill>
              <a:schemeClr val="accent5">
                <a:lumMod val="60000"/>
              </a:schemeClr>
            </a:solidFill>
            <a:ln>
              <a:noFill/>
            </a:ln>
            <a:effectLst/>
          </c:spPr>
          <c:invertIfNegative val="0"/>
          <c:cat>
            <c:strRef>
              <c:f>'Charlottesville Intakes'!$A$13:$A$17</c:f>
              <c:strCache>
                <c:ptCount val="5"/>
                <c:pt idx="0">
                  <c:v>Age 18-24</c:v>
                </c:pt>
                <c:pt idx="1">
                  <c:v>Age 25-29</c:v>
                </c:pt>
                <c:pt idx="2">
                  <c:v>Age 30-39</c:v>
                </c:pt>
                <c:pt idx="3">
                  <c:v>Age 40-49</c:v>
                </c:pt>
                <c:pt idx="4">
                  <c:v>Age 50+</c:v>
                </c:pt>
              </c:strCache>
            </c:strRef>
          </c:cat>
          <c:val>
            <c:numRef>
              <c:f>'Charlottesville Intakes'!$L$13:$L$17</c:f>
              <c:numCache>
                <c:formatCode>General</c:formatCode>
                <c:ptCount val="5"/>
                <c:pt idx="0">
                  <c:v>148</c:v>
                </c:pt>
                <c:pt idx="1">
                  <c:v>170</c:v>
                </c:pt>
                <c:pt idx="2">
                  <c:v>353</c:v>
                </c:pt>
                <c:pt idx="3">
                  <c:v>180</c:v>
                </c:pt>
                <c:pt idx="4">
                  <c:v>191</c:v>
                </c:pt>
              </c:numCache>
            </c:numRef>
          </c:val>
          <c:extLst>
            <c:ext xmlns:c16="http://schemas.microsoft.com/office/drawing/2014/chart" uri="{C3380CC4-5D6E-409C-BE32-E72D297353CC}">
              <c16:uniqueId val="{0000000A-DEF3-41FD-BCEB-56B377DEB2DE}"/>
            </c:ext>
          </c:extLst>
        </c:ser>
        <c:dLbls>
          <c:showLegendKey val="0"/>
          <c:showVal val="0"/>
          <c:showCatName val="0"/>
          <c:showSerName val="0"/>
          <c:showPercent val="0"/>
          <c:showBubbleSize val="0"/>
        </c:dLbls>
        <c:gapWidth val="219"/>
        <c:overlap val="-27"/>
        <c:axId val="1150165520"/>
        <c:axId val="1150165936"/>
      </c:barChart>
      <c:catAx>
        <c:axId val="1150165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0165936"/>
        <c:crosses val="autoZero"/>
        <c:auto val="1"/>
        <c:lblAlgn val="ctr"/>
        <c:lblOffset val="100"/>
        <c:noMultiLvlLbl val="0"/>
      </c:catAx>
      <c:valAx>
        <c:axId val="1150165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01655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Change in Charlottesville Intake Volume by Age Group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Intakes'!$N$13</c:f>
              <c:strCache>
                <c:ptCount val="1"/>
                <c:pt idx="0">
                  <c:v>Age 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Intakes'!$O$12</c:f>
              <c:strCache>
                <c:ptCount val="1"/>
                <c:pt idx="0">
                  <c:v>% Change 2011 to 2021</c:v>
                </c:pt>
              </c:strCache>
            </c:strRef>
          </c:cat>
          <c:val>
            <c:numRef>
              <c:f>'Charlottesville Intakes'!$O$13</c:f>
              <c:numCache>
                <c:formatCode>0%</c:formatCode>
                <c:ptCount val="1"/>
                <c:pt idx="0">
                  <c:v>-0.65</c:v>
                </c:pt>
              </c:numCache>
            </c:numRef>
          </c:val>
          <c:extLst>
            <c:ext xmlns:c16="http://schemas.microsoft.com/office/drawing/2014/chart" uri="{C3380CC4-5D6E-409C-BE32-E72D297353CC}">
              <c16:uniqueId val="{00000000-ACB1-42A5-BAD6-6647D70EDB8A}"/>
            </c:ext>
          </c:extLst>
        </c:ser>
        <c:ser>
          <c:idx val="1"/>
          <c:order val="1"/>
          <c:tx>
            <c:strRef>
              <c:f>'Charlottesville Intakes'!$N$14</c:f>
              <c:strCache>
                <c:ptCount val="1"/>
                <c:pt idx="0">
                  <c:v>Age 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Intakes'!$O$12</c:f>
              <c:strCache>
                <c:ptCount val="1"/>
                <c:pt idx="0">
                  <c:v>% Change 2011 to 2021</c:v>
                </c:pt>
              </c:strCache>
            </c:strRef>
          </c:cat>
          <c:val>
            <c:numRef>
              <c:f>'Charlottesville Intakes'!$O$14</c:f>
              <c:numCache>
                <c:formatCode>0%</c:formatCode>
                <c:ptCount val="1"/>
                <c:pt idx="0">
                  <c:v>-0.35</c:v>
                </c:pt>
              </c:numCache>
            </c:numRef>
          </c:val>
          <c:extLst>
            <c:ext xmlns:c16="http://schemas.microsoft.com/office/drawing/2014/chart" uri="{C3380CC4-5D6E-409C-BE32-E72D297353CC}">
              <c16:uniqueId val="{00000001-ACB1-42A5-BAD6-6647D70EDB8A}"/>
            </c:ext>
          </c:extLst>
        </c:ser>
        <c:ser>
          <c:idx val="2"/>
          <c:order val="2"/>
          <c:tx>
            <c:strRef>
              <c:f>'Charlottesville Intakes'!$N$15</c:f>
              <c:strCache>
                <c:ptCount val="1"/>
                <c:pt idx="0">
                  <c:v>Age 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Intakes'!$O$12</c:f>
              <c:strCache>
                <c:ptCount val="1"/>
                <c:pt idx="0">
                  <c:v>% Change 2011 to 2021</c:v>
                </c:pt>
              </c:strCache>
            </c:strRef>
          </c:cat>
          <c:val>
            <c:numRef>
              <c:f>'Charlottesville Intakes'!$O$15</c:f>
              <c:numCache>
                <c:formatCode>0%</c:formatCode>
                <c:ptCount val="1"/>
                <c:pt idx="0">
                  <c:v>-7.0000000000000007E-2</c:v>
                </c:pt>
              </c:numCache>
            </c:numRef>
          </c:val>
          <c:extLst>
            <c:ext xmlns:c16="http://schemas.microsoft.com/office/drawing/2014/chart" uri="{C3380CC4-5D6E-409C-BE32-E72D297353CC}">
              <c16:uniqueId val="{00000002-ACB1-42A5-BAD6-6647D70EDB8A}"/>
            </c:ext>
          </c:extLst>
        </c:ser>
        <c:ser>
          <c:idx val="3"/>
          <c:order val="3"/>
          <c:tx>
            <c:strRef>
              <c:f>'Charlottesville Intakes'!$N$16</c:f>
              <c:strCache>
                <c:ptCount val="1"/>
                <c:pt idx="0">
                  <c:v>Age 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Intakes'!$O$12</c:f>
              <c:strCache>
                <c:ptCount val="1"/>
                <c:pt idx="0">
                  <c:v>% Change 2011 to 2021</c:v>
                </c:pt>
              </c:strCache>
            </c:strRef>
          </c:cat>
          <c:val>
            <c:numRef>
              <c:f>'Charlottesville Intakes'!$O$16</c:f>
              <c:numCache>
                <c:formatCode>0%</c:formatCode>
                <c:ptCount val="1"/>
                <c:pt idx="0">
                  <c:v>-0.53</c:v>
                </c:pt>
              </c:numCache>
            </c:numRef>
          </c:val>
          <c:extLst>
            <c:ext xmlns:c16="http://schemas.microsoft.com/office/drawing/2014/chart" uri="{C3380CC4-5D6E-409C-BE32-E72D297353CC}">
              <c16:uniqueId val="{00000003-ACB1-42A5-BAD6-6647D70EDB8A}"/>
            </c:ext>
          </c:extLst>
        </c:ser>
        <c:ser>
          <c:idx val="4"/>
          <c:order val="4"/>
          <c:tx>
            <c:strRef>
              <c:f>'Charlottesville Intakes'!$N$17</c:f>
              <c:strCache>
                <c:ptCount val="1"/>
                <c:pt idx="0">
                  <c:v>Age 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'Charlottesville Intakes'!$O$12</c:f>
              <c:strCache>
                <c:ptCount val="1"/>
                <c:pt idx="0">
                  <c:v>% Change 2011 to 2021</c:v>
                </c:pt>
              </c:strCache>
            </c:strRef>
          </c:cat>
          <c:val>
            <c:numRef>
              <c:f>'Charlottesville Intakes'!$O$17</c:f>
              <c:numCache>
                <c:formatCode>0%</c:formatCode>
                <c:ptCount val="1"/>
                <c:pt idx="0">
                  <c:v>-0.26</c:v>
                </c:pt>
              </c:numCache>
            </c:numRef>
          </c:val>
          <c:extLst>
            <c:ext xmlns:c16="http://schemas.microsoft.com/office/drawing/2014/chart" uri="{C3380CC4-5D6E-409C-BE32-E72D297353CC}">
              <c16:uniqueId val="{00000004-ACB1-42A5-BAD6-6647D70EDB8A}"/>
            </c:ext>
          </c:extLst>
        </c:ser>
        <c:dLbls>
          <c:showLegendKey val="0"/>
          <c:showVal val="0"/>
          <c:showCatName val="0"/>
          <c:showSerName val="0"/>
          <c:showPercent val="0"/>
          <c:showBubbleSize val="0"/>
        </c:dLbls>
        <c:gapWidth val="219"/>
        <c:overlap val="-27"/>
        <c:axId val="228933503"/>
        <c:axId val="228935167"/>
      </c:barChart>
      <c:catAx>
        <c:axId val="228933503"/>
        <c:scaling>
          <c:orientation val="minMax"/>
        </c:scaling>
        <c:delete val="1"/>
        <c:axPos val="b"/>
        <c:numFmt formatCode="General" sourceLinked="1"/>
        <c:majorTickMark val="none"/>
        <c:minorTickMark val="none"/>
        <c:tickLblPos val="nextTo"/>
        <c:crossAx val="228935167"/>
        <c:crosses val="autoZero"/>
        <c:auto val="1"/>
        <c:lblAlgn val="ctr"/>
        <c:lblOffset val="100"/>
        <c:noMultiLvlLbl val="0"/>
      </c:catAx>
      <c:valAx>
        <c:axId val="228935167"/>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2893350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'Average Age at Intake'!$A$11</c:f>
              <c:strCache>
                <c:ptCount val="1"/>
                <c:pt idx="0">
                  <c:v>Charlottesville Average Age at Intake</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'Average Age at Intake'!$B$10:$L$10</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'Average Age at Intake'!$B$11:$L$11</c:f>
              <c:numCache>
                <c:formatCode>General</c:formatCode>
                <c:ptCount val="11"/>
                <c:pt idx="0">
                  <c:v>34.94</c:v>
                </c:pt>
                <c:pt idx="1">
                  <c:v>35.51</c:v>
                </c:pt>
                <c:pt idx="2">
                  <c:v>35.630000000000003</c:v>
                </c:pt>
                <c:pt idx="3">
                  <c:v>35.92</c:v>
                </c:pt>
                <c:pt idx="4">
                  <c:v>35.409999999999997</c:v>
                </c:pt>
                <c:pt idx="5">
                  <c:v>35.4</c:v>
                </c:pt>
                <c:pt idx="6">
                  <c:v>36.049999999999997</c:v>
                </c:pt>
                <c:pt idx="7">
                  <c:v>36.68</c:v>
                </c:pt>
                <c:pt idx="8">
                  <c:v>37.47</c:v>
                </c:pt>
                <c:pt idx="9">
                  <c:v>37.65</c:v>
                </c:pt>
                <c:pt idx="10">
                  <c:v>37.450000000000003</c:v>
                </c:pt>
              </c:numCache>
            </c:numRef>
          </c:val>
          <c:extLst>
            <c:ext xmlns:c16="http://schemas.microsoft.com/office/drawing/2014/chart" uri="{C3380CC4-5D6E-409C-BE32-E72D297353CC}">
              <c16:uniqueId val="{00000000-F52B-4317-8E80-429798446629}"/>
            </c:ext>
          </c:extLst>
        </c:ser>
        <c:dLbls>
          <c:showLegendKey val="0"/>
          <c:showVal val="0"/>
          <c:showCatName val="0"/>
          <c:showSerName val="0"/>
          <c:showPercent val="0"/>
          <c:showBubbleSize val="0"/>
        </c:dLbls>
        <c:gapWidth val="150"/>
        <c:axId val="194363663"/>
        <c:axId val="194360751"/>
      </c:barChart>
      <c:catAx>
        <c:axId val="1943636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4360751"/>
        <c:crosses val="autoZero"/>
        <c:auto val="1"/>
        <c:lblAlgn val="ctr"/>
        <c:lblOffset val="100"/>
        <c:noMultiLvlLbl val="0"/>
      </c:catAx>
      <c:valAx>
        <c:axId val="194360751"/>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436366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Intakes'!$A$27</c:f>
              <c:strCache>
                <c:ptCount val="1"/>
                <c:pt idx="0">
                  <c:v>Charlottesville Weekenders</c:v>
                </c:pt>
              </c:strCache>
            </c:strRef>
          </c:tx>
          <c:spPr>
            <a:solidFill>
              <a:schemeClr val="accent1"/>
            </a:solidFill>
            <a:ln>
              <a:noFill/>
            </a:ln>
            <a:effectLst/>
          </c:spPr>
          <c:invertIfNegative val="0"/>
          <c:cat>
            <c:numRef>
              <c:f>'Charlottesville Intakes'!$B$26:$L$26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Intakes'!$B$27:$L$27</c:f>
              <c:numCache>
                <c:formatCode>General</c:formatCode>
                <c:ptCount val="11"/>
                <c:pt idx="0">
                  <c:v>43</c:v>
                </c:pt>
                <c:pt idx="1">
                  <c:v>20</c:v>
                </c:pt>
                <c:pt idx="2">
                  <c:v>16</c:v>
                </c:pt>
                <c:pt idx="3">
                  <c:v>37</c:v>
                </c:pt>
                <c:pt idx="4">
                  <c:v>44</c:v>
                </c:pt>
                <c:pt idx="5">
                  <c:v>24</c:v>
                </c:pt>
                <c:pt idx="6">
                  <c:v>19</c:v>
                </c:pt>
                <c:pt idx="7">
                  <c:v>22</c:v>
                </c:pt>
                <c:pt idx="8">
                  <c:v>20</c:v>
                </c:pt>
                <c:pt idx="9">
                  <c:v>11</c:v>
                </c:pt>
                <c:pt idx="10">
                  <c:v>4</c:v>
                </c:pt>
              </c:numCache>
            </c:numRef>
          </c:val>
          <c:extLst>
            <c:ext xmlns:c16="http://schemas.microsoft.com/office/drawing/2014/chart" uri="{C3380CC4-5D6E-409C-BE32-E72D297353CC}">
              <c16:uniqueId val="{00000000-86E1-4C5A-B412-466761775822}"/>
            </c:ext>
          </c:extLst>
        </c:ser>
        <c:dLbls>
          <c:showLegendKey val="0"/>
          <c:showVal val="0"/>
          <c:showCatName val="0"/>
          <c:showSerName val="0"/>
          <c:showPercent val="0"/>
          <c:showBubbleSize val="0"/>
        </c:dLbls>
        <c:gapWidth val="219"/>
        <c:overlap val="-27"/>
        <c:axId val="200131951"/>
        <c:axId val="338565679"/>
      </c:barChart>
      <c:catAx>
        <c:axId val="200131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38565679"/>
        <c:crosses val="autoZero"/>
        <c:auto val="1"/>
        <c:lblAlgn val="ctr"/>
        <c:lblOffset val="100"/>
        <c:noMultiLvlLbl val="0"/>
      </c:catAx>
      <c:valAx>
        <c:axId val="3385656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013195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0.68214</cdr:x>
      <cdr:y>0.11047</cdr:y>
    </cdr:from>
    <cdr:to>
      <cdr:x>0.75714</cdr:x>
      <cdr:y>0.24381</cdr:y>
    </cdr:to>
    <cdr:sp macro="" textlink="">
      <cdr:nvSpPr>
        <cdr:cNvPr id="2" name="TextBox 1"/>
        <cdr:cNvSpPr txBox="1"/>
      </cdr:nvSpPr>
      <cdr:spPr>
        <a:xfrm xmlns:a="http://schemas.openxmlformats.org/drawingml/2006/main">
          <a:off x="8316633" y="757626"/>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Intakes per 1000 down 44%</a:t>
          </a:r>
          <a:endParaRPr lang="en-US" sz="1800" dirty="0"/>
        </a:p>
      </cdr:txBody>
    </cdr:sp>
  </cdr:relSizeAnchor>
  <cdr:relSizeAnchor xmlns:cdr="http://schemas.openxmlformats.org/drawingml/2006/chartDrawing">
    <cdr:from>
      <cdr:x>0.88286</cdr:x>
      <cdr:y>0.16127</cdr:y>
    </cdr:from>
    <cdr:to>
      <cdr:x>0.94643</cdr:x>
      <cdr:y>0.5</cdr:y>
    </cdr:to>
    <cdr:cxnSp macro="">
      <cdr:nvCxnSpPr>
        <cdr:cNvPr id="4" name="Straight Arrow Connector 3"/>
        <cdr:cNvCxnSpPr/>
      </cdr:nvCxnSpPr>
      <cdr:spPr>
        <a:xfrm xmlns:a="http://schemas.openxmlformats.org/drawingml/2006/main">
          <a:off x="10763794" y="1105989"/>
          <a:ext cx="775081" cy="232301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0.67071</cdr:x>
      <cdr:y>0.11683</cdr:y>
    </cdr:from>
    <cdr:to>
      <cdr:x>0.74571</cdr:x>
      <cdr:y>0.25016</cdr:y>
    </cdr:to>
    <cdr:sp macro="" textlink="">
      <cdr:nvSpPr>
        <cdr:cNvPr id="2" name="TextBox 1"/>
        <cdr:cNvSpPr txBox="1"/>
      </cdr:nvSpPr>
      <cdr:spPr>
        <a:xfrm xmlns:a="http://schemas.openxmlformats.org/drawingml/2006/main">
          <a:off x="8177349" y="80118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inmate ALOS down 10%</a:t>
          </a:r>
          <a:endParaRPr lang="en-US" sz="1800" dirty="0"/>
        </a:p>
      </cdr:txBody>
    </cdr:sp>
  </cdr:relSizeAnchor>
  <cdr:relSizeAnchor xmlns:cdr="http://schemas.openxmlformats.org/drawingml/2006/chartDrawing">
    <cdr:from>
      <cdr:x>0.89357</cdr:x>
      <cdr:y>0.16889</cdr:y>
    </cdr:from>
    <cdr:to>
      <cdr:x>0.94357</cdr:x>
      <cdr:y>0.29079</cdr:y>
    </cdr:to>
    <cdr:cxnSp macro="">
      <cdr:nvCxnSpPr>
        <cdr:cNvPr id="4" name="Straight Arrow Connector 3"/>
        <cdr:cNvCxnSpPr/>
      </cdr:nvCxnSpPr>
      <cdr:spPr>
        <a:xfrm xmlns:a="http://schemas.openxmlformats.org/drawingml/2006/main">
          <a:off x="10894423" y="1158240"/>
          <a:ext cx="609600" cy="83602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0.69286</cdr:x>
      <cdr:y>0.66794</cdr:y>
    </cdr:from>
    <cdr:to>
      <cdr:x>0.76786</cdr:x>
      <cdr:y>0.80127</cdr:y>
    </cdr:to>
    <cdr:sp macro="" textlink="">
      <cdr:nvSpPr>
        <cdr:cNvPr id="7" name="TextBox 6"/>
        <cdr:cNvSpPr txBox="1"/>
      </cdr:nvSpPr>
      <cdr:spPr>
        <a:xfrm xmlns:a="http://schemas.openxmlformats.org/drawingml/2006/main">
          <a:off x="8447314" y="458070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ALOS up 16%</a:t>
          </a:r>
          <a:endParaRPr lang="en-US" sz="1800" dirty="0"/>
        </a:p>
      </cdr:txBody>
    </cdr:sp>
  </cdr:relSizeAnchor>
  <cdr:relSizeAnchor xmlns:cdr="http://schemas.openxmlformats.org/drawingml/2006/chartDrawing">
    <cdr:from>
      <cdr:x>0.895</cdr:x>
      <cdr:y>0.52317</cdr:y>
    </cdr:from>
    <cdr:to>
      <cdr:x>0.94</cdr:x>
      <cdr:y>0.67429</cdr:y>
    </cdr:to>
    <cdr:cxnSp macro="">
      <cdr:nvCxnSpPr>
        <cdr:cNvPr id="9" name="Straight Arrow Connector 8"/>
        <cdr:cNvCxnSpPr/>
      </cdr:nvCxnSpPr>
      <cdr:spPr>
        <a:xfrm xmlns:a="http://schemas.openxmlformats.org/drawingml/2006/main" flipV="1">
          <a:off x="10911840" y="3587931"/>
          <a:ext cx="548640" cy="103632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0.70429</cdr:x>
      <cdr:y>0.11429</cdr:y>
    </cdr:from>
    <cdr:to>
      <cdr:x>0.77929</cdr:x>
      <cdr:y>0.24762</cdr:y>
    </cdr:to>
    <cdr:sp macro="" textlink="">
      <cdr:nvSpPr>
        <cdr:cNvPr id="2" name="TextBox 1"/>
        <cdr:cNvSpPr txBox="1"/>
      </cdr:nvSpPr>
      <cdr:spPr>
        <a:xfrm xmlns:a="http://schemas.openxmlformats.org/drawingml/2006/main">
          <a:off x="8586651" y="78377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ALOS up 1%</a:t>
          </a:r>
          <a:endParaRPr lang="en-US" sz="1800" dirty="0"/>
        </a:p>
      </cdr:txBody>
    </cdr:sp>
  </cdr:relSizeAnchor>
  <cdr:relSizeAnchor xmlns:cdr="http://schemas.openxmlformats.org/drawingml/2006/chartDrawing">
    <cdr:from>
      <cdr:x>0.89214</cdr:x>
      <cdr:y>0.15873</cdr:y>
    </cdr:from>
    <cdr:to>
      <cdr:x>0.945</cdr:x>
      <cdr:y>0.2946</cdr:y>
    </cdr:to>
    <cdr:cxnSp macro="">
      <cdr:nvCxnSpPr>
        <cdr:cNvPr id="4" name="Straight Arrow Connector 3"/>
        <cdr:cNvCxnSpPr/>
      </cdr:nvCxnSpPr>
      <cdr:spPr>
        <a:xfrm xmlns:a="http://schemas.openxmlformats.org/drawingml/2006/main">
          <a:off x="10877006" y="1088571"/>
          <a:ext cx="644434" cy="93181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0.69357</cdr:x>
      <cdr:y>0.42286</cdr:y>
    </cdr:from>
    <cdr:to>
      <cdr:x>0.76857</cdr:x>
      <cdr:y>0.55619</cdr:y>
    </cdr:to>
    <cdr:sp macro="" textlink="">
      <cdr:nvSpPr>
        <cdr:cNvPr id="6" name="TextBox 5"/>
        <cdr:cNvSpPr txBox="1"/>
      </cdr:nvSpPr>
      <cdr:spPr>
        <a:xfrm xmlns:a="http://schemas.openxmlformats.org/drawingml/2006/main">
          <a:off x="8456023" y="2899954"/>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0.68286</cdr:x>
      <cdr:y>0.7327</cdr:y>
    </cdr:from>
    <cdr:to>
      <cdr:x>0.75786</cdr:x>
      <cdr:y>0.86603</cdr:y>
    </cdr:to>
    <cdr:sp macro="" textlink="">
      <cdr:nvSpPr>
        <cdr:cNvPr id="7" name="TextBox 6"/>
        <cdr:cNvSpPr txBox="1"/>
      </cdr:nvSpPr>
      <cdr:spPr>
        <a:xfrm xmlns:a="http://schemas.openxmlformats.org/drawingml/2006/main">
          <a:off x="8325394" y="502484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ALOS up 10%</a:t>
          </a:r>
          <a:endParaRPr lang="en-US" sz="1800" dirty="0"/>
        </a:p>
      </cdr:txBody>
    </cdr:sp>
  </cdr:relSizeAnchor>
  <cdr:relSizeAnchor xmlns:cdr="http://schemas.openxmlformats.org/drawingml/2006/chartDrawing">
    <cdr:from>
      <cdr:x>0.89429</cdr:x>
      <cdr:y>0.55746</cdr:y>
    </cdr:from>
    <cdr:to>
      <cdr:x>0.94214</cdr:x>
      <cdr:y>0.73143</cdr:y>
    </cdr:to>
    <cdr:cxnSp macro="">
      <cdr:nvCxnSpPr>
        <cdr:cNvPr id="9" name="Straight Arrow Connector 8"/>
        <cdr:cNvCxnSpPr/>
      </cdr:nvCxnSpPr>
      <cdr:spPr>
        <a:xfrm xmlns:a="http://schemas.openxmlformats.org/drawingml/2006/main" flipV="1">
          <a:off x="10903131" y="3823063"/>
          <a:ext cx="583475" cy="119307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0.78143</cdr:x>
      <cdr:y>0.19302</cdr:y>
    </cdr:from>
    <cdr:to>
      <cdr:x>0.85643</cdr:x>
      <cdr:y>0.32635</cdr:y>
    </cdr:to>
    <cdr:sp macro="" textlink="">
      <cdr:nvSpPr>
        <cdr:cNvPr id="2" name="TextBox 1"/>
        <cdr:cNvSpPr txBox="1"/>
      </cdr:nvSpPr>
      <cdr:spPr>
        <a:xfrm xmlns:a="http://schemas.openxmlformats.org/drawingml/2006/main">
          <a:off x="9527178" y="13237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down 41%</a:t>
          </a:r>
          <a:endParaRPr lang="en-US" sz="1800" dirty="0"/>
        </a:p>
      </cdr:txBody>
    </cdr:sp>
  </cdr:relSizeAnchor>
  <cdr:relSizeAnchor xmlns:cdr="http://schemas.openxmlformats.org/drawingml/2006/chartDrawing">
    <cdr:from>
      <cdr:x>0.88643</cdr:x>
      <cdr:y>0.23619</cdr:y>
    </cdr:from>
    <cdr:to>
      <cdr:x>0.94286</cdr:x>
      <cdr:y>0.45841</cdr:y>
    </cdr:to>
    <cdr:cxnSp macro="">
      <cdr:nvCxnSpPr>
        <cdr:cNvPr id="4" name="Straight Arrow Connector 3"/>
        <cdr:cNvCxnSpPr/>
      </cdr:nvCxnSpPr>
      <cdr:spPr>
        <a:xfrm xmlns:a="http://schemas.openxmlformats.org/drawingml/2006/main">
          <a:off x="10807337" y="1619794"/>
          <a:ext cx="687977" cy="15240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0.71774</cdr:x>
      <cdr:y>0.14624</cdr:y>
    </cdr:from>
    <cdr:to>
      <cdr:x>0.79274</cdr:x>
      <cdr:y>0.27957</cdr:y>
    </cdr:to>
    <cdr:sp macro="" textlink="">
      <cdr:nvSpPr>
        <cdr:cNvPr id="2" name="TextBox 1"/>
        <cdr:cNvSpPr txBox="1"/>
      </cdr:nvSpPr>
      <cdr:spPr>
        <a:xfrm xmlns:a="http://schemas.openxmlformats.org/drawingml/2006/main">
          <a:off x="8750710" y="100289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per 1000 down 46%</a:t>
          </a:r>
          <a:endParaRPr lang="en-US" sz="1800" dirty="0"/>
        </a:p>
      </cdr:txBody>
    </cdr:sp>
  </cdr:relSizeAnchor>
  <cdr:relSizeAnchor xmlns:cdr="http://schemas.openxmlformats.org/drawingml/2006/chartDrawing">
    <cdr:from>
      <cdr:x>0.89677</cdr:x>
      <cdr:y>0.18925</cdr:y>
    </cdr:from>
    <cdr:to>
      <cdr:x>0.93952</cdr:x>
      <cdr:y>0.5362</cdr:y>
    </cdr:to>
    <cdr:cxnSp macro="">
      <cdr:nvCxnSpPr>
        <cdr:cNvPr id="4" name="Straight Arrow Connector 3"/>
        <cdr:cNvCxnSpPr/>
      </cdr:nvCxnSpPr>
      <cdr:spPr>
        <a:xfrm xmlns:a="http://schemas.openxmlformats.org/drawingml/2006/main">
          <a:off x="10933471" y="1297858"/>
          <a:ext cx="521110" cy="237940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0.75071</cdr:x>
      <cdr:y>0.12952</cdr:y>
    </cdr:from>
    <cdr:to>
      <cdr:x>0.82571</cdr:x>
      <cdr:y>0.26286</cdr:y>
    </cdr:to>
    <cdr:sp macro="" textlink="">
      <cdr:nvSpPr>
        <cdr:cNvPr id="2" name="TextBox 1"/>
        <cdr:cNvSpPr txBox="1"/>
      </cdr:nvSpPr>
      <cdr:spPr>
        <a:xfrm xmlns:a="http://schemas.openxmlformats.org/drawingml/2006/main">
          <a:off x="9152656" y="888248"/>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Albemarle up 14%</a:t>
          </a:r>
          <a:endParaRPr lang="en-US" sz="1800" dirty="0"/>
        </a:p>
      </cdr:txBody>
    </cdr:sp>
  </cdr:relSizeAnchor>
  <cdr:relSizeAnchor xmlns:cdr="http://schemas.openxmlformats.org/drawingml/2006/chartDrawing">
    <cdr:from>
      <cdr:x>0.88143</cdr:x>
      <cdr:y>0.17778</cdr:y>
    </cdr:from>
    <cdr:to>
      <cdr:x>0.93714</cdr:x>
      <cdr:y>0.28825</cdr:y>
    </cdr:to>
    <cdr:cxnSp macro="">
      <cdr:nvCxnSpPr>
        <cdr:cNvPr id="4" name="Straight Arrow Connector 3"/>
        <cdr:cNvCxnSpPr/>
      </cdr:nvCxnSpPr>
      <cdr:spPr>
        <a:xfrm xmlns:a="http://schemas.openxmlformats.org/drawingml/2006/main">
          <a:off x="10746377" y="1219200"/>
          <a:ext cx="679269" cy="75764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0.70071</cdr:x>
      <cdr:y>0.48698</cdr:y>
    </cdr:from>
    <cdr:to>
      <cdr:x>0.77571</cdr:x>
      <cdr:y>0.62032</cdr:y>
    </cdr:to>
    <cdr:sp macro="" textlink="">
      <cdr:nvSpPr>
        <cdr:cNvPr id="6" name="TextBox 5"/>
        <cdr:cNvSpPr txBox="1"/>
      </cdr:nvSpPr>
      <cdr:spPr>
        <a:xfrm xmlns:a="http://schemas.openxmlformats.org/drawingml/2006/main">
          <a:off x="8543109" y="33397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Charlottesville down 35%</a:t>
          </a:r>
          <a:endParaRPr lang="en-US" sz="1800" dirty="0"/>
        </a:p>
      </cdr:txBody>
    </cdr:sp>
  </cdr:relSizeAnchor>
  <cdr:relSizeAnchor xmlns:cdr="http://schemas.openxmlformats.org/drawingml/2006/chartDrawing">
    <cdr:from>
      <cdr:x>0.89429</cdr:x>
      <cdr:y>0.3873</cdr:y>
    </cdr:from>
    <cdr:to>
      <cdr:x>0.93857</cdr:x>
      <cdr:y>0.49016</cdr:y>
    </cdr:to>
    <cdr:cxnSp macro="">
      <cdr:nvCxnSpPr>
        <cdr:cNvPr id="8" name="Straight Arrow Connector 7"/>
        <cdr:cNvCxnSpPr/>
      </cdr:nvCxnSpPr>
      <cdr:spPr>
        <a:xfrm xmlns:a="http://schemas.openxmlformats.org/drawingml/2006/main" flipV="1">
          <a:off x="10903131" y="2656115"/>
          <a:ext cx="539932" cy="70539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0.67429</cdr:x>
      <cdr:y>0.12317</cdr:y>
    </cdr:from>
    <cdr:to>
      <cdr:x>0.74929</cdr:x>
      <cdr:y>0.25651</cdr:y>
    </cdr:to>
    <cdr:sp macro="" textlink="">
      <cdr:nvSpPr>
        <cdr:cNvPr id="2" name="TextBox 1"/>
        <cdr:cNvSpPr txBox="1"/>
      </cdr:nvSpPr>
      <cdr:spPr>
        <a:xfrm xmlns:a="http://schemas.openxmlformats.org/drawingml/2006/main">
          <a:off x="8220891" y="84473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inmate BDE down 44%</a:t>
          </a:r>
          <a:endParaRPr lang="en-US" sz="1800" dirty="0"/>
        </a:p>
      </cdr:txBody>
    </cdr:sp>
  </cdr:relSizeAnchor>
  <cdr:relSizeAnchor xmlns:cdr="http://schemas.openxmlformats.org/drawingml/2006/chartDrawing">
    <cdr:from>
      <cdr:x>0.87857</cdr:x>
      <cdr:y>0.16889</cdr:y>
    </cdr:from>
    <cdr:to>
      <cdr:x>0.94214</cdr:x>
      <cdr:y>0.43048</cdr:y>
    </cdr:to>
    <cdr:cxnSp macro="">
      <cdr:nvCxnSpPr>
        <cdr:cNvPr id="4" name="Straight Arrow Connector 3"/>
        <cdr:cNvCxnSpPr/>
      </cdr:nvCxnSpPr>
      <cdr:spPr>
        <a:xfrm xmlns:a="http://schemas.openxmlformats.org/drawingml/2006/main">
          <a:off x="10711543" y="1158240"/>
          <a:ext cx="775063" cy="179396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0.68643</cdr:x>
      <cdr:y>0.73778</cdr:y>
    </cdr:from>
    <cdr:to>
      <cdr:x>0.76143</cdr:x>
      <cdr:y>0.87111</cdr:y>
    </cdr:to>
    <cdr:sp macro="" textlink="">
      <cdr:nvSpPr>
        <cdr:cNvPr id="6" name="TextBox 5"/>
        <cdr:cNvSpPr txBox="1"/>
      </cdr:nvSpPr>
      <cdr:spPr>
        <a:xfrm xmlns:a="http://schemas.openxmlformats.org/drawingml/2006/main">
          <a:off x="8368937" y="50596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BDE down 39%</a:t>
          </a:r>
          <a:endParaRPr lang="en-US" sz="1800" dirty="0"/>
        </a:p>
      </cdr:txBody>
    </cdr:sp>
  </cdr:relSizeAnchor>
  <cdr:relSizeAnchor xmlns:cdr="http://schemas.openxmlformats.org/drawingml/2006/chartDrawing">
    <cdr:from>
      <cdr:x>0.90786</cdr:x>
      <cdr:y>0.64</cdr:y>
    </cdr:from>
    <cdr:to>
      <cdr:x>0.94214</cdr:x>
      <cdr:y>0.74413</cdr:y>
    </cdr:to>
    <cdr:cxnSp macro="">
      <cdr:nvCxnSpPr>
        <cdr:cNvPr id="8" name="Straight Arrow Connector 7"/>
        <cdr:cNvCxnSpPr/>
      </cdr:nvCxnSpPr>
      <cdr:spPr>
        <a:xfrm xmlns:a="http://schemas.openxmlformats.org/drawingml/2006/main" flipV="1">
          <a:off x="11068594" y="4389120"/>
          <a:ext cx="418012" cy="71410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0.69214</cdr:x>
      <cdr:y>0.17524</cdr:y>
    </cdr:from>
    <cdr:to>
      <cdr:x>0.76714</cdr:x>
      <cdr:y>0.30857</cdr:y>
    </cdr:to>
    <cdr:sp macro="" textlink="">
      <cdr:nvSpPr>
        <cdr:cNvPr id="2" name="TextBox 1"/>
        <cdr:cNvSpPr txBox="1"/>
      </cdr:nvSpPr>
      <cdr:spPr>
        <a:xfrm xmlns:a="http://schemas.openxmlformats.org/drawingml/2006/main">
          <a:off x="8438606" y="120178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BDE down 42%</a:t>
          </a:r>
          <a:endParaRPr lang="en-US" sz="1800" dirty="0"/>
        </a:p>
      </cdr:txBody>
    </cdr:sp>
  </cdr:relSizeAnchor>
  <cdr:relSizeAnchor xmlns:cdr="http://schemas.openxmlformats.org/drawingml/2006/chartDrawing">
    <cdr:from>
      <cdr:x>0.89929</cdr:x>
      <cdr:y>0.22476</cdr:y>
    </cdr:from>
    <cdr:to>
      <cdr:x>0.94429</cdr:x>
      <cdr:y>0.44825</cdr:y>
    </cdr:to>
    <cdr:cxnSp macro="">
      <cdr:nvCxnSpPr>
        <cdr:cNvPr id="4" name="Straight Arrow Connector 3"/>
        <cdr:cNvCxnSpPr/>
      </cdr:nvCxnSpPr>
      <cdr:spPr>
        <a:xfrm xmlns:a="http://schemas.openxmlformats.org/drawingml/2006/main">
          <a:off x="10964091" y="1541417"/>
          <a:ext cx="548640" cy="153270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7.xml><?xml version="1.0" encoding="utf-8"?>
<c:userShapes xmlns:c="http://schemas.openxmlformats.org/drawingml/2006/chart">
  <cdr:relSizeAnchor xmlns:cdr="http://schemas.openxmlformats.org/drawingml/2006/chartDrawing">
    <cdr:from>
      <cdr:x>0.62214</cdr:x>
      <cdr:y>0.10921</cdr:y>
    </cdr:from>
    <cdr:to>
      <cdr:x>0.69714</cdr:x>
      <cdr:y>0.24254</cdr:y>
    </cdr:to>
    <cdr:sp macro="" textlink="">
      <cdr:nvSpPr>
        <cdr:cNvPr id="2" name="TextBox 1"/>
        <cdr:cNvSpPr txBox="1"/>
      </cdr:nvSpPr>
      <cdr:spPr>
        <a:xfrm xmlns:a="http://schemas.openxmlformats.org/drawingml/2006/main">
          <a:off x="7585165" y="74893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	</a:t>
          </a:r>
          <a:r>
            <a:rPr lang="en-US" sz="1800" dirty="0" smtClean="0"/>
            <a:t>0-30 day stays down 44%</a:t>
          </a:r>
          <a:endParaRPr lang="en-US" sz="1800" dirty="0"/>
        </a:p>
      </cdr:txBody>
    </cdr:sp>
  </cdr:relSizeAnchor>
  <cdr:relSizeAnchor xmlns:cdr="http://schemas.openxmlformats.org/drawingml/2006/chartDrawing">
    <cdr:from>
      <cdr:x>0.87643</cdr:x>
      <cdr:y>0.15619</cdr:y>
    </cdr:from>
    <cdr:to>
      <cdr:x>0.93714</cdr:x>
      <cdr:y>0.44571</cdr:y>
    </cdr:to>
    <cdr:cxnSp macro="">
      <cdr:nvCxnSpPr>
        <cdr:cNvPr id="4" name="Straight Arrow Connector 3"/>
        <cdr:cNvCxnSpPr/>
      </cdr:nvCxnSpPr>
      <cdr:spPr>
        <a:xfrm xmlns:a="http://schemas.openxmlformats.org/drawingml/2006/main">
          <a:off x="10685417" y="1071154"/>
          <a:ext cx="740229" cy="198555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8.xml><?xml version="1.0" encoding="utf-8"?>
<c:userShapes xmlns:c="http://schemas.openxmlformats.org/drawingml/2006/chart">
  <cdr:relSizeAnchor xmlns:cdr="http://schemas.openxmlformats.org/drawingml/2006/chartDrawing">
    <cdr:from>
      <cdr:x>0.71694</cdr:x>
      <cdr:y>0.1233</cdr:y>
    </cdr:from>
    <cdr:to>
      <cdr:x>0.79194</cdr:x>
      <cdr:y>0.25663</cdr:y>
    </cdr:to>
    <cdr:sp macro="" textlink="">
      <cdr:nvSpPr>
        <cdr:cNvPr id="2" name="TextBox 1"/>
        <cdr:cNvSpPr txBox="1"/>
      </cdr:nvSpPr>
      <cdr:spPr>
        <a:xfrm xmlns:a="http://schemas.openxmlformats.org/drawingml/2006/main">
          <a:off x="8740877" y="84557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 +30 day stays up 38%</a:t>
          </a:r>
          <a:endParaRPr lang="en-US" sz="1800" dirty="0"/>
        </a:p>
      </cdr:txBody>
    </cdr:sp>
  </cdr:relSizeAnchor>
  <cdr:relSizeAnchor xmlns:cdr="http://schemas.openxmlformats.org/drawingml/2006/chartDrawing">
    <cdr:from>
      <cdr:x>0.89194</cdr:x>
      <cdr:y>0.17348</cdr:y>
    </cdr:from>
    <cdr:to>
      <cdr:x>0.94516</cdr:x>
      <cdr:y>0.31254</cdr:y>
    </cdr:to>
    <cdr:cxnSp macro="">
      <cdr:nvCxnSpPr>
        <cdr:cNvPr id="4" name="Straight Arrow Connector 3"/>
        <cdr:cNvCxnSpPr/>
      </cdr:nvCxnSpPr>
      <cdr:spPr>
        <a:xfrm xmlns:a="http://schemas.openxmlformats.org/drawingml/2006/main">
          <a:off x="10874477" y="1189703"/>
          <a:ext cx="648929" cy="95372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9.xml><?xml version="1.0" encoding="utf-8"?>
<c:userShapes xmlns:c="http://schemas.openxmlformats.org/drawingml/2006/chart">
  <cdr:relSizeAnchor xmlns:cdr="http://schemas.openxmlformats.org/drawingml/2006/chartDrawing">
    <cdr:from>
      <cdr:x>0.65565</cdr:x>
      <cdr:y>0.18208</cdr:y>
    </cdr:from>
    <cdr:to>
      <cdr:x>0.73065</cdr:x>
      <cdr:y>0.31541</cdr:y>
    </cdr:to>
    <cdr:sp macro="" textlink="">
      <cdr:nvSpPr>
        <cdr:cNvPr id="2" name="TextBox 1"/>
        <cdr:cNvSpPr txBox="1"/>
      </cdr:nvSpPr>
      <cdr:spPr>
        <a:xfrm xmlns:a="http://schemas.openxmlformats.org/drawingml/2006/main">
          <a:off x="7993626" y="124869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for +30 day stays down 43% </a:t>
          </a:r>
          <a:endParaRPr lang="en-US" sz="1800" dirty="0"/>
        </a:p>
      </cdr:txBody>
    </cdr:sp>
  </cdr:relSizeAnchor>
  <cdr:relSizeAnchor xmlns:cdr="http://schemas.openxmlformats.org/drawingml/2006/chartDrawing">
    <cdr:from>
      <cdr:x>0.89839</cdr:x>
      <cdr:y>0.22939</cdr:y>
    </cdr:from>
    <cdr:to>
      <cdr:x>0.94274</cdr:x>
      <cdr:y>0.44444</cdr:y>
    </cdr:to>
    <cdr:cxnSp macro="">
      <cdr:nvCxnSpPr>
        <cdr:cNvPr id="4" name="Straight Arrow Connector 3"/>
        <cdr:cNvCxnSpPr/>
      </cdr:nvCxnSpPr>
      <cdr:spPr>
        <a:xfrm xmlns:a="http://schemas.openxmlformats.org/drawingml/2006/main">
          <a:off x="10953135" y="1573161"/>
          <a:ext cx="540775" cy="147483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0.66643</cdr:x>
      <cdr:y>0.61206</cdr:y>
    </cdr:from>
    <cdr:to>
      <cdr:x>0.74143</cdr:x>
      <cdr:y>0.7454</cdr:y>
    </cdr:to>
    <cdr:sp macro="" textlink="">
      <cdr:nvSpPr>
        <cdr:cNvPr id="6" name="TextBox 5"/>
        <cdr:cNvSpPr txBox="1"/>
      </cdr:nvSpPr>
      <cdr:spPr>
        <a:xfrm xmlns:a="http://schemas.openxmlformats.org/drawingml/2006/main">
          <a:off x="8125097" y="419753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for 0-30 day stays down 13%</a:t>
          </a:r>
          <a:endParaRPr lang="en-US" sz="1800" dirty="0"/>
        </a:p>
      </cdr:txBody>
    </cdr:sp>
  </cdr:relSizeAnchor>
  <cdr:relSizeAnchor xmlns:cdr="http://schemas.openxmlformats.org/drawingml/2006/chartDrawing">
    <cdr:from>
      <cdr:x>0.91143</cdr:x>
      <cdr:y>0.66032</cdr:y>
    </cdr:from>
    <cdr:to>
      <cdr:x>0.94286</cdr:x>
      <cdr:y>0.77714</cdr:y>
    </cdr:to>
    <cdr:cxnSp macro="">
      <cdr:nvCxnSpPr>
        <cdr:cNvPr id="8" name="Straight Arrow Connector 7"/>
        <cdr:cNvCxnSpPr/>
      </cdr:nvCxnSpPr>
      <cdr:spPr>
        <a:xfrm xmlns:a="http://schemas.openxmlformats.org/drawingml/2006/main">
          <a:off x="11112137" y="4528457"/>
          <a:ext cx="383177" cy="80118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0.70214</cdr:x>
      <cdr:y>0.47238</cdr:y>
    </cdr:from>
    <cdr:to>
      <cdr:x>0.77714</cdr:x>
      <cdr:y>0.60571</cdr:y>
    </cdr:to>
    <cdr:sp macro="" textlink="">
      <cdr:nvSpPr>
        <cdr:cNvPr id="2" name="TextBox 1"/>
        <cdr:cNvSpPr txBox="1"/>
      </cdr:nvSpPr>
      <cdr:spPr>
        <a:xfrm xmlns:a="http://schemas.openxmlformats.org/drawingml/2006/main">
          <a:off x="8560526" y="323958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Charlottesville down 25%</a:t>
          </a:r>
          <a:endParaRPr lang="en-US" sz="1800" dirty="0"/>
        </a:p>
      </cdr:txBody>
    </cdr:sp>
  </cdr:relSizeAnchor>
  <cdr:relSizeAnchor xmlns:cdr="http://schemas.openxmlformats.org/drawingml/2006/chartDrawing">
    <cdr:from>
      <cdr:x>0.89071</cdr:x>
      <cdr:y>0.37333</cdr:y>
    </cdr:from>
    <cdr:to>
      <cdr:x>0.945</cdr:x>
      <cdr:y>0.47492</cdr:y>
    </cdr:to>
    <cdr:cxnSp macro="">
      <cdr:nvCxnSpPr>
        <cdr:cNvPr id="4" name="Straight Arrow Connector 3"/>
        <cdr:cNvCxnSpPr/>
      </cdr:nvCxnSpPr>
      <cdr:spPr>
        <a:xfrm xmlns:a="http://schemas.openxmlformats.org/drawingml/2006/main" flipV="1">
          <a:off x="10859589" y="2560320"/>
          <a:ext cx="661851" cy="69668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0.75071</cdr:x>
      <cdr:y>0.12698</cdr:y>
    </cdr:from>
    <cdr:to>
      <cdr:x>0.82571</cdr:x>
      <cdr:y>0.26032</cdr:y>
    </cdr:to>
    <cdr:sp macro="" textlink="">
      <cdr:nvSpPr>
        <cdr:cNvPr id="6" name="TextBox 5"/>
        <cdr:cNvSpPr txBox="1"/>
      </cdr:nvSpPr>
      <cdr:spPr>
        <a:xfrm xmlns:a="http://schemas.openxmlformats.org/drawingml/2006/main">
          <a:off x="9152709" y="87085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Albemarle up 9%</a:t>
          </a:r>
          <a:endParaRPr lang="en-US" sz="1800" dirty="0"/>
        </a:p>
      </cdr:txBody>
    </cdr:sp>
  </cdr:relSizeAnchor>
  <cdr:relSizeAnchor xmlns:cdr="http://schemas.openxmlformats.org/drawingml/2006/chartDrawing">
    <cdr:from>
      <cdr:x>0.88</cdr:x>
      <cdr:y>0.17143</cdr:y>
    </cdr:from>
    <cdr:to>
      <cdr:x>0.94214</cdr:x>
      <cdr:y>0.27302</cdr:y>
    </cdr:to>
    <cdr:cxnSp macro="">
      <cdr:nvCxnSpPr>
        <cdr:cNvPr id="8" name="Straight Arrow Connector 7"/>
        <cdr:cNvCxnSpPr/>
      </cdr:nvCxnSpPr>
      <cdr:spPr>
        <a:xfrm xmlns:a="http://schemas.openxmlformats.org/drawingml/2006/main">
          <a:off x="10728960" y="1175657"/>
          <a:ext cx="757646" cy="69668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0.83286</cdr:x>
      <cdr:y>0.11429</cdr:y>
    </cdr:from>
    <cdr:to>
      <cdr:x>0.90786</cdr:x>
      <cdr:y>0.24762</cdr:y>
    </cdr:to>
    <cdr:sp macro="" textlink="">
      <cdr:nvSpPr>
        <cdr:cNvPr id="2" name="TextBox 1"/>
        <cdr:cNvSpPr txBox="1"/>
      </cdr:nvSpPr>
      <cdr:spPr>
        <a:xfrm xmlns:a="http://schemas.openxmlformats.org/drawingml/2006/main">
          <a:off x="10154194" y="78377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7%</a:t>
          </a:r>
          <a:endParaRPr lang="en-US" sz="1800" dirty="0"/>
        </a:p>
      </cdr:txBody>
    </cdr:sp>
  </cdr:relSizeAnchor>
  <cdr:relSizeAnchor xmlns:cdr="http://schemas.openxmlformats.org/drawingml/2006/chartDrawing">
    <cdr:from>
      <cdr:x>0.88071</cdr:x>
      <cdr:y>0.15746</cdr:y>
    </cdr:from>
    <cdr:to>
      <cdr:x>0.93929</cdr:x>
      <cdr:y>0.2946</cdr:y>
    </cdr:to>
    <cdr:cxnSp macro="">
      <cdr:nvCxnSpPr>
        <cdr:cNvPr id="4" name="Straight Arrow Connector 3"/>
        <cdr:cNvCxnSpPr/>
      </cdr:nvCxnSpPr>
      <cdr:spPr>
        <a:xfrm xmlns:a="http://schemas.openxmlformats.org/drawingml/2006/main">
          <a:off x="10737669" y="1079863"/>
          <a:ext cx="714102" cy="94052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0.76129</cdr:x>
      <cdr:y>0.119</cdr:y>
    </cdr:from>
    <cdr:to>
      <cdr:x>0.83629</cdr:x>
      <cdr:y>0.25233</cdr:y>
    </cdr:to>
    <cdr:sp macro="" textlink="">
      <cdr:nvSpPr>
        <cdr:cNvPr id="2" name="TextBox 1"/>
        <cdr:cNvSpPr txBox="1"/>
      </cdr:nvSpPr>
      <cdr:spPr>
        <a:xfrm xmlns:a="http://schemas.openxmlformats.org/drawingml/2006/main">
          <a:off x="9281652" y="81607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Bookings down 26%</a:t>
          </a:r>
          <a:endParaRPr lang="en-US" sz="1800" dirty="0"/>
        </a:p>
      </cdr:txBody>
    </cdr:sp>
  </cdr:relSizeAnchor>
  <cdr:relSizeAnchor xmlns:cdr="http://schemas.openxmlformats.org/drawingml/2006/chartDrawing">
    <cdr:from>
      <cdr:x>0.89113</cdr:x>
      <cdr:y>0.16201</cdr:y>
    </cdr:from>
    <cdr:to>
      <cdr:x>0.94113</cdr:x>
      <cdr:y>0.39857</cdr:y>
    </cdr:to>
    <cdr:cxnSp macro="">
      <cdr:nvCxnSpPr>
        <cdr:cNvPr id="4" name="Straight Arrow Connector 3"/>
        <cdr:cNvCxnSpPr/>
      </cdr:nvCxnSpPr>
      <cdr:spPr>
        <a:xfrm xmlns:a="http://schemas.openxmlformats.org/drawingml/2006/main">
          <a:off x="10864645" y="1111045"/>
          <a:ext cx="609600" cy="162232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0.70357</cdr:x>
      <cdr:y>0.13714</cdr:y>
    </cdr:from>
    <cdr:to>
      <cdr:x>0.77857</cdr:x>
      <cdr:y>0.27048</cdr:y>
    </cdr:to>
    <cdr:sp macro="" textlink="">
      <cdr:nvSpPr>
        <cdr:cNvPr id="2" name="TextBox 1"/>
        <cdr:cNvSpPr txBox="1"/>
      </cdr:nvSpPr>
      <cdr:spPr>
        <a:xfrm xmlns:a="http://schemas.openxmlformats.org/drawingml/2006/main">
          <a:off x="8577943" y="94052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0.65571</cdr:x>
      <cdr:y>0.12825</cdr:y>
    </cdr:from>
    <cdr:to>
      <cdr:x>0.73071</cdr:x>
      <cdr:y>0.26159</cdr:y>
    </cdr:to>
    <cdr:sp macro="" textlink="">
      <cdr:nvSpPr>
        <cdr:cNvPr id="2" name="TextBox 1"/>
        <cdr:cNvSpPr txBox="1"/>
      </cdr:nvSpPr>
      <cdr:spPr>
        <a:xfrm xmlns:a="http://schemas.openxmlformats.org/drawingml/2006/main">
          <a:off x="7994469" y="87956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 Bookings down 42%</a:t>
          </a:r>
          <a:endParaRPr lang="en-US" sz="1800" dirty="0"/>
        </a:p>
      </cdr:txBody>
    </cdr:sp>
  </cdr:relSizeAnchor>
  <cdr:relSizeAnchor xmlns:cdr="http://schemas.openxmlformats.org/drawingml/2006/chartDrawing">
    <cdr:from>
      <cdr:x>0.91</cdr:x>
      <cdr:y>0.17651</cdr:y>
    </cdr:from>
    <cdr:to>
      <cdr:x>0.945</cdr:x>
      <cdr:y>0.43683</cdr:y>
    </cdr:to>
    <cdr:cxnSp macro="">
      <cdr:nvCxnSpPr>
        <cdr:cNvPr id="4" name="Straight Arrow Connector 3"/>
        <cdr:cNvCxnSpPr/>
      </cdr:nvCxnSpPr>
      <cdr:spPr>
        <a:xfrm xmlns:a="http://schemas.openxmlformats.org/drawingml/2006/main">
          <a:off x="11094720" y="1210491"/>
          <a:ext cx="426720" cy="178525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0.68643</cdr:x>
      <cdr:y>0.59048</cdr:y>
    </cdr:from>
    <cdr:to>
      <cdr:x>0.76143</cdr:x>
      <cdr:y>0.72381</cdr:y>
    </cdr:to>
    <cdr:sp macro="" textlink="">
      <cdr:nvSpPr>
        <cdr:cNvPr id="2" name="TextBox 1"/>
        <cdr:cNvSpPr txBox="1"/>
      </cdr:nvSpPr>
      <cdr:spPr>
        <a:xfrm xmlns:a="http://schemas.openxmlformats.org/drawingml/2006/main">
          <a:off x="8368937" y="404948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bookings down 27%</a:t>
          </a:r>
          <a:endParaRPr lang="en-US" sz="1800" dirty="0"/>
        </a:p>
      </cdr:txBody>
    </cdr:sp>
  </cdr:relSizeAnchor>
  <cdr:relSizeAnchor xmlns:cdr="http://schemas.openxmlformats.org/drawingml/2006/chartDrawing">
    <cdr:from>
      <cdr:x>0.89571</cdr:x>
      <cdr:y>0.46603</cdr:y>
    </cdr:from>
    <cdr:to>
      <cdr:x>0.955</cdr:x>
      <cdr:y>0.59048</cdr:y>
    </cdr:to>
    <cdr:cxnSp macro="">
      <cdr:nvCxnSpPr>
        <cdr:cNvPr id="4" name="Straight Arrow Connector 3"/>
        <cdr:cNvCxnSpPr/>
      </cdr:nvCxnSpPr>
      <cdr:spPr>
        <a:xfrm xmlns:a="http://schemas.openxmlformats.org/drawingml/2006/main" flipV="1">
          <a:off x="10920549" y="3196046"/>
          <a:ext cx="722811" cy="85344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0.83857</cdr:x>
      <cdr:y>0.11937</cdr:y>
    </cdr:from>
    <cdr:to>
      <cdr:x>0.91357</cdr:x>
      <cdr:y>0.2527</cdr:y>
    </cdr:to>
    <cdr:sp macro="" textlink="">
      <cdr:nvSpPr>
        <cdr:cNvPr id="2" name="TextBox 1"/>
        <cdr:cNvSpPr txBox="1"/>
      </cdr:nvSpPr>
      <cdr:spPr>
        <a:xfrm xmlns:a="http://schemas.openxmlformats.org/drawingml/2006/main">
          <a:off x="10223863" y="81860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53%</a:t>
          </a:r>
          <a:endParaRPr lang="en-US" sz="1800" dirty="0"/>
        </a:p>
      </cdr:txBody>
    </cdr:sp>
  </cdr:relSizeAnchor>
  <cdr:relSizeAnchor xmlns:cdr="http://schemas.openxmlformats.org/drawingml/2006/chartDrawing">
    <cdr:from>
      <cdr:x>0.89786</cdr:x>
      <cdr:y>0.16635</cdr:y>
    </cdr:from>
    <cdr:to>
      <cdr:x>0.945</cdr:x>
      <cdr:y>0.23619</cdr:y>
    </cdr:to>
    <cdr:cxnSp macro="">
      <cdr:nvCxnSpPr>
        <cdr:cNvPr id="4" name="Straight Arrow Connector 3"/>
        <cdr:cNvCxnSpPr/>
      </cdr:nvCxnSpPr>
      <cdr:spPr>
        <a:xfrm xmlns:a="http://schemas.openxmlformats.org/drawingml/2006/main">
          <a:off x="10946674" y="1140823"/>
          <a:ext cx="574766" cy="47897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0.67429</cdr:x>
      <cdr:y>0.1181</cdr:y>
    </cdr:from>
    <cdr:to>
      <cdr:x>0.74929</cdr:x>
      <cdr:y>0.25143</cdr:y>
    </cdr:to>
    <cdr:sp macro="" textlink="">
      <cdr:nvSpPr>
        <cdr:cNvPr id="2" name="TextBox 1"/>
        <cdr:cNvSpPr txBox="1"/>
      </cdr:nvSpPr>
      <cdr:spPr>
        <a:xfrm xmlns:a="http://schemas.openxmlformats.org/drawingml/2006/main">
          <a:off x="8220891" y="80989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PRB/SSV bookings up 23%</a:t>
          </a:r>
          <a:endParaRPr lang="en-US" sz="1800" dirty="0"/>
        </a:p>
      </cdr:txBody>
    </cdr:sp>
  </cdr:relSizeAnchor>
  <cdr:relSizeAnchor xmlns:cdr="http://schemas.openxmlformats.org/drawingml/2006/chartDrawing">
    <cdr:from>
      <cdr:x>0.92</cdr:x>
      <cdr:y>0.16127</cdr:y>
    </cdr:from>
    <cdr:to>
      <cdr:x>0.94643</cdr:x>
      <cdr:y>0.23746</cdr:y>
    </cdr:to>
    <cdr:cxnSp macro="">
      <cdr:nvCxnSpPr>
        <cdr:cNvPr id="4" name="Straight Arrow Connector 3"/>
        <cdr:cNvCxnSpPr/>
      </cdr:nvCxnSpPr>
      <cdr:spPr>
        <a:xfrm xmlns:a="http://schemas.openxmlformats.org/drawingml/2006/main">
          <a:off x="11216640" y="1105989"/>
          <a:ext cx="322217" cy="52251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0.58786</cdr:x>
      <cdr:y>0.45587</cdr:y>
    </cdr:from>
    <cdr:to>
      <cdr:x>0.66286</cdr:x>
      <cdr:y>0.58921</cdr:y>
    </cdr:to>
    <cdr:sp macro="" textlink="">
      <cdr:nvSpPr>
        <cdr:cNvPr id="6" name="TextBox 5"/>
        <cdr:cNvSpPr txBox="1"/>
      </cdr:nvSpPr>
      <cdr:spPr>
        <a:xfrm xmlns:a="http://schemas.openxmlformats.org/drawingml/2006/main">
          <a:off x="7167154" y="31263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 PRB/SSV bookings down 17%</a:t>
          </a:r>
          <a:endParaRPr lang="en-US" sz="1800" dirty="0"/>
        </a:p>
      </cdr:txBody>
    </cdr:sp>
  </cdr:relSizeAnchor>
  <cdr:relSizeAnchor xmlns:cdr="http://schemas.openxmlformats.org/drawingml/2006/chartDrawing">
    <cdr:from>
      <cdr:x>0.91143</cdr:x>
      <cdr:y>0.5</cdr:y>
    </cdr:from>
    <cdr:to>
      <cdr:x>0.945</cdr:x>
      <cdr:y>0.6654</cdr:y>
    </cdr:to>
    <cdr:cxnSp macro="">
      <cdr:nvCxnSpPr>
        <cdr:cNvPr id="8" name="Straight Arrow Connector 7"/>
        <cdr:cNvCxnSpPr/>
      </cdr:nvCxnSpPr>
      <cdr:spPr>
        <a:xfrm xmlns:a="http://schemas.openxmlformats.org/drawingml/2006/main">
          <a:off x="11112137" y="3429000"/>
          <a:ext cx="409303" cy="113429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05822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90531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5440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31552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67804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73781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FDA77-5CFF-4D72-A77F-ACB8514FEC03}"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17162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FFDA77-5CFF-4D72-A77F-ACB8514FEC03}"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12947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DA77-5CFF-4D72-A77F-ACB8514FEC03}"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85175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1447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6524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FDA77-5CFF-4D72-A77F-ACB8514FEC03}" type="datetimeFigureOut">
              <a:rPr lang="en-US" smtClean="0"/>
              <a:t>7/19/2022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4FE72-6372-4489-A14A-C31228F5AA0F}" type="slidenum">
              <a:rPr lang="en-US" smtClean="0"/>
              <a:t>‹#›</a:t>
            </a:fld>
            <a:endParaRPr lang="en-US"/>
          </a:p>
        </p:txBody>
      </p:sp>
    </p:spTree>
    <p:extLst>
      <p:ext uri="{BB962C8B-B14F-4D97-AF65-F5344CB8AC3E}">
        <p14:creationId xmlns:p14="http://schemas.microsoft.com/office/powerpoint/2010/main" val="405363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88870"/>
            <a:ext cx="9144000" cy="3492136"/>
          </a:xfrm>
        </p:spPr>
        <p:txBody>
          <a:bodyPr>
            <a:normAutofit fontScale="90000"/>
          </a:bodyPr>
          <a:lstStyle/>
          <a:p>
            <a:r>
              <a:rPr lang="en-US" b="1" dirty="0" smtClean="0">
                <a:solidFill>
                  <a:srgbClr val="0070C0"/>
                </a:solidFill>
              </a:rPr>
              <a:t>Annual Report</a:t>
            </a:r>
            <a:r>
              <a:rPr lang="en-US" dirty="0" smtClean="0"/>
              <a:t/>
            </a:r>
            <a:br>
              <a:rPr lang="en-US" dirty="0" smtClean="0"/>
            </a:br>
            <a:r>
              <a:rPr lang="en-US" dirty="0" smtClean="0"/>
              <a:t/>
            </a:r>
            <a:br>
              <a:rPr lang="en-US" dirty="0" smtClean="0"/>
            </a:br>
            <a:r>
              <a:rPr lang="en-US" dirty="0" smtClean="0"/>
              <a:t>Charlottesville </a:t>
            </a:r>
            <a:br>
              <a:rPr lang="en-US" dirty="0" smtClean="0"/>
            </a:br>
            <a:r>
              <a:rPr lang="en-US" dirty="0" smtClean="0"/>
              <a:t>Utilization of the</a:t>
            </a:r>
            <a:br>
              <a:rPr lang="en-US" dirty="0" smtClean="0"/>
            </a:br>
            <a:r>
              <a:rPr lang="en-US" dirty="0" smtClean="0"/>
              <a:t>Albemarle-Charlottesville Regional Jail</a:t>
            </a:r>
            <a:endParaRPr lang="en-US" dirty="0"/>
          </a:p>
        </p:txBody>
      </p:sp>
      <p:sp>
        <p:nvSpPr>
          <p:cNvPr id="3" name="Subtitle 2"/>
          <p:cNvSpPr>
            <a:spLocks noGrp="1"/>
          </p:cNvSpPr>
          <p:nvPr>
            <p:ph type="subTitle" idx="1"/>
          </p:nvPr>
        </p:nvSpPr>
        <p:spPr>
          <a:xfrm>
            <a:off x="1524000" y="5164182"/>
            <a:ext cx="9144000" cy="1132113"/>
          </a:xfrm>
        </p:spPr>
        <p:txBody>
          <a:bodyPr>
            <a:normAutofit fontScale="92500" lnSpcReduction="20000"/>
          </a:bodyPr>
          <a:lstStyle/>
          <a:p>
            <a:r>
              <a:rPr lang="en-US" dirty="0" smtClean="0"/>
              <a:t>2011-2021</a:t>
            </a:r>
          </a:p>
          <a:p>
            <a:r>
              <a:rPr lang="en-US" dirty="0" smtClean="0"/>
              <a:t>Criminal Justice Planner</a:t>
            </a:r>
          </a:p>
          <a:p>
            <a:r>
              <a:rPr lang="en-US" dirty="0" smtClean="0"/>
              <a:t>Jefferson Area Community Criminal Justice Board</a:t>
            </a:r>
            <a:endParaRPr lang="en-US" dirty="0"/>
          </a:p>
        </p:txBody>
      </p:sp>
    </p:spTree>
    <p:extLst>
      <p:ext uri="{BB962C8B-B14F-4D97-AF65-F5344CB8AC3E}">
        <p14:creationId xmlns:p14="http://schemas.microsoft.com/office/powerpoint/2010/main" val="19982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363277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238308" y="714102"/>
            <a:ext cx="3117905" cy="369332"/>
          </a:xfrm>
          <a:prstGeom prst="rect">
            <a:avLst/>
          </a:prstGeom>
          <a:noFill/>
        </p:spPr>
        <p:txBody>
          <a:bodyPr wrap="none" rtlCol="0">
            <a:spAutoFit/>
          </a:bodyPr>
          <a:lstStyle/>
          <a:p>
            <a:r>
              <a:rPr lang="en-US" dirty="0" smtClean="0"/>
              <a:t>Male inmate intakes down 40%</a:t>
            </a:r>
            <a:endParaRPr lang="en-US" dirty="0"/>
          </a:p>
        </p:txBody>
      </p:sp>
      <p:cxnSp>
        <p:nvCxnSpPr>
          <p:cNvPr id="5" name="Straight Arrow Connector 4"/>
          <p:cNvCxnSpPr/>
          <p:nvPr/>
        </p:nvCxnSpPr>
        <p:spPr>
          <a:xfrm>
            <a:off x="11007634" y="1027611"/>
            <a:ext cx="478972" cy="16807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064137" y="3570514"/>
            <a:ext cx="3322897" cy="369332"/>
          </a:xfrm>
          <a:prstGeom prst="rect">
            <a:avLst/>
          </a:prstGeom>
          <a:noFill/>
        </p:spPr>
        <p:txBody>
          <a:bodyPr wrap="none" rtlCol="0">
            <a:spAutoFit/>
          </a:bodyPr>
          <a:lstStyle/>
          <a:p>
            <a:r>
              <a:rPr lang="en-US" dirty="0" smtClean="0"/>
              <a:t>Female inmate intakes down 42%</a:t>
            </a:r>
            <a:endParaRPr lang="en-US" dirty="0"/>
          </a:p>
        </p:txBody>
      </p:sp>
      <p:cxnSp>
        <p:nvCxnSpPr>
          <p:cNvPr id="9" name="Straight Arrow Connector 8"/>
          <p:cNvCxnSpPr/>
          <p:nvPr/>
        </p:nvCxnSpPr>
        <p:spPr>
          <a:xfrm>
            <a:off x="11007634" y="3875314"/>
            <a:ext cx="478972" cy="1140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45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8272909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0616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44564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3136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63252634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4784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Weekenders</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The legacy Pistol system at ACRJ counted a weekender as a single intake, no matter how many weekends they served. The New World system, brought on line at ACRJ in December 2017, counts each weekend as a separate intake. The differences in these two approaches have been controlled for in the following analysis.</a:t>
            </a:r>
          </a:p>
          <a:p>
            <a:r>
              <a:rPr lang="en-US" dirty="0" smtClean="0"/>
              <a:t>Utilization of weekend sentences for Charlottesville inmates has been in decline since 2015, when there were 44 individuals who served their sentence on weekends. Only three individuals served weekend sentences in 2021.</a:t>
            </a:r>
          </a:p>
          <a:p>
            <a:r>
              <a:rPr lang="en-US" dirty="0" smtClean="0"/>
              <a:t>Overall, weekenders averaged 1.4% of all Charlottesville intake volume at ACRJ from 2011 to 2021. </a:t>
            </a:r>
          </a:p>
          <a:p>
            <a:endParaRPr lang="en-US" dirty="0"/>
          </a:p>
          <a:p>
            <a:pPr marL="0" indent="0">
              <a:buNone/>
            </a:pPr>
            <a:endParaRPr lang="en-US" dirty="0"/>
          </a:p>
        </p:txBody>
      </p:sp>
    </p:spTree>
    <p:extLst>
      <p:ext uri="{BB962C8B-B14F-4D97-AF65-F5344CB8AC3E}">
        <p14:creationId xmlns:p14="http://schemas.microsoft.com/office/powerpoint/2010/main" val="461514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07453745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9625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9434414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7988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a:t>
            </a:r>
            <a:endParaRPr lang="en-US"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An inmate’s “intake” is associated with one or more “bookings” (charges).  While intake volume is the most accurate measure of the </a:t>
            </a:r>
            <a:r>
              <a:rPr lang="en-US" u="sng" dirty="0" smtClean="0"/>
              <a:t>number</a:t>
            </a:r>
            <a:r>
              <a:rPr lang="en-US" dirty="0" smtClean="0"/>
              <a:t> of individuals entering ACRJ, booking volume helps identify the most frequent </a:t>
            </a:r>
            <a:r>
              <a:rPr lang="en-US" u="sng" dirty="0" smtClean="0"/>
              <a:t>types</a:t>
            </a:r>
            <a:r>
              <a:rPr lang="en-US" dirty="0" smtClean="0"/>
              <a:t> of charges lodged against them. </a:t>
            </a:r>
          </a:p>
          <a:p>
            <a:r>
              <a:rPr lang="en-US" dirty="0" smtClean="0"/>
              <a:t>From 2011 to 2021, Charlottesville booking volume fell by 26</a:t>
            </a:r>
            <a:r>
              <a:rPr lang="en-US" dirty="0"/>
              <a:t>% (down 32% per capita</a:t>
            </a:r>
            <a:r>
              <a:rPr lang="en-US" dirty="0" smtClean="0"/>
              <a:t>).</a:t>
            </a:r>
          </a:p>
          <a:p>
            <a:r>
              <a:rPr lang="en-US" dirty="0" smtClean="0"/>
              <a:t>Felony booking volume increased 1%, offset by an 42% decrease in misdemeanor bookings.</a:t>
            </a:r>
          </a:p>
          <a:p>
            <a:r>
              <a:rPr lang="en-US" dirty="0" smtClean="0"/>
              <a:t>Historically, misdemeanors have significantly outnumbered felonies in Charlottesville booking volume. However, by 2021, ACRJ recorded 981 Charlottesville felony bookings, compared to 1078 misdemeanor bookings, a difference of less than 10%.</a:t>
            </a:r>
          </a:p>
          <a:p>
            <a:r>
              <a:rPr lang="en-US" dirty="0" smtClean="0"/>
              <a:t>Charlottesville inmates were taken into ACRJ on 22% more charges per intake event in 2021 than in 2011 (1.69 charges/intake in 2011 vs. 2.02 in 2021).  </a:t>
            </a:r>
          </a:p>
        </p:txBody>
      </p:sp>
    </p:spTree>
    <p:extLst>
      <p:ext uri="{BB962C8B-B14F-4D97-AF65-F5344CB8AC3E}">
        <p14:creationId xmlns:p14="http://schemas.microsoft.com/office/powerpoint/2010/main" val="3593644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4201239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8144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5650295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220891" y="827315"/>
            <a:ext cx="2956963" cy="369332"/>
          </a:xfrm>
          <a:prstGeom prst="rect">
            <a:avLst/>
          </a:prstGeom>
          <a:noFill/>
        </p:spPr>
        <p:txBody>
          <a:bodyPr wrap="none" rtlCol="0">
            <a:spAutoFit/>
          </a:bodyPr>
          <a:lstStyle/>
          <a:p>
            <a:r>
              <a:rPr lang="en-US" dirty="0" smtClean="0"/>
              <a:t>Bookings per 1000 down 32%</a:t>
            </a:r>
            <a:endParaRPr lang="en-US" dirty="0"/>
          </a:p>
        </p:txBody>
      </p:sp>
      <p:cxnSp>
        <p:nvCxnSpPr>
          <p:cNvPr id="5" name="Straight Arrow Connector 4"/>
          <p:cNvCxnSpPr/>
          <p:nvPr/>
        </p:nvCxnSpPr>
        <p:spPr>
          <a:xfrm>
            <a:off x="10859589" y="1193074"/>
            <a:ext cx="574765" cy="17852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647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825625"/>
            <a:ext cx="10515600" cy="4827724"/>
          </a:xfrm>
        </p:spPr>
        <p:txBody>
          <a:bodyPr>
            <a:normAutofit fontScale="85000" lnSpcReduction="10000"/>
          </a:bodyPr>
          <a:lstStyle/>
          <a:p>
            <a:r>
              <a:rPr lang="en-US" dirty="0" smtClean="0"/>
              <a:t>This report, generated by the Criminal Justice Planner, documents trends among various key metrics associated with Charlottesville inmates at the Albemarle-Charlottesville Regional Jail (ACRJ).</a:t>
            </a:r>
          </a:p>
          <a:p>
            <a:r>
              <a:rPr lang="en-US" dirty="0" smtClean="0"/>
              <a:t>These key metrics include the number of inmates entering and leaving the jail, their charges, their race, gender and age, and their length of stay. </a:t>
            </a:r>
          </a:p>
          <a:p>
            <a:r>
              <a:rPr lang="en-US" dirty="0" smtClean="0"/>
              <a:t>The report shows how these metrics have impacted the total number of bed days expended by Charlottesville at ACRJ from 2011 to 2021.</a:t>
            </a:r>
          </a:p>
          <a:p>
            <a:r>
              <a:rPr lang="en-US" dirty="0" smtClean="0"/>
              <a:t>This analysis also assesses the impact of the COVID-19 pandemic years (2020 and 2021) on longer-term trends in Charlottesville jail utilization by comparing them to the two most recent pre-pandemic years (2018 and 2019).</a:t>
            </a:r>
          </a:p>
          <a:p>
            <a:r>
              <a:rPr lang="en-US" dirty="0" smtClean="0"/>
              <a:t>All data was extracted from the ACRJ operational management system.</a:t>
            </a:r>
          </a:p>
          <a:p>
            <a:r>
              <a:rPr lang="en-US" dirty="0" smtClean="0"/>
              <a:t>A supplemental report will be issued in September 2022, documenting trends in reported crime in Charlottesville, pending the publication of 2021 crime data by the Virginia State Police.</a:t>
            </a:r>
            <a:endParaRPr lang="en-US" dirty="0"/>
          </a:p>
        </p:txBody>
      </p:sp>
    </p:spTree>
    <p:extLst>
      <p:ext uri="{BB962C8B-B14F-4D97-AF65-F5344CB8AC3E}">
        <p14:creationId xmlns:p14="http://schemas.microsoft.com/office/powerpoint/2010/main" val="2567901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2563268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969828" y="4781006"/>
            <a:ext cx="2368731" cy="369332"/>
          </a:xfrm>
          <a:prstGeom prst="rect">
            <a:avLst/>
          </a:prstGeom>
          <a:noFill/>
        </p:spPr>
        <p:txBody>
          <a:bodyPr wrap="square" rtlCol="0">
            <a:spAutoFit/>
          </a:bodyPr>
          <a:lstStyle/>
          <a:p>
            <a:r>
              <a:rPr lang="en-US" dirty="0" smtClean="0"/>
              <a:t>Felony Bookings up 1%</a:t>
            </a:r>
            <a:endParaRPr lang="en-US" dirty="0"/>
          </a:p>
        </p:txBody>
      </p:sp>
      <p:cxnSp>
        <p:nvCxnSpPr>
          <p:cNvPr id="5" name="Straight Arrow Connector 4"/>
          <p:cNvCxnSpPr/>
          <p:nvPr/>
        </p:nvCxnSpPr>
        <p:spPr>
          <a:xfrm flipV="1">
            <a:off x="11025051" y="3429000"/>
            <a:ext cx="478972" cy="13432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2419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8238877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821783" y="740228"/>
            <a:ext cx="2443746" cy="646331"/>
          </a:xfrm>
          <a:prstGeom prst="rect">
            <a:avLst/>
          </a:prstGeom>
          <a:noFill/>
        </p:spPr>
        <p:txBody>
          <a:bodyPr wrap="none" rtlCol="0">
            <a:spAutoFit/>
          </a:bodyPr>
          <a:lstStyle/>
          <a:p>
            <a:r>
              <a:rPr lang="en-US" dirty="0"/>
              <a:t>Bookings/Intake up 22%</a:t>
            </a:r>
          </a:p>
          <a:p>
            <a:endParaRPr lang="en-US" dirty="0"/>
          </a:p>
        </p:txBody>
      </p:sp>
      <p:cxnSp>
        <p:nvCxnSpPr>
          <p:cNvPr id="5" name="Straight Arrow Connector 4"/>
          <p:cNvCxnSpPr/>
          <p:nvPr/>
        </p:nvCxnSpPr>
        <p:spPr>
          <a:xfrm>
            <a:off x="11016343" y="1063393"/>
            <a:ext cx="487680" cy="573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67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 in the COVID Era</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COVID-19 pandemic appears to have had limited impact on Charlottesville booking trends. Booking volume was trending down well in advance of the onset of the pandemic in March 2020.</a:t>
            </a:r>
          </a:p>
          <a:p>
            <a:r>
              <a:rPr lang="en-US" dirty="0" smtClean="0"/>
              <a:t>In the two years preceding the pandemic (2018-19), Charlottesville’s quarterly booking volume averaged 686 bookings. With the onset of the pandemic, bookings during the second quarter of 2020 fell to 488, followed by a partial rebound during 2021. The average quarterly booking volume for 2020-21 was 516. </a:t>
            </a:r>
          </a:p>
          <a:p>
            <a:r>
              <a:rPr lang="en-US" dirty="0" smtClean="0"/>
              <a:t>Booking volume dropped 44% over the four-year time frame.</a:t>
            </a:r>
          </a:p>
          <a:p>
            <a:r>
              <a:rPr lang="en-US" dirty="0" smtClean="0"/>
              <a:t>Misdemeanor booking volume fell at twice the rate of felony booking volume from 2018 to 2021.</a:t>
            </a:r>
          </a:p>
        </p:txBody>
      </p:sp>
    </p:spTree>
    <p:extLst>
      <p:ext uri="{BB962C8B-B14F-4D97-AF65-F5344CB8AC3E}">
        <p14:creationId xmlns:p14="http://schemas.microsoft.com/office/powerpoint/2010/main" val="3821907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1258655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866811" y="792480"/>
            <a:ext cx="1187248" cy="369332"/>
          </a:xfrm>
          <a:prstGeom prst="rect">
            <a:avLst/>
          </a:prstGeom>
          <a:noFill/>
        </p:spPr>
        <p:txBody>
          <a:bodyPr wrap="none" rtlCol="0">
            <a:spAutoFit/>
          </a:bodyPr>
          <a:lstStyle/>
          <a:p>
            <a:r>
              <a:rPr lang="en-US" dirty="0" smtClean="0"/>
              <a:t>Down 44%</a:t>
            </a:r>
            <a:endParaRPr lang="en-US" dirty="0"/>
          </a:p>
        </p:txBody>
      </p:sp>
      <p:cxnSp>
        <p:nvCxnSpPr>
          <p:cNvPr id="5" name="Straight Arrow Connector 4"/>
          <p:cNvCxnSpPr/>
          <p:nvPr/>
        </p:nvCxnSpPr>
        <p:spPr>
          <a:xfrm>
            <a:off x="10816046" y="1071154"/>
            <a:ext cx="635725" cy="2194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942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7691468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707086" y="1463040"/>
            <a:ext cx="3426644" cy="369332"/>
          </a:xfrm>
          <a:prstGeom prst="rect">
            <a:avLst/>
          </a:prstGeom>
          <a:noFill/>
        </p:spPr>
        <p:txBody>
          <a:bodyPr wrap="none" rtlCol="0">
            <a:spAutoFit/>
          </a:bodyPr>
          <a:lstStyle/>
          <a:p>
            <a:r>
              <a:rPr lang="en-US" dirty="0" smtClean="0"/>
              <a:t>Misdemeanor bookings down 52%</a:t>
            </a:r>
            <a:endParaRPr lang="en-US" dirty="0"/>
          </a:p>
        </p:txBody>
      </p:sp>
      <p:cxnSp>
        <p:nvCxnSpPr>
          <p:cNvPr id="5" name="Straight Arrow Connector 4"/>
          <p:cNvCxnSpPr/>
          <p:nvPr/>
        </p:nvCxnSpPr>
        <p:spPr>
          <a:xfrm>
            <a:off x="10894423" y="1793966"/>
            <a:ext cx="757646" cy="1323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339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Bookings by Charge Type</a:t>
            </a:r>
            <a:endParaRPr lang="en-US" b="1" dirty="0">
              <a:solidFill>
                <a:srgbClr val="0070C0"/>
              </a:solidFill>
            </a:endParaRPr>
          </a:p>
        </p:txBody>
      </p:sp>
      <p:sp>
        <p:nvSpPr>
          <p:cNvPr id="3" name="Content Placeholder 2"/>
          <p:cNvSpPr>
            <a:spLocks noGrp="1"/>
          </p:cNvSpPr>
          <p:nvPr>
            <p:ph idx="1"/>
          </p:nvPr>
        </p:nvSpPr>
        <p:spPr>
          <a:xfrm>
            <a:off x="838200" y="1825625"/>
            <a:ext cx="10515600" cy="4618718"/>
          </a:xfrm>
        </p:spPr>
        <p:txBody>
          <a:bodyPr>
            <a:normAutofit fontScale="85000" lnSpcReduction="10000"/>
          </a:bodyPr>
          <a:lstStyle/>
          <a:p>
            <a:r>
              <a:rPr lang="en-US" dirty="0" smtClean="0"/>
              <a:t>The top ten Charlottesville charge types by booking volume from 2011 to 2021 were </a:t>
            </a:r>
            <a:r>
              <a:rPr lang="en-US" dirty="0"/>
              <a:t>alcohol </a:t>
            </a:r>
            <a:r>
              <a:rPr lang="en-US" dirty="0" smtClean="0"/>
              <a:t>offenses, assault, </a:t>
            </a:r>
            <a:r>
              <a:rPr lang="en-US" dirty="0"/>
              <a:t>probation </a:t>
            </a:r>
            <a:r>
              <a:rPr lang="en-US" dirty="0" smtClean="0"/>
              <a:t>violations, DWI, </a:t>
            </a:r>
            <a:r>
              <a:rPr lang="en-US" dirty="0"/>
              <a:t>narcotic </a:t>
            </a:r>
            <a:r>
              <a:rPr lang="en-US" dirty="0" smtClean="0"/>
              <a:t>violations, </a:t>
            </a:r>
            <a:r>
              <a:rPr lang="en-US" dirty="0"/>
              <a:t>larceny</a:t>
            </a:r>
            <a:r>
              <a:rPr lang="en-US" dirty="0" smtClean="0"/>
              <a:t>, </a:t>
            </a:r>
            <a:r>
              <a:rPr lang="en-US" dirty="0"/>
              <a:t>contempt of </a:t>
            </a:r>
            <a:r>
              <a:rPr lang="en-US" dirty="0" smtClean="0"/>
              <a:t>court, fraud, operator’s license offenses and weapons offenses.</a:t>
            </a:r>
          </a:p>
          <a:p>
            <a:r>
              <a:rPr lang="en-US" dirty="0" smtClean="0"/>
              <a:t>From 2011 to 2021, the fastest-growing charge type at booking was in the category of weapons offenses (up 88%). Two other charge types had modest growth (probation violations up 7% and assaults up 6%).</a:t>
            </a:r>
          </a:p>
          <a:p>
            <a:r>
              <a:rPr lang="en-US" dirty="0"/>
              <a:t>S</a:t>
            </a:r>
            <a:r>
              <a:rPr lang="en-US" dirty="0" smtClean="0"/>
              <a:t>ignificant decreases in booking volume were observed in the charge categories of operator’s license offenses (down 78%), alcohol offenses (down 68%), DWI (down 59%), narcotics violations (down 48%) and fraud (down 38%).</a:t>
            </a:r>
          </a:p>
          <a:p>
            <a:r>
              <a:rPr lang="en-US" dirty="0" smtClean="0"/>
              <a:t>Decreases were observed among nine of the top ten Charlottesville charge categories between 2018 and 2021, with seven categories showing a decrease of </a:t>
            </a:r>
            <a:r>
              <a:rPr lang="en-US" dirty="0"/>
              <a:t>3</a:t>
            </a:r>
            <a:r>
              <a:rPr lang="en-US" dirty="0" smtClean="0"/>
              <a:t>0% or greater. The only increase observed during the pandemic was in the category of weapons offenses (up 60%).</a:t>
            </a:r>
          </a:p>
        </p:txBody>
      </p:sp>
    </p:spTree>
    <p:extLst>
      <p:ext uri="{BB962C8B-B14F-4D97-AF65-F5344CB8AC3E}">
        <p14:creationId xmlns:p14="http://schemas.microsoft.com/office/powerpoint/2010/main" val="30006510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2669942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449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20529984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772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5188664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5971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Probation Violation Bookings</a:t>
            </a:r>
            <a:endParaRPr lang="en-US" b="1" u="sng"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Charlottesville probation violation bookings, expressed as a percentage of all Charlottesville bookings at ACRJ, increased 53% from 2011 to 2021, representing nearly 11% of total booking volume in 2021. </a:t>
            </a:r>
          </a:p>
          <a:p>
            <a:r>
              <a:rPr lang="en-US" dirty="0" smtClean="0"/>
              <a:t>Felony probation violation booking volume increased 27% from 2011 to 2021, while misdemeanor probation violation bookings dropped 17%. Significant drops in both felony and misdemeanor probation violations were observed starting in 2018.</a:t>
            </a:r>
          </a:p>
          <a:p>
            <a:r>
              <a:rPr lang="en-US" dirty="0" smtClean="0"/>
              <a:t>The number of Charlottesville felony probation violation bookings averaged 216 in each year from 2011 to 2021, nearly four times the volume of misdemeanor probation violation bookings (averaging 64 per year).</a:t>
            </a:r>
          </a:p>
          <a:p>
            <a:r>
              <a:rPr lang="en-US" dirty="0" smtClean="0"/>
              <a:t>Both felony and misdemeanor probation violation bookings were suppressed during the pandemic years of 2020 and 2021, as compared to 2018-19.</a:t>
            </a:r>
          </a:p>
          <a:p>
            <a:endParaRPr lang="en-US" dirty="0"/>
          </a:p>
        </p:txBody>
      </p:sp>
    </p:spTree>
    <p:extLst>
      <p:ext uri="{BB962C8B-B14F-4D97-AF65-F5344CB8AC3E}">
        <p14:creationId xmlns:p14="http://schemas.microsoft.com/office/powerpoint/2010/main" val="2710861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General Population</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The population of Charlottesville increased from 43,475 in 2010 to 46.553 in 2020, according to U.S. Census Bureau data.</a:t>
            </a:r>
          </a:p>
          <a:p>
            <a:r>
              <a:rPr lang="en-US" dirty="0" smtClean="0"/>
              <a:t>This represents an increase of 7.1%.</a:t>
            </a:r>
          </a:p>
          <a:p>
            <a:r>
              <a:rPr lang="en-US" dirty="0" smtClean="0"/>
              <a:t>Wherever appropriate in this report, changes in jail utilization from 2011 to 2021 will be expressed as a rate per 1000 Charlottesville residents, utilizing U. S. Census data.</a:t>
            </a:r>
            <a:endParaRPr lang="en-US" dirty="0"/>
          </a:p>
        </p:txBody>
      </p:sp>
    </p:spTree>
    <p:extLst>
      <p:ext uri="{BB962C8B-B14F-4D97-AF65-F5344CB8AC3E}">
        <p14:creationId xmlns:p14="http://schemas.microsoft.com/office/powerpoint/2010/main" val="862888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98772275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8646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2031481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2717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Average Length of Stay (ALOS)</a:t>
            </a:r>
            <a:endParaRPr lang="en-US" b="1" dirty="0">
              <a:solidFill>
                <a:srgbClr val="0070C0"/>
              </a:solidFill>
            </a:endParaRPr>
          </a:p>
        </p:txBody>
      </p:sp>
      <p:sp>
        <p:nvSpPr>
          <p:cNvPr id="3" name="Content Placeholder 2"/>
          <p:cNvSpPr>
            <a:spLocks noGrp="1"/>
          </p:cNvSpPr>
          <p:nvPr>
            <p:ph idx="1"/>
          </p:nvPr>
        </p:nvSpPr>
        <p:spPr>
          <a:xfrm>
            <a:off x="838200" y="1576251"/>
            <a:ext cx="10515600" cy="5281749"/>
          </a:xfrm>
        </p:spPr>
        <p:txBody>
          <a:bodyPr>
            <a:normAutofit fontScale="92500" lnSpcReduction="10000"/>
          </a:bodyPr>
          <a:lstStyle/>
          <a:p>
            <a:r>
              <a:rPr lang="en-US" dirty="0" smtClean="0"/>
              <a:t>The average length stay of an Charlottesville inmate increased a modest 2% from 2011 to 2021. However, ALOS has been on the rise since 2017.</a:t>
            </a:r>
            <a:endParaRPr lang="en-US" dirty="0"/>
          </a:p>
          <a:p>
            <a:r>
              <a:rPr lang="en-US" dirty="0" smtClean="0"/>
              <a:t>Average length of stay dropped 10% </a:t>
            </a:r>
            <a:r>
              <a:rPr lang="en-US" dirty="0"/>
              <a:t>among Black inmates from </a:t>
            </a:r>
            <a:r>
              <a:rPr lang="en-US" dirty="0" smtClean="0"/>
              <a:t>2011 to 2021, while ALOS among White inmates increased 16%.  Black inmates served significantly longer average lengths of stay than did White inmates in every year studied, although the racial difference in ALOS narrowed from 42 days in 2011 to 26 days in 2021. </a:t>
            </a:r>
          </a:p>
          <a:p>
            <a:r>
              <a:rPr lang="en-US" dirty="0"/>
              <a:t>A</a:t>
            </a:r>
            <a:r>
              <a:rPr lang="en-US" dirty="0" smtClean="0"/>
              <a:t>verage length of stay for female inmates increased 10%, compared to a 1% increase for male inmates from 2011 to 2021. Male </a:t>
            </a:r>
            <a:r>
              <a:rPr lang="en-US" dirty="0"/>
              <a:t>inmates served significantly longer average lengths of stay than did </a:t>
            </a:r>
            <a:r>
              <a:rPr lang="en-US" dirty="0" smtClean="0"/>
              <a:t>female </a:t>
            </a:r>
            <a:r>
              <a:rPr lang="en-US" dirty="0"/>
              <a:t>inmates in every year studied, although the </a:t>
            </a:r>
            <a:r>
              <a:rPr lang="en-US" dirty="0" smtClean="0"/>
              <a:t>gender </a:t>
            </a:r>
            <a:r>
              <a:rPr lang="en-US" dirty="0"/>
              <a:t>difference in ALOS narrowed from </a:t>
            </a:r>
            <a:r>
              <a:rPr lang="en-US" dirty="0" smtClean="0"/>
              <a:t>38 </a:t>
            </a:r>
            <a:r>
              <a:rPr lang="en-US" dirty="0"/>
              <a:t>days in 2011 to </a:t>
            </a:r>
            <a:r>
              <a:rPr lang="en-US" dirty="0" smtClean="0"/>
              <a:t>29 </a:t>
            </a:r>
            <a:r>
              <a:rPr lang="en-US" dirty="0"/>
              <a:t>days in 2021. </a:t>
            </a:r>
          </a:p>
          <a:p>
            <a:r>
              <a:rPr lang="en-US" dirty="0" smtClean="0"/>
              <a:t>The most significant increase in average length of stay was observed among the oldest inmate group (age 50+, up 62%). </a:t>
            </a:r>
          </a:p>
        </p:txBody>
      </p:sp>
    </p:spTree>
    <p:extLst>
      <p:ext uri="{BB962C8B-B14F-4D97-AF65-F5344CB8AC3E}">
        <p14:creationId xmlns:p14="http://schemas.microsoft.com/office/powerpoint/2010/main" val="3938119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9584208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771017" y="757646"/>
            <a:ext cx="1576252" cy="369332"/>
          </a:xfrm>
          <a:prstGeom prst="rect">
            <a:avLst/>
          </a:prstGeom>
          <a:noFill/>
        </p:spPr>
        <p:txBody>
          <a:bodyPr wrap="square" rtlCol="0">
            <a:spAutoFit/>
          </a:bodyPr>
          <a:lstStyle/>
          <a:p>
            <a:r>
              <a:rPr lang="en-US" dirty="0" smtClean="0"/>
              <a:t>ALOS up 2%</a:t>
            </a:r>
            <a:endParaRPr lang="en-US" dirty="0"/>
          </a:p>
        </p:txBody>
      </p:sp>
      <p:cxnSp>
        <p:nvCxnSpPr>
          <p:cNvPr id="5" name="Straight Arrow Connector 4"/>
          <p:cNvCxnSpPr/>
          <p:nvPr/>
        </p:nvCxnSpPr>
        <p:spPr>
          <a:xfrm>
            <a:off x="10877006" y="1126978"/>
            <a:ext cx="687977" cy="797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636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58433766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2744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2094233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5378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5407912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8836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1615368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93602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1525"/>
          </a:xfrm>
        </p:spPr>
        <p:txBody>
          <a:bodyPr>
            <a:normAutofit fontScale="90000"/>
          </a:bodyPr>
          <a:lstStyle/>
          <a:p>
            <a:r>
              <a:rPr lang="en-US" b="1" dirty="0" smtClean="0">
                <a:solidFill>
                  <a:srgbClr val="0070C0"/>
                </a:solidFill>
              </a:rPr>
              <a:t>Bed Day Expenditures (BDE)</a:t>
            </a:r>
            <a:endParaRPr lang="en-US" b="1" dirty="0">
              <a:solidFill>
                <a:srgbClr val="0070C0"/>
              </a:solidFill>
            </a:endParaRPr>
          </a:p>
        </p:txBody>
      </p:sp>
      <p:sp>
        <p:nvSpPr>
          <p:cNvPr id="3" name="Content Placeholder 2"/>
          <p:cNvSpPr>
            <a:spLocks noGrp="1"/>
          </p:cNvSpPr>
          <p:nvPr>
            <p:ph idx="1"/>
          </p:nvPr>
        </p:nvSpPr>
        <p:spPr>
          <a:xfrm>
            <a:off x="838200" y="966650"/>
            <a:ext cx="10515600" cy="6209213"/>
          </a:xfrm>
        </p:spPr>
        <p:txBody>
          <a:bodyPr>
            <a:normAutofit fontScale="70000" lnSpcReduction="20000"/>
          </a:bodyPr>
          <a:lstStyle/>
          <a:p>
            <a:r>
              <a:rPr lang="en-US" dirty="0" smtClean="0"/>
              <a:t>Bed day expenditures are a product of intake volume, multiplied by length of stay. BDE is a useful metric to estimate the total cost</a:t>
            </a:r>
            <a:r>
              <a:rPr lang="en-US" dirty="0"/>
              <a:t> </a:t>
            </a:r>
            <a:r>
              <a:rPr lang="en-US" dirty="0" smtClean="0"/>
              <a:t>of a jurisdiction’s jail utilization (listed at $112.68 per day, per ACRJ inmate, in the Virginia Compensation Board’s 2020 Jail Cost Report).</a:t>
            </a:r>
          </a:p>
          <a:p>
            <a:r>
              <a:rPr lang="en-US" dirty="0" smtClean="0"/>
              <a:t>Decreases in Charlottesville intake volume contributed to a significant decrease in overall bed day expenditures of 41% from 2011 to 2021. Bed day expenditures per 1,000 Charlottesville residents dropped 46% during that time.</a:t>
            </a:r>
          </a:p>
          <a:p>
            <a:r>
              <a:rPr lang="en-US" dirty="0" smtClean="0"/>
              <a:t>Charlottesville expended 84,886 bed days at ACRJ in 2011, </a:t>
            </a:r>
            <a:r>
              <a:rPr lang="en-US" dirty="0"/>
              <a:t>compared to 52,576 in </a:t>
            </a:r>
            <a:r>
              <a:rPr lang="en-US" dirty="0" smtClean="0"/>
              <a:t>2021.</a:t>
            </a:r>
          </a:p>
          <a:p>
            <a:r>
              <a:rPr lang="en-US" dirty="0" smtClean="0"/>
              <a:t>As a share of overall ACRJ bed day utilization, Charlottesville’s percentage of bed day expenditures decreased 35% from 2011 to 2021.   Albemarle County’s share rose 14%, while Nelson County’s increased 243%. </a:t>
            </a:r>
          </a:p>
          <a:p>
            <a:r>
              <a:rPr lang="en-US" dirty="0" smtClean="0"/>
              <a:t>In 2021, Charlottesville inmates expended 34.1% of all ACRJ bed days, while Albemarle County </a:t>
            </a:r>
            <a:r>
              <a:rPr lang="en-US" dirty="0"/>
              <a:t>expended </a:t>
            </a:r>
            <a:r>
              <a:rPr lang="en-US" dirty="0" smtClean="0"/>
              <a:t>39.7% and Nelson County expended 17.4%.  All other inmates (including Federal inmates and those held for other Virginia jurisdictions) expended 8.8% of total BDE.</a:t>
            </a:r>
          </a:p>
          <a:p>
            <a:r>
              <a:rPr lang="en-US" dirty="0" smtClean="0"/>
              <a:t>From 2011 to 2021, bed day expenditures among Charlottesville’s Black inmates decreased 44%, compared to a 39% decrease among White inmates. Still, Black inmates expended significantly more bed days than did White inmates throughout the study period, despite representing only 18% of Charlottesville’s general population.</a:t>
            </a:r>
          </a:p>
          <a:p>
            <a:r>
              <a:rPr lang="en-US" dirty="0" smtClean="0"/>
              <a:t>Charlottesville’s female inmates expended 38% fewer bed days from 2012 to 2021, nearly the same rate of decrease observed among male inmates (down 42%).</a:t>
            </a:r>
          </a:p>
          <a:p>
            <a:r>
              <a:rPr lang="en-US" dirty="0" smtClean="0"/>
              <a:t>The oldest group of Charlottesville’s inmates (age 50+) expended </a:t>
            </a:r>
            <a:r>
              <a:rPr lang="en-US" dirty="0"/>
              <a:t>1</a:t>
            </a:r>
            <a:r>
              <a:rPr lang="en-US" dirty="0" smtClean="0"/>
              <a:t>9% more bed days from 2011 to 2021, representing the only significant upward influence on Charlottesville’s overall BDE.  BDE in all other age groups dropped, most notably 18-24 (down 65%), 25-29 (down 53%) and 40-49 (down 60%).</a:t>
            </a:r>
            <a:endParaRPr lang="en-US" dirty="0"/>
          </a:p>
        </p:txBody>
      </p:sp>
    </p:spTree>
    <p:extLst>
      <p:ext uri="{BB962C8B-B14F-4D97-AF65-F5344CB8AC3E}">
        <p14:creationId xmlns:p14="http://schemas.microsoft.com/office/powerpoint/2010/main" val="9325503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8485829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6800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a:t>
            </a:r>
            <a:endParaRPr lang="en-US" b="1" dirty="0">
              <a:solidFill>
                <a:srgbClr val="0070C0"/>
              </a:solidFill>
            </a:endParaRPr>
          </a:p>
        </p:txBody>
      </p:sp>
      <p:sp>
        <p:nvSpPr>
          <p:cNvPr id="3" name="Content Placeholder 2"/>
          <p:cNvSpPr>
            <a:spLocks noGrp="1"/>
          </p:cNvSpPr>
          <p:nvPr>
            <p:ph idx="1"/>
          </p:nvPr>
        </p:nvSpPr>
        <p:spPr>
          <a:xfrm>
            <a:off x="838200" y="1602377"/>
            <a:ext cx="10515600" cy="5024846"/>
          </a:xfrm>
        </p:spPr>
        <p:txBody>
          <a:bodyPr>
            <a:normAutofit fontScale="92500" lnSpcReduction="20000"/>
          </a:bodyPr>
          <a:lstStyle/>
          <a:p>
            <a:r>
              <a:rPr lang="en-US" dirty="0" smtClean="0"/>
              <a:t>An “intake” is an event, in which a person is taken into ACRJ on Charlottesville charges, no matter how long their stay, or how many charges they have lodged against them.</a:t>
            </a:r>
          </a:p>
          <a:p>
            <a:r>
              <a:rPr lang="en-US" dirty="0" smtClean="0"/>
              <a:t>For the purpose of this analysis, inmates serving multiple weekends were removed from the tallies, given the considerable differences in the way in which weekenders were recorded in ACRJ’s legacy system (Pistol) and its current system (New World). Weekenders are the subject of a separate analysis.</a:t>
            </a:r>
          </a:p>
          <a:p>
            <a:r>
              <a:rPr lang="en-US" dirty="0" smtClean="0"/>
              <a:t>From 2011 through 2021, Charlottesville intake volume decreased by 40%.</a:t>
            </a:r>
          </a:p>
          <a:p>
            <a:r>
              <a:rPr lang="en-US" dirty="0" smtClean="0"/>
              <a:t>Nearly all of the decrease in intake volume occurred after 2017.</a:t>
            </a:r>
          </a:p>
          <a:p>
            <a:r>
              <a:rPr lang="en-US" dirty="0" smtClean="0"/>
              <a:t>The per-capita rate of jail intakes between 2011 and 2021 dropped 44%.  43.5 inmates per 1000 city residents were taken into ACRJ on Charlottesville offenses in 2011, compared to 22.3 per 1000 in 2021.</a:t>
            </a:r>
          </a:p>
          <a:p>
            <a:r>
              <a:rPr lang="en-US" dirty="0" smtClean="0"/>
              <a:t>Charlottesville’s share of all ACRJ intakes decreased 25%, from 46.6% in 2011 to 36.7% in 2021.</a:t>
            </a:r>
          </a:p>
        </p:txBody>
      </p:sp>
    </p:spTree>
    <p:extLst>
      <p:ext uri="{BB962C8B-B14F-4D97-AF65-F5344CB8AC3E}">
        <p14:creationId xmlns:p14="http://schemas.microsoft.com/office/powerpoint/2010/main" val="24014913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7351006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98325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9890781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335589" y="5007429"/>
            <a:ext cx="1701107" cy="369332"/>
          </a:xfrm>
          <a:prstGeom prst="rect">
            <a:avLst/>
          </a:prstGeom>
          <a:noFill/>
        </p:spPr>
        <p:txBody>
          <a:bodyPr wrap="none" rtlCol="0">
            <a:spAutoFit/>
          </a:bodyPr>
          <a:lstStyle/>
          <a:p>
            <a:r>
              <a:rPr lang="en-US" dirty="0" smtClean="0"/>
              <a:t>Nelson up 243%</a:t>
            </a:r>
            <a:endParaRPr lang="en-US" dirty="0"/>
          </a:p>
        </p:txBody>
      </p:sp>
      <p:cxnSp>
        <p:nvCxnSpPr>
          <p:cNvPr id="6" name="Straight Arrow Connector 5"/>
          <p:cNvCxnSpPr/>
          <p:nvPr/>
        </p:nvCxnSpPr>
        <p:spPr>
          <a:xfrm flipV="1">
            <a:off x="10746377" y="4415246"/>
            <a:ext cx="714103" cy="627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44044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4771106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95987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8511570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247017" y="4136572"/>
            <a:ext cx="3043525" cy="369332"/>
          </a:xfrm>
          <a:prstGeom prst="rect">
            <a:avLst/>
          </a:prstGeom>
          <a:noFill/>
        </p:spPr>
        <p:txBody>
          <a:bodyPr wrap="none" rtlCol="0">
            <a:spAutoFit/>
          </a:bodyPr>
          <a:lstStyle/>
          <a:p>
            <a:r>
              <a:rPr lang="en-US" dirty="0" smtClean="0"/>
              <a:t>Female inmate BDE down 38%</a:t>
            </a:r>
            <a:endParaRPr lang="en-US" dirty="0"/>
          </a:p>
        </p:txBody>
      </p:sp>
      <p:cxnSp>
        <p:nvCxnSpPr>
          <p:cNvPr id="5" name="Straight Arrow Connector 4"/>
          <p:cNvCxnSpPr/>
          <p:nvPr/>
        </p:nvCxnSpPr>
        <p:spPr>
          <a:xfrm>
            <a:off x="10998926" y="4441371"/>
            <a:ext cx="505097" cy="8621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7415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2425602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22350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8814199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63446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Shorter-Staying vs. Longer-Staying Inmates</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number of Charlottesville inmates spending 30 days or fewer in ACRJ custody decreased 44% from 2012 to 2021, during a time when the number of inmates staying 31 days or longer decreased by half that rate (down 22%). As a result, the percentage of Charlottesville inmates at ACRJ with lengths of stay exceeding 30 days increased 38% from 2012 to 2021.</a:t>
            </a:r>
          </a:p>
          <a:p>
            <a:r>
              <a:rPr lang="en-US" dirty="0" smtClean="0"/>
              <a:t>During 2021, the average length of stay for inmates serving 0-30 days was 5.6 days, compared to a 149-day average among those inmates serving longer than 30 days.</a:t>
            </a:r>
          </a:p>
          <a:p>
            <a:r>
              <a:rPr lang="en-US" dirty="0" smtClean="0"/>
              <a:t>During 2021, 32% of Charlottesville’s inmates served longer than 30 days in custody. These longer-serving inmates accounted for nearly 93% of all bed days expended by Charlottesville at ACRJ in 2021. </a:t>
            </a:r>
          </a:p>
          <a:p>
            <a:r>
              <a:rPr lang="en-US" dirty="0" smtClean="0"/>
              <a:t>Overall, bed days expended by Charlottesville inmates serving longer than 30 days decreased 43% from 2012 to 2021. </a:t>
            </a:r>
            <a:endParaRPr lang="en-US" dirty="0"/>
          </a:p>
        </p:txBody>
      </p:sp>
    </p:spTree>
    <p:extLst>
      <p:ext uri="{BB962C8B-B14F-4D97-AF65-F5344CB8AC3E}">
        <p14:creationId xmlns:p14="http://schemas.microsoft.com/office/powerpoint/2010/main" val="42189746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21936879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743406" y="5146765"/>
            <a:ext cx="2466381" cy="369332"/>
          </a:xfrm>
          <a:prstGeom prst="rect">
            <a:avLst/>
          </a:prstGeom>
          <a:noFill/>
        </p:spPr>
        <p:txBody>
          <a:bodyPr wrap="none" rtlCol="0">
            <a:spAutoFit/>
          </a:bodyPr>
          <a:lstStyle/>
          <a:p>
            <a:r>
              <a:rPr lang="en-US" dirty="0" smtClean="0"/>
              <a:t>+30 day stays down 22%</a:t>
            </a:r>
            <a:endParaRPr lang="en-US" dirty="0"/>
          </a:p>
        </p:txBody>
      </p:sp>
      <p:cxnSp>
        <p:nvCxnSpPr>
          <p:cNvPr id="6" name="Straight Arrow Connector 5"/>
          <p:cNvCxnSpPr/>
          <p:nvPr/>
        </p:nvCxnSpPr>
        <p:spPr>
          <a:xfrm flipV="1">
            <a:off x="10981509" y="4632960"/>
            <a:ext cx="487680" cy="5399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24730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94350956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91768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9085806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980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2846204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988076" y="1024039"/>
            <a:ext cx="1883401" cy="369332"/>
          </a:xfrm>
          <a:prstGeom prst="rect">
            <a:avLst/>
          </a:prstGeom>
          <a:noFill/>
        </p:spPr>
        <p:txBody>
          <a:bodyPr wrap="none" rtlCol="0">
            <a:spAutoFit/>
          </a:bodyPr>
          <a:lstStyle/>
          <a:p>
            <a:r>
              <a:rPr lang="en-US" dirty="0" smtClean="0"/>
              <a:t>Intakes down 40%</a:t>
            </a:r>
            <a:endParaRPr lang="en-US" dirty="0"/>
          </a:p>
        </p:txBody>
      </p:sp>
      <p:cxnSp>
        <p:nvCxnSpPr>
          <p:cNvPr id="7" name="Straight Arrow Connector 6"/>
          <p:cNvCxnSpPr/>
          <p:nvPr/>
        </p:nvCxnSpPr>
        <p:spPr>
          <a:xfrm>
            <a:off x="10589623" y="1393371"/>
            <a:ext cx="844731" cy="2035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35034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63069536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53319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8798242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02387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7652"/>
          </a:xfrm>
        </p:spPr>
        <p:txBody>
          <a:bodyPr>
            <a:normAutofit fontScale="90000"/>
          </a:bodyPr>
          <a:lstStyle/>
          <a:p>
            <a:r>
              <a:rPr lang="en-US" b="1" dirty="0" smtClean="0">
                <a:solidFill>
                  <a:srgbClr val="0070C0"/>
                </a:solidFill>
              </a:rPr>
              <a:t>Conclusions</a:t>
            </a:r>
            <a:endParaRPr lang="en-US" b="1" dirty="0">
              <a:solidFill>
                <a:srgbClr val="0070C0"/>
              </a:solidFill>
            </a:endParaRPr>
          </a:p>
        </p:txBody>
      </p:sp>
      <p:sp>
        <p:nvSpPr>
          <p:cNvPr id="3" name="Content Placeholder 2"/>
          <p:cNvSpPr>
            <a:spLocks noGrp="1"/>
          </p:cNvSpPr>
          <p:nvPr>
            <p:ph idx="1"/>
          </p:nvPr>
        </p:nvSpPr>
        <p:spPr>
          <a:xfrm>
            <a:off x="838200" y="1375954"/>
            <a:ext cx="10515600" cy="5103223"/>
          </a:xfrm>
        </p:spPr>
        <p:txBody>
          <a:bodyPr>
            <a:normAutofit fontScale="92500" lnSpcReduction="10000"/>
          </a:bodyPr>
          <a:lstStyle/>
          <a:p>
            <a:r>
              <a:rPr lang="en-US" dirty="0" smtClean="0"/>
              <a:t>The number of inmates taken into ACRJ on Charlottesville charges decreased 40% from 2011 to 2021 (down 44% per capita).</a:t>
            </a:r>
          </a:p>
          <a:p>
            <a:r>
              <a:rPr lang="en-US" dirty="0"/>
              <a:t>T</a:t>
            </a:r>
            <a:r>
              <a:rPr lang="en-US" dirty="0" smtClean="0"/>
              <a:t>he most significant</a:t>
            </a:r>
            <a:r>
              <a:rPr lang="en-US" dirty="0"/>
              <a:t> </a:t>
            </a:r>
            <a:r>
              <a:rPr lang="en-US" dirty="0" smtClean="0"/>
              <a:t>decreases in intakes were observed among the youngest inmates (age 18-24), down 65%.</a:t>
            </a:r>
          </a:p>
          <a:p>
            <a:r>
              <a:rPr lang="en-US" dirty="0" smtClean="0"/>
              <a:t>Charlottesville’s share of ACRJ intakes dropped 25% from 2011 to 2021.</a:t>
            </a:r>
          </a:p>
          <a:p>
            <a:r>
              <a:rPr lang="en-US" dirty="0" smtClean="0"/>
              <a:t>Charlottesville’s booking volume (charges at intake) dropped 26%, the result of a 42% decrease in misdemeanor offenses.</a:t>
            </a:r>
          </a:p>
          <a:p>
            <a:r>
              <a:rPr lang="en-US" dirty="0" smtClean="0"/>
              <a:t>Weapons offenses had the most significant booking growth among the top ten Charlottesville charge types</a:t>
            </a:r>
            <a:r>
              <a:rPr lang="en-US" dirty="0"/>
              <a:t> </a:t>
            </a:r>
            <a:r>
              <a:rPr lang="en-US" dirty="0" smtClean="0"/>
              <a:t>from 2011 to 2021, while the most significant decreases were observed in alcohol offenses, operator’s license offenses, narcotics violations and DWI.</a:t>
            </a:r>
          </a:p>
          <a:p>
            <a:r>
              <a:rPr lang="en-US" dirty="0" smtClean="0"/>
              <a:t>Probation violations represented 10.9% of all Charlottesville bookings at ACRJ in 2021, up from 7% in 2011.</a:t>
            </a:r>
          </a:p>
        </p:txBody>
      </p:sp>
    </p:spTree>
    <p:extLst>
      <p:ext uri="{BB962C8B-B14F-4D97-AF65-F5344CB8AC3E}">
        <p14:creationId xmlns:p14="http://schemas.microsoft.com/office/powerpoint/2010/main" val="30228360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1195"/>
          </a:xfrm>
        </p:spPr>
        <p:txBody>
          <a:bodyPr>
            <a:normAutofit fontScale="90000"/>
          </a:bodyPr>
          <a:lstStyle/>
          <a:p>
            <a:r>
              <a:rPr lang="en-US" b="1" dirty="0">
                <a:solidFill>
                  <a:srgbClr val="0070C0"/>
                </a:solidFill>
              </a:rPr>
              <a:t>Conclusions</a:t>
            </a:r>
            <a:endParaRPr lang="en-US" dirty="0"/>
          </a:p>
        </p:txBody>
      </p:sp>
      <p:sp>
        <p:nvSpPr>
          <p:cNvPr id="3" name="Content Placeholder 2"/>
          <p:cNvSpPr>
            <a:spLocks noGrp="1"/>
          </p:cNvSpPr>
          <p:nvPr>
            <p:ph idx="1"/>
          </p:nvPr>
        </p:nvSpPr>
        <p:spPr>
          <a:xfrm>
            <a:off x="838200" y="1541417"/>
            <a:ext cx="10515600" cy="4998720"/>
          </a:xfrm>
        </p:spPr>
        <p:txBody>
          <a:bodyPr>
            <a:normAutofit fontScale="92500" lnSpcReduction="20000"/>
          </a:bodyPr>
          <a:lstStyle/>
          <a:p>
            <a:r>
              <a:rPr lang="en-US" dirty="0"/>
              <a:t>The average length of a Charlottesville inmate’s stay increased </a:t>
            </a:r>
            <a:r>
              <a:rPr lang="en-US" dirty="0" smtClean="0"/>
              <a:t>2</a:t>
            </a:r>
            <a:r>
              <a:rPr lang="en-US" dirty="0"/>
              <a:t>% from 2011 to 2021.</a:t>
            </a:r>
          </a:p>
          <a:p>
            <a:r>
              <a:rPr lang="en-US" dirty="0" smtClean="0"/>
              <a:t>During that same time, Charlottesville’s </a:t>
            </a:r>
            <a:r>
              <a:rPr lang="en-US" dirty="0"/>
              <a:t>bed day expenditures at ACRJ fell by 41</a:t>
            </a:r>
            <a:r>
              <a:rPr lang="en-US" dirty="0" smtClean="0"/>
              <a:t>% </a:t>
            </a:r>
            <a:r>
              <a:rPr lang="en-US" dirty="0"/>
              <a:t>(a drop of 46% per capita). </a:t>
            </a:r>
          </a:p>
          <a:p>
            <a:r>
              <a:rPr lang="en-US" dirty="0"/>
              <a:t>Far fewer bed days were expended by 18-24 year old inmates from 2011 to 2021, but these decreases were partially offset by increases in bed day expenditures among inmates age 50 or older. </a:t>
            </a:r>
          </a:p>
          <a:p>
            <a:r>
              <a:rPr lang="en-US" dirty="0"/>
              <a:t>The COVID-19 pandemic was associated with decreases in Charlottesville intakes at ACRJ, along with increases in the average length of stay.</a:t>
            </a:r>
          </a:p>
          <a:p>
            <a:r>
              <a:rPr lang="en-US" dirty="0"/>
              <a:t>Booking volume dropped across the board in 2020 and 2021, in every major charge category except for weapons violations.</a:t>
            </a:r>
          </a:p>
          <a:p>
            <a:r>
              <a:rPr lang="en-US" dirty="0"/>
              <a:t>Inmates serving longer than 30 day sentences accounted </a:t>
            </a:r>
            <a:r>
              <a:rPr lang="en-US" dirty="0" smtClean="0"/>
              <a:t>for </a:t>
            </a:r>
            <a:r>
              <a:rPr lang="en-US" dirty="0"/>
              <a:t>32% of all Charlottesville inmates taken into ACRJ on 2021, but </a:t>
            </a:r>
            <a:r>
              <a:rPr lang="en-US" dirty="0" smtClean="0"/>
              <a:t>were responsible for nearly </a:t>
            </a:r>
            <a:r>
              <a:rPr lang="en-US" dirty="0"/>
              <a:t>93% of Charlottesville’s bed day expenditures.</a:t>
            </a:r>
          </a:p>
          <a:p>
            <a:endParaRPr lang="en-US" dirty="0"/>
          </a:p>
        </p:txBody>
      </p:sp>
    </p:spTree>
    <p:extLst>
      <p:ext uri="{BB962C8B-B14F-4D97-AF65-F5344CB8AC3E}">
        <p14:creationId xmlns:p14="http://schemas.microsoft.com/office/powerpoint/2010/main" val="15149251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9"/>
            <a:ext cx="10515600" cy="1190216"/>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96641"/>
            <a:ext cx="10515600" cy="2493010"/>
          </a:xfrm>
        </p:spPr>
        <p:txBody>
          <a:bodyPr>
            <a:normAutofit/>
          </a:bodyPr>
          <a:lstStyle/>
          <a:p>
            <a:r>
              <a:rPr lang="en-US" dirty="0" smtClean="0">
                <a:solidFill>
                  <a:schemeClr val="tx1"/>
                </a:solidFill>
              </a:rPr>
              <a:t>Neal S. Goodloe, MPA</a:t>
            </a:r>
          </a:p>
          <a:p>
            <a:r>
              <a:rPr lang="en-US" dirty="0" smtClean="0">
                <a:solidFill>
                  <a:schemeClr val="tx1"/>
                </a:solidFill>
              </a:rPr>
              <a:t>Criminal Justice Planner</a:t>
            </a:r>
          </a:p>
          <a:p>
            <a:r>
              <a:rPr lang="en-US" dirty="0" smtClean="0">
                <a:solidFill>
                  <a:schemeClr val="tx1"/>
                </a:solidFill>
              </a:rPr>
              <a:t>Jefferson Area Community Criminal Justice Board</a:t>
            </a:r>
          </a:p>
          <a:p>
            <a:r>
              <a:rPr lang="en-US" dirty="0" smtClean="0">
                <a:solidFill>
                  <a:schemeClr val="tx1"/>
                </a:solidFill>
                <a:hlinkClick r:id="rId2"/>
              </a:rPr>
              <a:t>ngoodloe@oar-jacc.org</a:t>
            </a:r>
            <a:endParaRPr lang="en-US" dirty="0" smtClean="0">
              <a:solidFill>
                <a:schemeClr val="tx1"/>
              </a:solidFill>
            </a:endParaRPr>
          </a:p>
          <a:p>
            <a:r>
              <a:rPr lang="en-US" dirty="0" smtClean="0">
                <a:solidFill>
                  <a:schemeClr val="tx1"/>
                </a:solidFill>
              </a:rPr>
              <a:t>May 2022</a:t>
            </a:r>
            <a:endParaRPr lang="en-US" dirty="0">
              <a:solidFill>
                <a:schemeClr val="tx1"/>
              </a:solidFill>
            </a:endParaRPr>
          </a:p>
        </p:txBody>
      </p:sp>
    </p:spTree>
    <p:extLst>
      <p:ext uri="{BB962C8B-B14F-4D97-AF65-F5344CB8AC3E}">
        <p14:creationId xmlns:p14="http://schemas.microsoft.com/office/powerpoint/2010/main" val="1239936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2281939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423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84334478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509760" y="4711337"/>
            <a:ext cx="1701107" cy="369332"/>
          </a:xfrm>
          <a:prstGeom prst="rect">
            <a:avLst/>
          </a:prstGeom>
          <a:noFill/>
        </p:spPr>
        <p:txBody>
          <a:bodyPr wrap="none" rtlCol="0">
            <a:spAutoFit/>
          </a:bodyPr>
          <a:lstStyle/>
          <a:p>
            <a:r>
              <a:rPr lang="en-US" dirty="0" smtClean="0"/>
              <a:t>Nelson up 110%</a:t>
            </a:r>
            <a:endParaRPr lang="en-US" dirty="0"/>
          </a:p>
        </p:txBody>
      </p:sp>
      <p:cxnSp>
        <p:nvCxnSpPr>
          <p:cNvPr id="6" name="Straight Arrow Connector 5"/>
          <p:cNvCxnSpPr/>
          <p:nvPr/>
        </p:nvCxnSpPr>
        <p:spPr>
          <a:xfrm flipV="1">
            <a:off x="11068594" y="4502331"/>
            <a:ext cx="432542" cy="278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8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 by Race, Gender and Age</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Decreases in Charlottesville jail intake volume were roughly comparable among White inmates (down 42%) and Black inmates (down 39%).</a:t>
            </a:r>
          </a:p>
          <a:p>
            <a:r>
              <a:rPr lang="en-US" dirty="0" smtClean="0"/>
              <a:t>Intakes </a:t>
            </a:r>
            <a:r>
              <a:rPr lang="en-US" dirty="0"/>
              <a:t>of </a:t>
            </a:r>
            <a:r>
              <a:rPr lang="en-US" dirty="0" smtClean="0"/>
              <a:t>female </a:t>
            </a:r>
            <a:r>
              <a:rPr lang="en-US" dirty="0"/>
              <a:t>inmates </a:t>
            </a:r>
            <a:r>
              <a:rPr lang="en-US" dirty="0" smtClean="0"/>
              <a:t>and male </a:t>
            </a:r>
            <a:r>
              <a:rPr lang="en-US" dirty="0"/>
              <a:t>inmates </a:t>
            </a:r>
            <a:r>
              <a:rPr lang="en-US" dirty="0" smtClean="0"/>
              <a:t>both dropped by roughly comparable percentages (down 42% and 40% respectively).</a:t>
            </a:r>
          </a:p>
          <a:p>
            <a:r>
              <a:rPr lang="en-US" dirty="0" smtClean="0"/>
              <a:t>Intake volume dropped among all age groups, but most significantly among inmates age 18 to 24</a:t>
            </a:r>
            <a:r>
              <a:rPr lang="en-US" dirty="0"/>
              <a:t> </a:t>
            </a:r>
            <a:r>
              <a:rPr lang="en-US" dirty="0" smtClean="0"/>
              <a:t>(down 65%). This </a:t>
            </a:r>
            <a:r>
              <a:rPr lang="en-US" dirty="0"/>
              <a:t>downward trend in </a:t>
            </a:r>
            <a:r>
              <a:rPr lang="en-US" dirty="0" smtClean="0"/>
              <a:t>intakes of </a:t>
            </a:r>
            <a:r>
              <a:rPr lang="en-US" dirty="0"/>
              <a:t>18-24 year olds </a:t>
            </a:r>
            <a:r>
              <a:rPr lang="en-US" dirty="0" smtClean="0"/>
              <a:t>was well-established </a:t>
            </a:r>
            <a:r>
              <a:rPr lang="en-US" dirty="0"/>
              <a:t>prior to the onset of the </a:t>
            </a:r>
            <a:r>
              <a:rPr lang="en-US" dirty="0" smtClean="0"/>
              <a:t>COVID-19 pandemic</a:t>
            </a:r>
            <a:r>
              <a:rPr lang="en-US" dirty="0"/>
              <a:t>.</a:t>
            </a:r>
          </a:p>
          <a:p>
            <a:r>
              <a:rPr lang="en-US" dirty="0" smtClean="0"/>
              <a:t>The average age of a Charlottesville inmate at intake increased from 34.9 years in 2011 to 37.5 in 2021.</a:t>
            </a:r>
          </a:p>
          <a:p>
            <a:r>
              <a:rPr lang="en-US" dirty="0" smtClean="0"/>
              <a:t>Decreases in intake volume occurred among all demographic groups in 2020 and 2021, compared to the two most recent pre-pandemic years of 2018 and 2019.</a:t>
            </a:r>
            <a:endParaRPr lang="en-US" dirty="0"/>
          </a:p>
        </p:txBody>
      </p:sp>
    </p:spTree>
    <p:extLst>
      <p:ext uri="{BB962C8B-B14F-4D97-AF65-F5344CB8AC3E}">
        <p14:creationId xmlns:p14="http://schemas.microsoft.com/office/powerpoint/2010/main" val="2917574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79211551"/>
              </p:ext>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994469" y="827314"/>
            <a:ext cx="3350046" cy="369332"/>
          </a:xfrm>
          <a:prstGeom prst="rect">
            <a:avLst/>
          </a:prstGeom>
          <a:noFill/>
        </p:spPr>
        <p:txBody>
          <a:bodyPr wrap="square" rtlCol="0">
            <a:spAutoFit/>
          </a:bodyPr>
          <a:lstStyle/>
          <a:p>
            <a:r>
              <a:rPr lang="en-US" dirty="0" smtClean="0"/>
              <a:t>Black inmate intakes down 39%</a:t>
            </a:r>
            <a:endParaRPr lang="en-US" dirty="0"/>
          </a:p>
        </p:txBody>
      </p:sp>
      <p:cxnSp>
        <p:nvCxnSpPr>
          <p:cNvPr id="5" name="Straight Arrow Connector 4"/>
          <p:cNvCxnSpPr/>
          <p:nvPr/>
        </p:nvCxnSpPr>
        <p:spPr>
          <a:xfrm>
            <a:off x="10789920" y="1140823"/>
            <a:ext cx="731520" cy="17330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994469" y="4302034"/>
            <a:ext cx="3211585" cy="369332"/>
          </a:xfrm>
          <a:prstGeom prst="rect">
            <a:avLst/>
          </a:prstGeom>
          <a:noFill/>
        </p:spPr>
        <p:txBody>
          <a:bodyPr wrap="none" rtlCol="0">
            <a:spAutoFit/>
          </a:bodyPr>
          <a:lstStyle/>
          <a:p>
            <a:r>
              <a:rPr lang="en-US" dirty="0" smtClean="0"/>
              <a:t>White inmate intakes down 42%</a:t>
            </a:r>
            <a:endParaRPr lang="en-US" dirty="0"/>
          </a:p>
        </p:txBody>
      </p:sp>
      <p:cxnSp>
        <p:nvCxnSpPr>
          <p:cNvPr id="9" name="Straight Arrow Connector 8"/>
          <p:cNvCxnSpPr/>
          <p:nvPr/>
        </p:nvCxnSpPr>
        <p:spPr>
          <a:xfrm flipV="1">
            <a:off x="10877006" y="3265714"/>
            <a:ext cx="705394" cy="1045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3321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7729</TotalTime>
  <Words>2742</Words>
  <Application>Microsoft Office PowerPoint</Application>
  <PresentationFormat>Widescreen</PresentationFormat>
  <Paragraphs>171</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Annual Report  Charlottesville  Utilization of the Albemarle-Charlottesville Regional Jail</vt:lpstr>
      <vt:lpstr>Introduction</vt:lpstr>
      <vt:lpstr>General Population</vt:lpstr>
      <vt:lpstr>Intakes</vt:lpstr>
      <vt:lpstr>PowerPoint Presentation</vt:lpstr>
      <vt:lpstr>PowerPoint Presentation</vt:lpstr>
      <vt:lpstr>PowerPoint Presentation</vt:lpstr>
      <vt:lpstr>Intakes by Race, Gender and Age</vt:lpstr>
      <vt:lpstr>PowerPoint Presentation</vt:lpstr>
      <vt:lpstr>PowerPoint Presentation</vt:lpstr>
      <vt:lpstr>PowerPoint Presentation</vt:lpstr>
      <vt:lpstr>PowerPoint Presentation</vt:lpstr>
      <vt:lpstr>PowerPoint Presentation</vt:lpstr>
      <vt:lpstr>Weekenders</vt:lpstr>
      <vt:lpstr>PowerPoint Presentation</vt:lpstr>
      <vt:lpstr>PowerPoint Presentation</vt:lpstr>
      <vt:lpstr>Booking Volume</vt:lpstr>
      <vt:lpstr>PowerPoint Presentation</vt:lpstr>
      <vt:lpstr>PowerPoint Presentation</vt:lpstr>
      <vt:lpstr>PowerPoint Presentation</vt:lpstr>
      <vt:lpstr>PowerPoint Presentation</vt:lpstr>
      <vt:lpstr>Booking Volume in the COVID Era</vt:lpstr>
      <vt:lpstr>PowerPoint Presentation</vt:lpstr>
      <vt:lpstr>PowerPoint Presentation</vt:lpstr>
      <vt:lpstr>Bookings by Charge Type</vt:lpstr>
      <vt:lpstr>PowerPoint Presentation</vt:lpstr>
      <vt:lpstr>PowerPoint Presentation</vt:lpstr>
      <vt:lpstr>PowerPoint Presentation</vt:lpstr>
      <vt:lpstr>Probation Violation Bookings</vt:lpstr>
      <vt:lpstr>PowerPoint Presentation</vt:lpstr>
      <vt:lpstr>PowerPoint Presentation</vt:lpstr>
      <vt:lpstr>Average Length of Stay (ALOS)</vt:lpstr>
      <vt:lpstr>PowerPoint Presentation</vt:lpstr>
      <vt:lpstr>PowerPoint Presentation</vt:lpstr>
      <vt:lpstr>PowerPoint Presentation</vt:lpstr>
      <vt:lpstr>PowerPoint Presentation</vt:lpstr>
      <vt:lpstr>PowerPoint Presentation</vt:lpstr>
      <vt:lpstr>Bed Day Expenditures (BDE)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Shorter-Staying vs. Longer-Staying Inmates</vt:lpstr>
      <vt:lpstr>PowerPoint Presentation</vt:lpstr>
      <vt:lpstr>PowerPoint Presentation</vt:lpstr>
      <vt:lpstr>PowerPoint Presentation</vt:lpstr>
      <vt:lpstr>PowerPoint Presentation</vt:lpstr>
      <vt:lpstr>PowerPoint Presentation</vt:lpstr>
      <vt:lpstr>Conclusions</vt:lpstr>
      <vt:lpstr>Conclusions</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Nelson County Utilization of the Albemarle-Charlottesville Regional Jail</dc:title>
  <dc:creator>Neal Goodloe</dc:creator>
  <cp:lastModifiedBy>Neal Goodloe</cp:lastModifiedBy>
  <cp:revision>121</cp:revision>
  <dcterms:created xsi:type="dcterms:W3CDTF">2022-03-29T18:35:32Z</dcterms:created>
  <dcterms:modified xsi:type="dcterms:W3CDTF">2022-07-19T15:03:28Z</dcterms:modified>
</cp:coreProperties>
</file>