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3.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4.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5.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6.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7.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8.xml" ContentType="application/vnd.openxmlformats-officedocument.drawingml.chartshapes+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drawings/drawing9.xml" ContentType="application/vnd.openxmlformats-officedocument.drawingml.chartshapes+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drawings/drawing10.xml" ContentType="application/vnd.openxmlformats-officedocument.drawingml.chartshapes+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drawings/drawing11.xml" ContentType="application/vnd.openxmlformats-officedocument.drawingml.chartshapes+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drawings/drawing12.xml" ContentType="application/vnd.openxmlformats-officedocument.drawingml.chartshapes+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drawings/drawing13.xml" ContentType="application/vnd.openxmlformats-officedocument.drawingml.chartshapes+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drawings/drawing14.xml" ContentType="application/vnd.openxmlformats-officedocument.drawingml.chartshapes+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drawings/drawing15.xml" ContentType="application/vnd.openxmlformats-officedocument.drawingml.chartshapes+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drawings/drawing16.xml" ContentType="application/vnd.openxmlformats-officedocument.drawingml.chartshapes+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drawings/drawing17.xml" ContentType="application/vnd.openxmlformats-officedocument.drawingml.chartshapes+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drawings/drawing18.xml" ContentType="application/vnd.openxmlformats-officedocument.drawingml.chartshapes+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07" r:id="rId4"/>
    <p:sldId id="259" r:id="rId5"/>
    <p:sldId id="466" r:id="rId6"/>
    <p:sldId id="467" r:id="rId7"/>
    <p:sldId id="470" r:id="rId8"/>
    <p:sldId id="471" r:id="rId9"/>
    <p:sldId id="262" r:id="rId10"/>
    <p:sldId id="472" r:id="rId11"/>
    <p:sldId id="473" r:id="rId12"/>
    <p:sldId id="474" r:id="rId13"/>
    <p:sldId id="475" r:id="rId14"/>
    <p:sldId id="476" r:id="rId15"/>
    <p:sldId id="269" r:id="rId16"/>
    <p:sldId id="439" r:id="rId17"/>
    <p:sldId id="440" r:id="rId18"/>
    <p:sldId id="441" r:id="rId19"/>
    <p:sldId id="477" r:id="rId20"/>
    <p:sldId id="273" r:id="rId21"/>
    <p:sldId id="443" r:id="rId22"/>
    <p:sldId id="444" r:id="rId23"/>
    <p:sldId id="277" r:id="rId24"/>
    <p:sldId id="480" r:id="rId25"/>
    <p:sldId id="446" r:id="rId26"/>
    <p:sldId id="447" r:id="rId27"/>
    <p:sldId id="282" r:id="rId28"/>
    <p:sldId id="448" r:id="rId29"/>
    <p:sldId id="449" r:id="rId30"/>
    <p:sldId id="284" r:id="rId31"/>
    <p:sldId id="450" r:id="rId32"/>
    <p:sldId id="451" r:id="rId33"/>
    <p:sldId id="452" r:id="rId34"/>
    <p:sldId id="453" r:id="rId35"/>
    <p:sldId id="454" r:id="rId36"/>
    <p:sldId id="289" r:id="rId37"/>
    <p:sldId id="455" r:id="rId38"/>
    <p:sldId id="456" r:id="rId39"/>
    <p:sldId id="478" r:id="rId40"/>
    <p:sldId id="479" r:id="rId41"/>
    <p:sldId id="457" r:id="rId42"/>
    <p:sldId id="458" r:id="rId43"/>
    <p:sldId id="459" r:id="rId44"/>
    <p:sldId id="460" r:id="rId45"/>
    <p:sldId id="299" r:id="rId46"/>
    <p:sldId id="461" r:id="rId47"/>
    <p:sldId id="462" r:id="rId48"/>
    <p:sldId id="465" r:id="rId49"/>
    <p:sldId id="463" r:id="rId50"/>
    <p:sldId id="464" r:id="rId51"/>
    <p:sldId id="305" r:id="rId52"/>
    <p:sldId id="395" r:id="rId53"/>
    <p:sldId id="306"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5" autoAdjust="0"/>
    <p:restoredTop sz="94660"/>
  </p:normalViewPr>
  <p:slideViewPr>
    <p:cSldViewPr snapToGrid="0">
      <p:cViewPr varScale="1">
        <p:scale>
          <a:sx n="88" d="100"/>
          <a:sy n="88" d="100"/>
        </p:scale>
        <p:origin x="51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ngoodloe\Desktop\CVRJ%20Bookings%20and%20Intakes%202011-2021.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4.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ngoodloe\Desktop\CVRJ%20Bookings%20and%20Intakes%202011-2021.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5.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ngoodloe\Desktop\CVRJ%20Bookings%20and%20Intakes%202011-2021.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6.xml"/></Relationships>
</file>

<file path=ppt/charts/_rels/chart1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7.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ngoodloe\Desktop\CVRJ%20Bookings%20and%20Intakes%202011-2021.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ngoodloe\Desktop\CVRJ%20Bookings%20and%20Intakes%202011-2021.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ngoodloe\Desktop\CVRJ%20Bookings%20and%20Intakes%202011-2021.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ngoodloe\Desktop\CVRJ%20Bookings%20and%20Intakes%202011-2021.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ngoodloe\Desktop\CVRJ%20Bookings%20and%20Intakes%202011-2021.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ngoodloe\Desktop\CVRJ%20Bookings%20and%20Intakes%202011-2021.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ngoodloe\Desktop\CVRJ%20Bookings%20and%20Intakes%202011-2021.xlsx" TargetMode="Externa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8.xml"/></Relationships>
</file>

<file path=ppt/charts/_rels/chart21.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chartUserShapes" Target="../drawings/drawing9.xml"/></Relationships>
</file>

<file path=ppt/charts/_rels/chart2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chartUserShapes" Target="../drawings/drawing10.xml"/></Relationships>
</file>

<file path=ppt/charts/_rels/chart2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chartUserShapes" Target="../drawings/drawing11.xml"/></Relationships>
</file>

<file path=ppt/charts/_rels/chart2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chartUserShapes" Target="../drawings/drawing12.xml"/></Relationships>
</file>

<file path=ppt/charts/_rels/chart2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chartUserShapes" Target="../drawings/drawing13.xml"/></Relationships>
</file>

<file path=ppt/charts/_rels/chart2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chartUserShapes" Target="../drawings/drawing14.xml"/></Relationships>
</file>

<file path=ppt/charts/_rels/chart29.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chartUserShapes" Target="../drawings/drawing15.xml"/></Relationships>
</file>

<file path=ppt/charts/_rels/chart31.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chartUserShapes" Target="../drawings/drawing16.xml"/></Relationships>
</file>

<file path=ppt/charts/_rels/chart3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4.xml"/><Relationship Id="rId1" Type="http://schemas.microsoft.com/office/2011/relationships/chartStyle" Target="style34.xml"/><Relationship Id="rId4" Type="http://schemas.openxmlformats.org/officeDocument/2006/relationships/chartUserShapes" Target="../drawings/drawing17.xml"/></Relationships>
</file>

<file path=ppt/charts/_rels/chart3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5.xml"/><Relationship Id="rId1" Type="http://schemas.microsoft.com/office/2011/relationships/chartStyle" Target="style35.xml"/><Relationship Id="rId4" Type="http://schemas.openxmlformats.org/officeDocument/2006/relationships/chartUserShapes" Target="../drawings/drawing18.xml"/></Relationships>
</file>

<file path=ppt/charts/_rels/chart3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8.xml"/><Relationship Id="rId1" Type="http://schemas.microsoft.com/office/2011/relationships/chartStyle" Target="style38.xml"/></Relationships>
</file>

<file path=ppt/charts/_rels/chart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Intakes (2011-2020)</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2683234908136485E-2"/>
          <c:y val="9.6949110527850671E-2"/>
          <c:w val="0.93585843175853023"/>
          <c:h val="0.83101079031787695"/>
        </c:manualLayout>
      </c:layout>
      <c:lineChart>
        <c:grouping val="standard"/>
        <c:varyColors val="0"/>
        <c:ser>
          <c:idx val="0"/>
          <c:order val="0"/>
          <c:tx>
            <c:strRef>
              <c:f>'CVRJ Intakes'!$A$18</c:f>
              <c:strCache>
                <c:ptCount val="1"/>
                <c:pt idx="0">
                  <c:v>Greene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Intakes'!$B$17:$L$17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'CVRJ Intakes'!$B$18:$L$18</c:f>
              <c:numCache>
                <c:formatCode>General</c:formatCode>
                <c:ptCount val="11"/>
                <c:pt idx="0">
                  <c:v>397</c:v>
                </c:pt>
                <c:pt idx="1">
                  <c:v>326</c:v>
                </c:pt>
                <c:pt idx="2">
                  <c:v>369</c:v>
                </c:pt>
                <c:pt idx="3">
                  <c:v>359</c:v>
                </c:pt>
                <c:pt idx="4">
                  <c:v>363</c:v>
                </c:pt>
                <c:pt idx="5">
                  <c:v>388</c:v>
                </c:pt>
                <c:pt idx="6">
                  <c:v>467</c:v>
                </c:pt>
                <c:pt idx="7">
                  <c:v>434</c:v>
                </c:pt>
                <c:pt idx="8">
                  <c:v>428</c:v>
                </c:pt>
                <c:pt idx="9">
                  <c:v>277</c:v>
                </c:pt>
                <c:pt idx="10">
                  <c:v>286</c:v>
                </c:pt>
              </c:numCache>
            </c:numRef>
          </c:val>
          <c:smooth val="0"/>
          <c:extLst>
            <c:ext xmlns:c16="http://schemas.microsoft.com/office/drawing/2014/chart" uri="{C3380CC4-5D6E-409C-BE32-E72D297353CC}">
              <c16:uniqueId val="{00000000-F8E7-418C-B2CF-3A4705C0570A}"/>
            </c:ext>
          </c:extLst>
        </c:ser>
        <c:dLbls>
          <c:showLegendKey val="0"/>
          <c:showVal val="0"/>
          <c:showCatName val="0"/>
          <c:showSerName val="0"/>
          <c:showPercent val="0"/>
          <c:showBubbleSize val="0"/>
        </c:dLbls>
        <c:smooth val="0"/>
        <c:axId val="621150488"/>
        <c:axId val="621141864"/>
      </c:lineChart>
      <c:catAx>
        <c:axId val="621150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41864"/>
        <c:crosses val="autoZero"/>
        <c:auto val="1"/>
        <c:lblAlgn val="ctr"/>
        <c:lblOffset val="100"/>
        <c:noMultiLvlLbl val="0"/>
      </c:catAx>
      <c:valAx>
        <c:axId val="621141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50488"/>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'Greene Bookings'!$A$2</c:f>
              <c:strCache>
                <c:ptCount val="1"/>
                <c:pt idx="0">
                  <c:v>Greene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'Greene Bookings'!$B$1:$L$1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'Greene Bookings'!$B$2:$L$2</c:f>
              <c:numCache>
                <c:formatCode>General</c:formatCode>
                <c:ptCount val="11"/>
                <c:pt idx="0">
                  <c:v>659</c:v>
                </c:pt>
                <c:pt idx="1">
                  <c:v>535</c:v>
                </c:pt>
                <c:pt idx="2">
                  <c:v>608</c:v>
                </c:pt>
                <c:pt idx="3">
                  <c:v>636</c:v>
                </c:pt>
                <c:pt idx="4">
                  <c:v>631</c:v>
                </c:pt>
                <c:pt idx="5">
                  <c:v>655</c:v>
                </c:pt>
                <c:pt idx="6">
                  <c:v>795</c:v>
                </c:pt>
                <c:pt idx="7">
                  <c:v>873</c:v>
                </c:pt>
                <c:pt idx="8">
                  <c:v>857</c:v>
                </c:pt>
                <c:pt idx="9">
                  <c:v>513</c:v>
                </c:pt>
                <c:pt idx="10">
                  <c:v>555</c:v>
                </c:pt>
              </c:numCache>
            </c:numRef>
          </c:val>
          <c:smooth val="0"/>
          <c:extLst>
            <c:ext xmlns:c16="http://schemas.microsoft.com/office/drawing/2014/chart" uri="{C3380CC4-5D6E-409C-BE32-E72D297353CC}">
              <c16:uniqueId val="{00000000-491F-45AB-B1EC-BBB7C5A81258}"/>
            </c:ext>
          </c:extLst>
        </c:ser>
        <c:dLbls>
          <c:showLegendKey val="0"/>
          <c:showVal val="0"/>
          <c:showCatName val="0"/>
          <c:showSerName val="0"/>
          <c:showPercent val="0"/>
          <c:showBubbleSize val="0"/>
        </c:dLbls>
        <c:smooth val="0"/>
        <c:axId val="401796544"/>
        <c:axId val="401796936"/>
      </c:lineChart>
      <c:catAx>
        <c:axId val="401796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01796936"/>
        <c:crosses val="autoZero"/>
        <c:auto val="1"/>
        <c:lblAlgn val="ctr"/>
        <c:lblOffset val="100"/>
        <c:noMultiLvlLbl val="0"/>
      </c:catAx>
      <c:valAx>
        <c:axId val="401796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0179654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Bookings per 1000 Residents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'CVRJ Bookings per 1000'!$A$22</c:f>
              <c:strCache>
                <c:ptCount val="1"/>
                <c:pt idx="0">
                  <c:v>Greene Bookings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Bookings per 1000'!$B$21:$L$21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'CVRJ Bookings per 1000'!$B$22:$L$22</c:f>
              <c:numCache>
                <c:formatCode>General</c:formatCode>
                <c:ptCount val="11"/>
                <c:pt idx="0">
                  <c:v>35.316184351554128</c:v>
                </c:pt>
                <c:pt idx="1">
                  <c:v>28.501411752170903</c:v>
                </c:pt>
                <c:pt idx="2">
                  <c:v>32.333546054031054</c:v>
                </c:pt>
                <c:pt idx="3">
                  <c:v>33.82259093809828</c:v>
                </c:pt>
                <c:pt idx="4">
                  <c:v>32.929756810353823</c:v>
                </c:pt>
                <c:pt idx="5">
                  <c:v>33.813432450570438</c:v>
                </c:pt>
                <c:pt idx="6">
                  <c:v>40.536406281868238</c:v>
                </c:pt>
                <c:pt idx="7">
                  <c:v>44.137721826179281</c:v>
                </c:pt>
                <c:pt idx="8">
                  <c:v>43.241334073363944</c:v>
                </c:pt>
                <c:pt idx="9">
                  <c:v>24.961074347995329</c:v>
                </c:pt>
                <c:pt idx="10">
                  <c:v>26.468904998092331</c:v>
                </c:pt>
              </c:numCache>
            </c:numRef>
          </c:val>
          <c:smooth val="0"/>
          <c:extLst>
            <c:ext xmlns:c16="http://schemas.microsoft.com/office/drawing/2014/chart" uri="{C3380CC4-5D6E-409C-BE32-E72D297353CC}">
              <c16:uniqueId val="{00000000-FB48-47A3-B368-E87CBE0A0683}"/>
            </c:ext>
          </c:extLst>
        </c:ser>
        <c:dLbls>
          <c:showLegendKey val="0"/>
          <c:showVal val="0"/>
          <c:showCatName val="0"/>
          <c:showSerName val="0"/>
          <c:showPercent val="0"/>
          <c:showBubbleSize val="0"/>
        </c:dLbls>
        <c:smooth val="0"/>
        <c:axId val="290142527"/>
        <c:axId val="290103839"/>
      </c:lineChart>
      <c:catAx>
        <c:axId val="2901425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0103839"/>
        <c:crosses val="autoZero"/>
        <c:auto val="1"/>
        <c:lblAlgn val="ctr"/>
        <c:lblOffset val="100"/>
        <c:noMultiLvlLbl val="0"/>
      </c:catAx>
      <c:valAx>
        <c:axId val="290103839"/>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01425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Bookings by Charge Level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'Greene Bookings'!$A$5</c:f>
              <c:strCache>
                <c:ptCount val="1"/>
                <c:pt idx="0">
                  <c:v>Greene Felony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'Greene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'Greene Bookings'!$B$5:$L$5</c:f>
              <c:numCache>
                <c:formatCode>General</c:formatCode>
                <c:ptCount val="11"/>
                <c:pt idx="0">
                  <c:v>227</c:v>
                </c:pt>
                <c:pt idx="1">
                  <c:v>232</c:v>
                </c:pt>
                <c:pt idx="2">
                  <c:v>256</c:v>
                </c:pt>
                <c:pt idx="3">
                  <c:v>226</c:v>
                </c:pt>
                <c:pt idx="4">
                  <c:v>253</c:v>
                </c:pt>
                <c:pt idx="5">
                  <c:v>309</c:v>
                </c:pt>
                <c:pt idx="6">
                  <c:v>339</c:v>
                </c:pt>
                <c:pt idx="7">
                  <c:v>451</c:v>
                </c:pt>
                <c:pt idx="8">
                  <c:v>459</c:v>
                </c:pt>
                <c:pt idx="9">
                  <c:v>262</c:v>
                </c:pt>
                <c:pt idx="10">
                  <c:v>289</c:v>
                </c:pt>
              </c:numCache>
            </c:numRef>
          </c:val>
          <c:smooth val="0"/>
          <c:extLst>
            <c:ext xmlns:c16="http://schemas.microsoft.com/office/drawing/2014/chart" uri="{C3380CC4-5D6E-409C-BE32-E72D297353CC}">
              <c16:uniqueId val="{00000000-CA86-40B2-9F28-A2969AF9BB52}"/>
            </c:ext>
          </c:extLst>
        </c:ser>
        <c:ser>
          <c:idx val="1"/>
          <c:order val="1"/>
          <c:tx>
            <c:strRef>
              <c:f>'Greene Bookings'!$A$6</c:f>
              <c:strCache>
                <c:ptCount val="1"/>
                <c:pt idx="0">
                  <c:v>Greene Misdemeanor Bookings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'Greene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'Greene Bookings'!$B$6:$L$6</c:f>
              <c:numCache>
                <c:formatCode>General</c:formatCode>
                <c:ptCount val="11"/>
                <c:pt idx="0">
                  <c:v>432</c:v>
                </c:pt>
                <c:pt idx="1">
                  <c:v>303</c:v>
                </c:pt>
                <c:pt idx="2">
                  <c:v>352</c:v>
                </c:pt>
                <c:pt idx="3">
                  <c:v>410</c:v>
                </c:pt>
                <c:pt idx="4">
                  <c:v>378</c:v>
                </c:pt>
                <c:pt idx="5">
                  <c:v>346</c:v>
                </c:pt>
                <c:pt idx="6">
                  <c:v>456</c:v>
                </c:pt>
                <c:pt idx="7">
                  <c:v>422</c:v>
                </c:pt>
                <c:pt idx="8">
                  <c:v>398</c:v>
                </c:pt>
                <c:pt idx="9">
                  <c:v>251</c:v>
                </c:pt>
                <c:pt idx="10">
                  <c:v>266</c:v>
                </c:pt>
              </c:numCache>
            </c:numRef>
          </c:val>
          <c:smooth val="0"/>
          <c:extLst>
            <c:ext xmlns:c16="http://schemas.microsoft.com/office/drawing/2014/chart" uri="{C3380CC4-5D6E-409C-BE32-E72D297353CC}">
              <c16:uniqueId val="{00000001-CA86-40B2-9F28-A2969AF9BB52}"/>
            </c:ext>
          </c:extLst>
        </c:ser>
        <c:dLbls>
          <c:showLegendKey val="0"/>
          <c:showVal val="0"/>
          <c:showCatName val="0"/>
          <c:showSerName val="0"/>
          <c:showPercent val="0"/>
          <c:showBubbleSize val="0"/>
        </c:dLbls>
        <c:smooth val="0"/>
        <c:axId val="401796152"/>
        <c:axId val="401795368"/>
      </c:lineChart>
      <c:catAx>
        <c:axId val="401796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01795368"/>
        <c:crosses val="autoZero"/>
        <c:auto val="1"/>
        <c:lblAlgn val="ctr"/>
        <c:lblOffset val="100"/>
        <c:noMultiLvlLbl val="0"/>
      </c:catAx>
      <c:valAx>
        <c:axId val="401795368"/>
        <c:scaling>
          <c:orientation val="minMax"/>
          <c:max val="6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017961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'Bookings per Intake'!$A$20</c:f>
              <c:strCache>
                <c:ptCount val="1"/>
                <c:pt idx="0">
                  <c:v>Greene Booking/Intake Ratio</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'Bookings per Intake'!$B$19:$L$19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'Bookings per Intake'!$B$20:$L$20</c:f>
              <c:numCache>
                <c:formatCode>General</c:formatCode>
                <c:ptCount val="11"/>
                <c:pt idx="0">
                  <c:v>1.6599496221662469</c:v>
                </c:pt>
                <c:pt idx="1">
                  <c:v>1.6411042944785277</c:v>
                </c:pt>
                <c:pt idx="2">
                  <c:v>1.6476964769647697</c:v>
                </c:pt>
                <c:pt idx="3">
                  <c:v>1.7715877437325904</c:v>
                </c:pt>
                <c:pt idx="4">
                  <c:v>1.7382920110192837</c:v>
                </c:pt>
                <c:pt idx="5">
                  <c:v>1.6881443298969072</c:v>
                </c:pt>
                <c:pt idx="6">
                  <c:v>1.7023554603854389</c:v>
                </c:pt>
                <c:pt idx="7">
                  <c:v>2.0115207373271891</c:v>
                </c:pt>
                <c:pt idx="8">
                  <c:v>2.0023364485981308</c:v>
                </c:pt>
                <c:pt idx="9">
                  <c:v>1.8519855595667869</c:v>
                </c:pt>
                <c:pt idx="10">
                  <c:v>1.9405594405594406</c:v>
                </c:pt>
              </c:numCache>
            </c:numRef>
          </c:val>
          <c:extLst>
            <c:ext xmlns:c16="http://schemas.microsoft.com/office/drawing/2014/chart" uri="{C3380CC4-5D6E-409C-BE32-E72D297353CC}">
              <c16:uniqueId val="{00000000-38AC-49BC-8AC2-99FDAFA7FA0A}"/>
            </c:ext>
          </c:extLst>
        </c:ser>
        <c:dLbls>
          <c:showLegendKey val="0"/>
          <c:showVal val="0"/>
          <c:showCatName val="0"/>
          <c:showSerName val="0"/>
          <c:showPercent val="0"/>
          <c:showBubbleSize val="0"/>
        </c:dLbls>
        <c:gapWidth val="150"/>
        <c:axId val="195023823"/>
        <c:axId val="195024239"/>
      </c:barChart>
      <c:catAx>
        <c:axId val="195023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5024239"/>
        <c:crosses val="autoZero"/>
        <c:auto val="1"/>
        <c:lblAlgn val="ctr"/>
        <c:lblOffset val="100"/>
        <c:noMultiLvlLbl val="0"/>
      </c:catAx>
      <c:valAx>
        <c:axId val="1950242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502382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2018-2021 Greene Bookings by Quarter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'Greene Bookings by Quarter'!$A$2</c:f>
              <c:strCache>
                <c:ptCount val="1"/>
                <c:pt idx="0">
                  <c:v>2018-2021 Greene Bookings by Quarter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'Greene Bookings by Quarter'!$B$1:$Q$1</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'Greene Bookings by Quarter'!$B$2:$Q$2</c:f>
              <c:numCache>
                <c:formatCode>General</c:formatCode>
                <c:ptCount val="16"/>
                <c:pt idx="0">
                  <c:v>209</c:v>
                </c:pt>
                <c:pt idx="1">
                  <c:v>233</c:v>
                </c:pt>
                <c:pt idx="2">
                  <c:v>209</c:v>
                </c:pt>
                <c:pt idx="3">
                  <c:v>222</c:v>
                </c:pt>
                <c:pt idx="4">
                  <c:v>252</c:v>
                </c:pt>
                <c:pt idx="5">
                  <c:v>219</c:v>
                </c:pt>
                <c:pt idx="6">
                  <c:v>228</c:v>
                </c:pt>
                <c:pt idx="7">
                  <c:v>158</c:v>
                </c:pt>
                <c:pt idx="8">
                  <c:v>131</c:v>
                </c:pt>
                <c:pt idx="9">
                  <c:v>94</c:v>
                </c:pt>
                <c:pt idx="10">
                  <c:v>150</c:v>
                </c:pt>
                <c:pt idx="11">
                  <c:v>135</c:v>
                </c:pt>
                <c:pt idx="12">
                  <c:v>127</c:v>
                </c:pt>
                <c:pt idx="13">
                  <c:v>152</c:v>
                </c:pt>
                <c:pt idx="14">
                  <c:v>142</c:v>
                </c:pt>
                <c:pt idx="15">
                  <c:v>134</c:v>
                </c:pt>
              </c:numCache>
            </c:numRef>
          </c:val>
          <c:extLst>
            <c:ext xmlns:c16="http://schemas.microsoft.com/office/drawing/2014/chart" uri="{C3380CC4-5D6E-409C-BE32-E72D297353CC}">
              <c16:uniqueId val="{00000000-77E4-45E4-BE04-3D1FC2B35673}"/>
            </c:ext>
          </c:extLst>
        </c:ser>
        <c:dLbls>
          <c:showLegendKey val="0"/>
          <c:showVal val="0"/>
          <c:showCatName val="0"/>
          <c:showSerName val="0"/>
          <c:showPercent val="0"/>
          <c:showBubbleSize val="0"/>
        </c:dLbls>
        <c:gapWidth val="219"/>
        <c:overlap val="-27"/>
        <c:axId val="478029040"/>
        <c:axId val="478023552"/>
      </c:barChart>
      <c:catAx>
        <c:axId val="478029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23552"/>
        <c:crosses val="autoZero"/>
        <c:auto val="1"/>
        <c:lblAlgn val="ctr"/>
        <c:lblOffset val="100"/>
        <c:noMultiLvlLbl val="0"/>
      </c:catAx>
      <c:valAx>
        <c:axId val="47802355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7802904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Quarterly Bookings by Charge Level (2018-2021)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'Greene Bookings by Quarter'!$A$5</c:f>
              <c:strCache>
                <c:ptCount val="1"/>
                <c:pt idx="0">
                  <c:v>2018-2021 Greene Felony Bookings by Quarter</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strRef>
              <c:f>'Greene Bookings by Quarter'!$B$4:$Q$4</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'Greene Bookings by Quarter'!$B$5:$Q$5</c:f>
              <c:numCache>
                <c:formatCode>General</c:formatCode>
                <c:ptCount val="16"/>
                <c:pt idx="0">
                  <c:v>112</c:v>
                </c:pt>
                <c:pt idx="1">
                  <c:v>128</c:v>
                </c:pt>
                <c:pt idx="2">
                  <c:v>110</c:v>
                </c:pt>
                <c:pt idx="3">
                  <c:v>104</c:v>
                </c:pt>
                <c:pt idx="4">
                  <c:v>125</c:v>
                </c:pt>
                <c:pt idx="5">
                  <c:v>126</c:v>
                </c:pt>
                <c:pt idx="6">
                  <c:v>124</c:v>
                </c:pt>
                <c:pt idx="7">
                  <c:v>88</c:v>
                </c:pt>
                <c:pt idx="8">
                  <c:v>55</c:v>
                </c:pt>
                <c:pt idx="9">
                  <c:v>55</c:v>
                </c:pt>
                <c:pt idx="10">
                  <c:v>81</c:v>
                </c:pt>
                <c:pt idx="11">
                  <c:v>71</c:v>
                </c:pt>
                <c:pt idx="12">
                  <c:v>73</c:v>
                </c:pt>
                <c:pt idx="13">
                  <c:v>79</c:v>
                </c:pt>
                <c:pt idx="14">
                  <c:v>74</c:v>
                </c:pt>
                <c:pt idx="15">
                  <c:v>63</c:v>
                </c:pt>
              </c:numCache>
            </c:numRef>
          </c:val>
          <c:smooth val="0"/>
          <c:extLst>
            <c:ext xmlns:c16="http://schemas.microsoft.com/office/drawing/2014/chart" uri="{C3380CC4-5D6E-409C-BE32-E72D297353CC}">
              <c16:uniqueId val="{00000000-602F-4E1C-A3EB-1FF7A572DB38}"/>
            </c:ext>
          </c:extLst>
        </c:ser>
        <c:ser>
          <c:idx val="1"/>
          <c:order val="1"/>
          <c:tx>
            <c:strRef>
              <c:f>'Greene Bookings by Quarter'!$A$6</c:f>
              <c:strCache>
                <c:ptCount val="1"/>
                <c:pt idx="0">
                  <c:v>2018-2021 Greene Misdemeanor Bookings by Quarter</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strRef>
              <c:f>'Greene Bookings by Quarter'!$B$4:$Q$4</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'Greene Bookings by Quarter'!$B$6:$Q$6</c:f>
              <c:numCache>
                <c:formatCode>General</c:formatCode>
                <c:ptCount val="16"/>
                <c:pt idx="0">
                  <c:v>97</c:v>
                </c:pt>
                <c:pt idx="1">
                  <c:v>105</c:v>
                </c:pt>
                <c:pt idx="2">
                  <c:v>99</c:v>
                </c:pt>
                <c:pt idx="3">
                  <c:v>118</c:v>
                </c:pt>
                <c:pt idx="4">
                  <c:v>127</c:v>
                </c:pt>
                <c:pt idx="5">
                  <c:v>93</c:v>
                </c:pt>
                <c:pt idx="6">
                  <c:v>104</c:v>
                </c:pt>
                <c:pt idx="7">
                  <c:v>70</c:v>
                </c:pt>
                <c:pt idx="8">
                  <c:v>76</c:v>
                </c:pt>
                <c:pt idx="9">
                  <c:v>39</c:v>
                </c:pt>
                <c:pt idx="10">
                  <c:v>69</c:v>
                </c:pt>
                <c:pt idx="11">
                  <c:v>64</c:v>
                </c:pt>
                <c:pt idx="12">
                  <c:v>54</c:v>
                </c:pt>
                <c:pt idx="13">
                  <c:v>73</c:v>
                </c:pt>
                <c:pt idx="14">
                  <c:v>68</c:v>
                </c:pt>
                <c:pt idx="15">
                  <c:v>71</c:v>
                </c:pt>
              </c:numCache>
            </c:numRef>
          </c:val>
          <c:smooth val="0"/>
          <c:extLst>
            <c:ext xmlns:c16="http://schemas.microsoft.com/office/drawing/2014/chart" uri="{C3380CC4-5D6E-409C-BE32-E72D297353CC}">
              <c16:uniqueId val="{00000001-602F-4E1C-A3EB-1FF7A572DB38}"/>
            </c:ext>
          </c:extLst>
        </c:ser>
        <c:dLbls>
          <c:showLegendKey val="0"/>
          <c:showVal val="0"/>
          <c:showCatName val="0"/>
          <c:showSerName val="0"/>
          <c:showPercent val="0"/>
          <c:showBubbleSize val="0"/>
        </c:dLbls>
        <c:smooth val="0"/>
        <c:axId val="478026688"/>
        <c:axId val="478033744"/>
      </c:lineChart>
      <c:catAx>
        <c:axId val="47802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33744"/>
        <c:crosses val="autoZero"/>
        <c:auto val="1"/>
        <c:lblAlgn val="ctr"/>
        <c:lblOffset val="100"/>
        <c:noMultiLvlLbl val="0"/>
      </c:catAx>
      <c:valAx>
        <c:axId val="478033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266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Top Ten Booking Types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'Greene Bookings by VCC'!$B$1</c:f>
              <c:strCache>
                <c:ptCount val="1"/>
                <c:pt idx="0">
                  <c:v>2011</c:v>
                </c:pt>
              </c:strCache>
            </c:strRef>
          </c:tx>
          <c:spPr>
            <a:solidFill>
              <a:schemeClr val="accent1"/>
            </a:solidFill>
            <a:ln>
              <a:noFill/>
            </a:ln>
            <a:effectLst/>
          </c:spPr>
          <c:invertIfNegative val="0"/>
          <c:cat>
            <c:strRef>
              <c:f>'Greene Bookings by VCC'!$A$2:$A$11</c:f>
              <c:strCache>
                <c:ptCount val="10"/>
                <c:pt idx="0">
                  <c:v>LAR</c:v>
                </c:pt>
                <c:pt idx="1">
                  <c:v>NAR</c:v>
                </c:pt>
                <c:pt idx="2">
                  <c:v>DWI</c:v>
                </c:pt>
                <c:pt idx="3">
                  <c:v>LIC</c:v>
                </c:pt>
                <c:pt idx="4">
                  <c:v>PRB</c:v>
                </c:pt>
                <c:pt idx="5">
                  <c:v>ASL</c:v>
                </c:pt>
                <c:pt idx="6">
                  <c:v>ALC</c:v>
                </c:pt>
                <c:pt idx="7">
                  <c:v>FRD</c:v>
                </c:pt>
                <c:pt idx="8">
                  <c:v>CON</c:v>
                </c:pt>
                <c:pt idx="9">
                  <c:v>WPN</c:v>
                </c:pt>
              </c:strCache>
            </c:strRef>
          </c:cat>
          <c:val>
            <c:numRef>
              <c:f>'Greene Bookings by VCC'!$B$2:$B$11</c:f>
              <c:numCache>
                <c:formatCode>General</c:formatCode>
                <c:ptCount val="10"/>
                <c:pt idx="0">
                  <c:v>99</c:v>
                </c:pt>
                <c:pt idx="1">
                  <c:v>46</c:v>
                </c:pt>
                <c:pt idx="2">
                  <c:v>70</c:v>
                </c:pt>
                <c:pt idx="3">
                  <c:v>75</c:v>
                </c:pt>
                <c:pt idx="4">
                  <c:v>10</c:v>
                </c:pt>
                <c:pt idx="5">
                  <c:v>60</c:v>
                </c:pt>
                <c:pt idx="6">
                  <c:v>59</c:v>
                </c:pt>
                <c:pt idx="7">
                  <c:v>8</c:v>
                </c:pt>
                <c:pt idx="8">
                  <c:v>30</c:v>
                </c:pt>
                <c:pt idx="9">
                  <c:v>18</c:v>
                </c:pt>
              </c:numCache>
            </c:numRef>
          </c:val>
          <c:extLst>
            <c:ext xmlns:c16="http://schemas.microsoft.com/office/drawing/2014/chart" uri="{C3380CC4-5D6E-409C-BE32-E72D297353CC}">
              <c16:uniqueId val="{00000000-EC5B-4842-86CD-911E660A6E25}"/>
            </c:ext>
          </c:extLst>
        </c:ser>
        <c:ser>
          <c:idx val="1"/>
          <c:order val="1"/>
          <c:tx>
            <c:strRef>
              <c:f>'Greene Bookings by VCC'!$C$1</c:f>
              <c:strCache>
                <c:ptCount val="1"/>
                <c:pt idx="0">
                  <c:v>2012</c:v>
                </c:pt>
              </c:strCache>
            </c:strRef>
          </c:tx>
          <c:spPr>
            <a:solidFill>
              <a:schemeClr val="accent2"/>
            </a:solidFill>
            <a:ln>
              <a:noFill/>
            </a:ln>
            <a:effectLst/>
          </c:spPr>
          <c:invertIfNegative val="0"/>
          <c:cat>
            <c:strRef>
              <c:f>'Greene Bookings by VCC'!$A$2:$A$11</c:f>
              <c:strCache>
                <c:ptCount val="10"/>
                <c:pt idx="0">
                  <c:v>LAR</c:v>
                </c:pt>
                <c:pt idx="1">
                  <c:v>NAR</c:v>
                </c:pt>
                <c:pt idx="2">
                  <c:v>DWI</c:v>
                </c:pt>
                <c:pt idx="3">
                  <c:v>LIC</c:v>
                </c:pt>
                <c:pt idx="4">
                  <c:v>PRB</c:v>
                </c:pt>
                <c:pt idx="5">
                  <c:v>ASL</c:v>
                </c:pt>
                <c:pt idx="6">
                  <c:v>ALC</c:v>
                </c:pt>
                <c:pt idx="7">
                  <c:v>FRD</c:v>
                </c:pt>
                <c:pt idx="8">
                  <c:v>CON</c:v>
                </c:pt>
                <c:pt idx="9">
                  <c:v>WPN</c:v>
                </c:pt>
              </c:strCache>
            </c:strRef>
          </c:cat>
          <c:val>
            <c:numRef>
              <c:f>'Greene Bookings by VCC'!$C$2:$C$11</c:f>
              <c:numCache>
                <c:formatCode>General</c:formatCode>
                <c:ptCount val="10"/>
                <c:pt idx="0">
                  <c:v>85</c:v>
                </c:pt>
                <c:pt idx="1">
                  <c:v>59</c:v>
                </c:pt>
                <c:pt idx="2">
                  <c:v>41</c:v>
                </c:pt>
                <c:pt idx="3">
                  <c:v>40</c:v>
                </c:pt>
                <c:pt idx="4">
                  <c:v>14</c:v>
                </c:pt>
                <c:pt idx="5">
                  <c:v>56</c:v>
                </c:pt>
                <c:pt idx="6">
                  <c:v>23</c:v>
                </c:pt>
                <c:pt idx="7">
                  <c:v>15</c:v>
                </c:pt>
                <c:pt idx="8">
                  <c:v>25</c:v>
                </c:pt>
                <c:pt idx="9">
                  <c:v>24</c:v>
                </c:pt>
              </c:numCache>
            </c:numRef>
          </c:val>
          <c:extLst>
            <c:ext xmlns:c16="http://schemas.microsoft.com/office/drawing/2014/chart" uri="{C3380CC4-5D6E-409C-BE32-E72D297353CC}">
              <c16:uniqueId val="{00000001-EC5B-4842-86CD-911E660A6E25}"/>
            </c:ext>
          </c:extLst>
        </c:ser>
        <c:ser>
          <c:idx val="2"/>
          <c:order val="2"/>
          <c:tx>
            <c:strRef>
              <c:f>'Greene Bookings by VCC'!$D$1</c:f>
              <c:strCache>
                <c:ptCount val="1"/>
                <c:pt idx="0">
                  <c:v>2013</c:v>
                </c:pt>
              </c:strCache>
            </c:strRef>
          </c:tx>
          <c:spPr>
            <a:solidFill>
              <a:schemeClr val="accent3"/>
            </a:solidFill>
            <a:ln>
              <a:noFill/>
            </a:ln>
            <a:effectLst/>
          </c:spPr>
          <c:invertIfNegative val="0"/>
          <c:cat>
            <c:strRef>
              <c:f>'Greene Bookings by VCC'!$A$2:$A$11</c:f>
              <c:strCache>
                <c:ptCount val="10"/>
                <c:pt idx="0">
                  <c:v>LAR</c:v>
                </c:pt>
                <c:pt idx="1">
                  <c:v>NAR</c:v>
                </c:pt>
                <c:pt idx="2">
                  <c:v>DWI</c:v>
                </c:pt>
                <c:pt idx="3">
                  <c:v>LIC</c:v>
                </c:pt>
                <c:pt idx="4">
                  <c:v>PRB</c:v>
                </c:pt>
                <c:pt idx="5">
                  <c:v>ASL</c:v>
                </c:pt>
                <c:pt idx="6">
                  <c:v>ALC</c:v>
                </c:pt>
                <c:pt idx="7">
                  <c:v>FRD</c:v>
                </c:pt>
                <c:pt idx="8">
                  <c:v>CON</c:v>
                </c:pt>
                <c:pt idx="9">
                  <c:v>WPN</c:v>
                </c:pt>
              </c:strCache>
            </c:strRef>
          </c:cat>
          <c:val>
            <c:numRef>
              <c:f>'Greene Bookings by VCC'!$D$2:$D$11</c:f>
              <c:numCache>
                <c:formatCode>General</c:formatCode>
                <c:ptCount val="10"/>
                <c:pt idx="0">
                  <c:v>97</c:v>
                </c:pt>
                <c:pt idx="1">
                  <c:v>53</c:v>
                </c:pt>
                <c:pt idx="2">
                  <c:v>60</c:v>
                </c:pt>
                <c:pt idx="3">
                  <c:v>61</c:v>
                </c:pt>
                <c:pt idx="4">
                  <c:v>37</c:v>
                </c:pt>
                <c:pt idx="5">
                  <c:v>54</c:v>
                </c:pt>
                <c:pt idx="6">
                  <c:v>30</c:v>
                </c:pt>
                <c:pt idx="7">
                  <c:v>22</c:v>
                </c:pt>
                <c:pt idx="8">
                  <c:v>29</c:v>
                </c:pt>
                <c:pt idx="9">
                  <c:v>16</c:v>
                </c:pt>
              </c:numCache>
            </c:numRef>
          </c:val>
          <c:extLst>
            <c:ext xmlns:c16="http://schemas.microsoft.com/office/drawing/2014/chart" uri="{C3380CC4-5D6E-409C-BE32-E72D297353CC}">
              <c16:uniqueId val="{00000002-EC5B-4842-86CD-911E660A6E25}"/>
            </c:ext>
          </c:extLst>
        </c:ser>
        <c:ser>
          <c:idx val="3"/>
          <c:order val="3"/>
          <c:tx>
            <c:strRef>
              <c:f>'Greene Bookings by VCC'!$E$1</c:f>
              <c:strCache>
                <c:ptCount val="1"/>
                <c:pt idx="0">
                  <c:v>2014</c:v>
                </c:pt>
              </c:strCache>
            </c:strRef>
          </c:tx>
          <c:spPr>
            <a:solidFill>
              <a:schemeClr val="accent4"/>
            </a:solidFill>
            <a:ln>
              <a:noFill/>
            </a:ln>
            <a:effectLst/>
          </c:spPr>
          <c:invertIfNegative val="0"/>
          <c:cat>
            <c:strRef>
              <c:f>'Greene Bookings by VCC'!$A$2:$A$11</c:f>
              <c:strCache>
                <c:ptCount val="10"/>
                <c:pt idx="0">
                  <c:v>LAR</c:v>
                </c:pt>
                <c:pt idx="1">
                  <c:v>NAR</c:v>
                </c:pt>
                <c:pt idx="2">
                  <c:v>DWI</c:v>
                </c:pt>
                <c:pt idx="3">
                  <c:v>LIC</c:v>
                </c:pt>
                <c:pt idx="4">
                  <c:v>PRB</c:v>
                </c:pt>
                <c:pt idx="5">
                  <c:v>ASL</c:v>
                </c:pt>
                <c:pt idx="6">
                  <c:v>ALC</c:v>
                </c:pt>
                <c:pt idx="7">
                  <c:v>FRD</c:v>
                </c:pt>
                <c:pt idx="8">
                  <c:v>CON</c:v>
                </c:pt>
                <c:pt idx="9">
                  <c:v>WPN</c:v>
                </c:pt>
              </c:strCache>
            </c:strRef>
          </c:cat>
          <c:val>
            <c:numRef>
              <c:f>'Greene Bookings by VCC'!$E$2:$E$11</c:f>
              <c:numCache>
                <c:formatCode>General</c:formatCode>
                <c:ptCount val="10"/>
                <c:pt idx="0">
                  <c:v>78</c:v>
                </c:pt>
                <c:pt idx="1">
                  <c:v>34</c:v>
                </c:pt>
                <c:pt idx="2">
                  <c:v>66</c:v>
                </c:pt>
                <c:pt idx="3">
                  <c:v>81</c:v>
                </c:pt>
                <c:pt idx="4">
                  <c:v>52</c:v>
                </c:pt>
                <c:pt idx="5">
                  <c:v>57</c:v>
                </c:pt>
                <c:pt idx="6">
                  <c:v>20</c:v>
                </c:pt>
                <c:pt idx="7">
                  <c:v>18</c:v>
                </c:pt>
                <c:pt idx="8">
                  <c:v>26</c:v>
                </c:pt>
                <c:pt idx="9">
                  <c:v>21</c:v>
                </c:pt>
              </c:numCache>
            </c:numRef>
          </c:val>
          <c:extLst>
            <c:ext xmlns:c16="http://schemas.microsoft.com/office/drawing/2014/chart" uri="{C3380CC4-5D6E-409C-BE32-E72D297353CC}">
              <c16:uniqueId val="{00000003-EC5B-4842-86CD-911E660A6E25}"/>
            </c:ext>
          </c:extLst>
        </c:ser>
        <c:ser>
          <c:idx val="4"/>
          <c:order val="4"/>
          <c:tx>
            <c:strRef>
              <c:f>'Greene Bookings by VCC'!$F$1</c:f>
              <c:strCache>
                <c:ptCount val="1"/>
                <c:pt idx="0">
                  <c:v>2015</c:v>
                </c:pt>
              </c:strCache>
            </c:strRef>
          </c:tx>
          <c:spPr>
            <a:solidFill>
              <a:schemeClr val="accent5"/>
            </a:solidFill>
            <a:ln>
              <a:noFill/>
            </a:ln>
            <a:effectLst/>
          </c:spPr>
          <c:invertIfNegative val="0"/>
          <c:cat>
            <c:strRef>
              <c:f>'Greene Bookings by VCC'!$A$2:$A$11</c:f>
              <c:strCache>
                <c:ptCount val="10"/>
                <c:pt idx="0">
                  <c:v>LAR</c:v>
                </c:pt>
                <c:pt idx="1">
                  <c:v>NAR</c:v>
                </c:pt>
                <c:pt idx="2">
                  <c:v>DWI</c:v>
                </c:pt>
                <c:pt idx="3">
                  <c:v>LIC</c:v>
                </c:pt>
                <c:pt idx="4">
                  <c:v>PRB</c:v>
                </c:pt>
                <c:pt idx="5">
                  <c:v>ASL</c:v>
                </c:pt>
                <c:pt idx="6">
                  <c:v>ALC</c:v>
                </c:pt>
                <c:pt idx="7">
                  <c:v>FRD</c:v>
                </c:pt>
                <c:pt idx="8">
                  <c:v>CON</c:v>
                </c:pt>
                <c:pt idx="9">
                  <c:v>WPN</c:v>
                </c:pt>
              </c:strCache>
            </c:strRef>
          </c:cat>
          <c:val>
            <c:numRef>
              <c:f>'Greene Bookings by VCC'!$F$2:$F$11</c:f>
              <c:numCache>
                <c:formatCode>General</c:formatCode>
                <c:ptCount val="10"/>
                <c:pt idx="0">
                  <c:v>79</c:v>
                </c:pt>
                <c:pt idx="1">
                  <c:v>32</c:v>
                </c:pt>
                <c:pt idx="2">
                  <c:v>74</c:v>
                </c:pt>
                <c:pt idx="3">
                  <c:v>62</c:v>
                </c:pt>
                <c:pt idx="4">
                  <c:v>54</c:v>
                </c:pt>
                <c:pt idx="5">
                  <c:v>63</c:v>
                </c:pt>
                <c:pt idx="6">
                  <c:v>31</c:v>
                </c:pt>
                <c:pt idx="7">
                  <c:v>24</c:v>
                </c:pt>
                <c:pt idx="8">
                  <c:v>27</c:v>
                </c:pt>
                <c:pt idx="9">
                  <c:v>22</c:v>
                </c:pt>
              </c:numCache>
            </c:numRef>
          </c:val>
          <c:extLst>
            <c:ext xmlns:c16="http://schemas.microsoft.com/office/drawing/2014/chart" uri="{C3380CC4-5D6E-409C-BE32-E72D297353CC}">
              <c16:uniqueId val="{00000004-EC5B-4842-86CD-911E660A6E25}"/>
            </c:ext>
          </c:extLst>
        </c:ser>
        <c:ser>
          <c:idx val="5"/>
          <c:order val="5"/>
          <c:tx>
            <c:strRef>
              <c:f>'Greene Bookings by VCC'!$G$1</c:f>
              <c:strCache>
                <c:ptCount val="1"/>
                <c:pt idx="0">
                  <c:v>2016</c:v>
                </c:pt>
              </c:strCache>
            </c:strRef>
          </c:tx>
          <c:spPr>
            <a:solidFill>
              <a:schemeClr val="accent6"/>
            </a:solidFill>
            <a:ln>
              <a:noFill/>
            </a:ln>
            <a:effectLst/>
          </c:spPr>
          <c:invertIfNegative val="0"/>
          <c:cat>
            <c:strRef>
              <c:f>'Greene Bookings by VCC'!$A$2:$A$11</c:f>
              <c:strCache>
                <c:ptCount val="10"/>
                <c:pt idx="0">
                  <c:v>LAR</c:v>
                </c:pt>
                <c:pt idx="1">
                  <c:v>NAR</c:v>
                </c:pt>
                <c:pt idx="2">
                  <c:v>DWI</c:v>
                </c:pt>
                <c:pt idx="3">
                  <c:v>LIC</c:v>
                </c:pt>
                <c:pt idx="4">
                  <c:v>PRB</c:v>
                </c:pt>
                <c:pt idx="5">
                  <c:v>ASL</c:v>
                </c:pt>
                <c:pt idx="6">
                  <c:v>ALC</c:v>
                </c:pt>
                <c:pt idx="7">
                  <c:v>FRD</c:v>
                </c:pt>
                <c:pt idx="8">
                  <c:v>CON</c:v>
                </c:pt>
                <c:pt idx="9">
                  <c:v>WPN</c:v>
                </c:pt>
              </c:strCache>
            </c:strRef>
          </c:cat>
          <c:val>
            <c:numRef>
              <c:f>'Greene Bookings by VCC'!$G$2:$G$11</c:f>
              <c:numCache>
                <c:formatCode>General</c:formatCode>
                <c:ptCount val="10"/>
                <c:pt idx="0">
                  <c:v>98</c:v>
                </c:pt>
                <c:pt idx="1">
                  <c:v>74</c:v>
                </c:pt>
                <c:pt idx="2">
                  <c:v>56</c:v>
                </c:pt>
                <c:pt idx="3">
                  <c:v>64</c:v>
                </c:pt>
                <c:pt idx="4">
                  <c:v>53</c:v>
                </c:pt>
                <c:pt idx="5">
                  <c:v>57</c:v>
                </c:pt>
                <c:pt idx="6">
                  <c:v>44</c:v>
                </c:pt>
                <c:pt idx="7">
                  <c:v>15</c:v>
                </c:pt>
                <c:pt idx="8">
                  <c:v>11</c:v>
                </c:pt>
                <c:pt idx="9">
                  <c:v>18</c:v>
                </c:pt>
              </c:numCache>
            </c:numRef>
          </c:val>
          <c:extLst>
            <c:ext xmlns:c16="http://schemas.microsoft.com/office/drawing/2014/chart" uri="{C3380CC4-5D6E-409C-BE32-E72D297353CC}">
              <c16:uniqueId val="{00000005-EC5B-4842-86CD-911E660A6E25}"/>
            </c:ext>
          </c:extLst>
        </c:ser>
        <c:ser>
          <c:idx val="6"/>
          <c:order val="6"/>
          <c:tx>
            <c:strRef>
              <c:f>'Greene Bookings by VCC'!$H$1</c:f>
              <c:strCache>
                <c:ptCount val="1"/>
                <c:pt idx="0">
                  <c:v>2017</c:v>
                </c:pt>
              </c:strCache>
            </c:strRef>
          </c:tx>
          <c:spPr>
            <a:solidFill>
              <a:schemeClr val="accent1">
                <a:lumMod val="60000"/>
              </a:schemeClr>
            </a:solidFill>
            <a:ln>
              <a:noFill/>
            </a:ln>
            <a:effectLst/>
          </c:spPr>
          <c:invertIfNegative val="0"/>
          <c:cat>
            <c:strRef>
              <c:f>'Greene Bookings by VCC'!$A$2:$A$11</c:f>
              <c:strCache>
                <c:ptCount val="10"/>
                <c:pt idx="0">
                  <c:v>LAR</c:v>
                </c:pt>
                <c:pt idx="1">
                  <c:v>NAR</c:v>
                </c:pt>
                <c:pt idx="2">
                  <c:v>DWI</c:v>
                </c:pt>
                <c:pt idx="3">
                  <c:v>LIC</c:v>
                </c:pt>
                <c:pt idx="4">
                  <c:v>PRB</c:v>
                </c:pt>
                <c:pt idx="5">
                  <c:v>ASL</c:v>
                </c:pt>
                <c:pt idx="6">
                  <c:v>ALC</c:v>
                </c:pt>
                <c:pt idx="7">
                  <c:v>FRD</c:v>
                </c:pt>
                <c:pt idx="8">
                  <c:v>CON</c:v>
                </c:pt>
                <c:pt idx="9">
                  <c:v>WPN</c:v>
                </c:pt>
              </c:strCache>
            </c:strRef>
          </c:cat>
          <c:val>
            <c:numRef>
              <c:f>'Greene Bookings by VCC'!$H$2:$H$11</c:f>
              <c:numCache>
                <c:formatCode>General</c:formatCode>
                <c:ptCount val="10"/>
                <c:pt idx="0">
                  <c:v>79</c:v>
                </c:pt>
                <c:pt idx="1">
                  <c:v>84</c:v>
                </c:pt>
                <c:pt idx="2">
                  <c:v>88</c:v>
                </c:pt>
                <c:pt idx="3">
                  <c:v>107</c:v>
                </c:pt>
                <c:pt idx="4">
                  <c:v>67</c:v>
                </c:pt>
                <c:pt idx="5">
                  <c:v>59</c:v>
                </c:pt>
                <c:pt idx="6">
                  <c:v>19</c:v>
                </c:pt>
                <c:pt idx="7">
                  <c:v>24</c:v>
                </c:pt>
                <c:pt idx="8">
                  <c:v>24</c:v>
                </c:pt>
                <c:pt idx="9">
                  <c:v>21</c:v>
                </c:pt>
              </c:numCache>
            </c:numRef>
          </c:val>
          <c:extLst>
            <c:ext xmlns:c16="http://schemas.microsoft.com/office/drawing/2014/chart" uri="{C3380CC4-5D6E-409C-BE32-E72D297353CC}">
              <c16:uniqueId val="{00000006-EC5B-4842-86CD-911E660A6E25}"/>
            </c:ext>
          </c:extLst>
        </c:ser>
        <c:ser>
          <c:idx val="7"/>
          <c:order val="7"/>
          <c:tx>
            <c:strRef>
              <c:f>'Greene Bookings by VCC'!$I$1</c:f>
              <c:strCache>
                <c:ptCount val="1"/>
                <c:pt idx="0">
                  <c:v>2018</c:v>
                </c:pt>
              </c:strCache>
            </c:strRef>
          </c:tx>
          <c:spPr>
            <a:solidFill>
              <a:schemeClr val="accent2">
                <a:lumMod val="60000"/>
              </a:schemeClr>
            </a:solidFill>
            <a:ln>
              <a:noFill/>
            </a:ln>
            <a:effectLst/>
          </c:spPr>
          <c:invertIfNegative val="0"/>
          <c:cat>
            <c:strRef>
              <c:f>'Greene Bookings by VCC'!$A$2:$A$11</c:f>
              <c:strCache>
                <c:ptCount val="10"/>
                <c:pt idx="0">
                  <c:v>LAR</c:v>
                </c:pt>
                <c:pt idx="1">
                  <c:v>NAR</c:v>
                </c:pt>
                <c:pt idx="2">
                  <c:v>DWI</c:v>
                </c:pt>
                <c:pt idx="3">
                  <c:v>LIC</c:v>
                </c:pt>
                <c:pt idx="4">
                  <c:v>PRB</c:v>
                </c:pt>
                <c:pt idx="5">
                  <c:v>ASL</c:v>
                </c:pt>
                <c:pt idx="6">
                  <c:v>ALC</c:v>
                </c:pt>
                <c:pt idx="7">
                  <c:v>FRD</c:v>
                </c:pt>
                <c:pt idx="8">
                  <c:v>CON</c:v>
                </c:pt>
                <c:pt idx="9">
                  <c:v>WPN</c:v>
                </c:pt>
              </c:strCache>
            </c:strRef>
          </c:cat>
          <c:val>
            <c:numRef>
              <c:f>'Greene Bookings by VCC'!$I$2:$I$11</c:f>
              <c:numCache>
                <c:formatCode>General</c:formatCode>
                <c:ptCount val="10"/>
                <c:pt idx="0">
                  <c:v>93</c:v>
                </c:pt>
                <c:pt idx="1">
                  <c:v>132</c:v>
                </c:pt>
                <c:pt idx="2">
                  <c:v>58</c:v>
                </c:pt>
                <c:pt idx="3">
                  <c:v>75</c:v>
                </c:pt>
                <c:pt idx="4">
                  <c:v>94</c:v>
                </c:pt>
                <c:pt idx="5">
                  <c:v>53</c:v>
                </c:pt>
                <c:pt idx="6">
                  <c:v>27</c:v>
                </c:pt>
                <c:pt idx="7">
                  <c:v>51</c:v>
                </c:pt>
                <c:pt idx="8">
                  <c:v>26</c:v>
                </c:pt>
                <c:pt idx="9">
                  <c:v>24</c:v>
                </c:pt>
              </c:numCache>
            </c:numRef>
          </c:val>
          <c:extLst>
            <c:ext xmlns:c16="http://schemas.microsoft.com/office/drawing/2014/chart" uri="{C3380CC4-5D6E-409C-BE32-E72D297353CC}">
              <c16:uniqueId val="{00000007-EC5B-4842-86CD-911E660A6E25}"/>
            </c:ext>
          </c:extLst>
        </c:ser>
        <c:ser>
          <c:idx val="8"/>
          <c:order val="8"/>
          <c:tx>
            <c:strRef>
              <c:f>'Greene Bookings by VCC'!$J$1</c:f>
              <c:strCache>
                <c:ptCount val="1"/>
                <c:pt idx="0">
                  <c:v>2019</c:v>
                </c:pt>
              </c:strCache>
            </c:strRef>
          </c:tx>
          <c:spPr>
            <a:solidFill>
              <a:schemeClr val="accent3">
                <a:lumMod val="60000"/>
              </a:schemeClr>
            </a:solidFill>
            <a:ln>
              <a:noFill/>
            </a:ln>
            <a:effectLst/>
          </c:spPr>
          <c:invertIfNegative val="0"/>
          <c:cat>
            <c:strRef>
              <c:f>'Greene Bookings by VCC'!$A$2:$A$11</c:f>
              <c:strCache>
                <c:ptCount val="10"/>
                <c:pt idx="0">
                  <c:v>LAR</c:v>
                </c:pt>
                <c:pt idx="1">
                  <c:v>NAR</c:v>
                </c:pt>
                <c:pt idx="2">
                  <c:v>DWI</c:v>
                </c:pt>
                <c:pt idx="3">
                  <c:v>LIC</c:v>
                </c:pt>
                <c:pt idx="4">
                  <c:v>PRB</c:v>
                </c:pt>
                <c:pt idx="5">
                  <c:v>ASL</c:v>
                </c:pt>
                <c:pt idx="6">
                  <c:v>ALC</c:v>
                </c:pt>
                <c:pt idx="7">
                  <c:v>FRD</c:v>
                </c:pt>
                <c:pt idx="8">
                  <c:v>CON</c:v>
                </c:pt>
                <c:pt idx="9">
                  <c:v>WPN</c:v>
                </c:pt>
              </c:strCache>
            </c:strRef>
          </c:cat>
          <c:val>
            <c:numRef>
              <c:f>'Greene Bookings by VCC'!$J$2:$J$11</c:f>
              <c:numCache>
                <c:formatCode>General</c:formatCode>
                <c:ptCount val="10"/>
                <c:pt idx="0">
                  <c:v>119</c:v>
                </c:pt>
                <c:pt idx="1">
                  <c:v>136</c:v>
                </c:pt>
                <c:pt idx="2">
                  <c:v>72</c:v>
                </c:pt>
                <c:pt idx="3">
                  <c:v>40</c:v>
                </c:pt>
                <c:pt idx="4">
                  <c:v>94</c:v>
                </c:pt>
                <c:pt idx="5">
                  <c:v>56</c:v>
                </c:pt>
                <c:pt idx="6">
                  <c:v>23</c:v>
                </c:pt>
                <c:pt idx="7">
                  <c:v>57</c:v>
                </c:pt>
                <c:pt idx="8">
                  <c:v>11</c:v>
                </c:pt>
                <c:pt idx="9">
                  <c:v>17</c:v>
                </c:pt>
              </c:numCache>
            </c:numRef>
          </c:val>
          <c:extLst>
            <c:ext xmlns:c16="http://schemas.microsoft.com/office/drawing/2014/chart" uri="{C3380CC4-5D6E-409C-BE32-E72D297353CC}">
              <c16:uniqueId val="{00000008-EC5B-4842-86CD-911E660A6E25}"/>
            </c:ext>
          </c:extLst>
        </c:ser>
        <c:ser>
          <c:idx val="9"/>
          <c:order val="9"/>
          <c:tx>
            <c:strRef>
              <c:f>'Greene Bookings by VCC'!$K$1</c:f>
              <c:strCache>
                <c:ptCount val="1"/>
                <c:pt idx="0">
                  <c:v>2020</c:v>
                </c:pt>
              </c:strCache>
            </c:strRef>
          </c:tx>
          <c:spPr>
            <a:solidFill>
              <a:schemeClr val="accent4">
                <a:lumMod val="60000"/>
              </a:schemeClr>
            </a:solidFill>
            <a:ln>
              <a:noFill/>
            </a:ln>
            <a:effectLst/>
          </c:spPr>
          <c:invertIfNegative val="0"/>
          <c:cat>
            <c:strRef>
              <c:f>'Greene Bookings by VCC'!$A$2:$A$11</c:f>
              <c:strCache>
                <c:ptCount val="10"/>
                <c:pt idx="0">
                  <c:v>LAR</c:v>
                </c:pt>
                <c:pt idx="1">
                  <c:v>NAR</c:v>
                </c:pt>
                <c:pt idx="2">
                  <c:v>DWI</c:v>
                </c:pt>
                <c:pt idx="3">
                  <c:v>LIC</c:v>
                </c:pt>
                <c:pt idx="4">
                  <c:v>PRB</c:v>
                </c:pt>
                <c:pt idx="5">
                  <c:v>ASL</c:v>
                </c:pt>
                <c:pt idx="6">
                  <c:v>ALC</c:v>
                </c:pt>
                <c:pt idx="7">
                  <c:v>FRD</c:v>
                </c:pt>
                <c:pt idx="8">
                  <c:v>CON</c:v>
                </c:pt>
                <c:pt idx="9">
                  <c:v>WPN</c:v>
                </c:pt>
              </c:strCache>
            </c:strRef>
          </c:cat>
          <c:val>
            <c:numRef>
              <c:f>'Greene Bookings by VCC'!$K$2:$K$11</c:f>
              <c:numCache>
                <c:formatCode>General</c:formatCode>
                <c:ptCount val="10"/>
                <c:pt idx="0">
                  <c:v>64</c:v>
                </c:pt>
                <c:pt idx="1">
                  <c:v>58</c:v>
                </c:pt>
                <c:pt idx="2">
                  <c:v>45</c:v>
                </c:pt>
                <c:pt idx="3">
                  <c:v>21</c:v>
                </c:pt>
                <c:pt idx="4">
                  <c:v>59</c:v>
                </c:pt>
                <c:pt idx="5">
                  <c:v>41</c:v>
                </c:pt>
                <c:pt idx="6">
                  <c:v>14</c:v>
                </c:pt>
                <c:pt idx="7">
                  <c:v>26</c:v>
                </c:pt>
                <c:pt idx="8">
                  <c:v>26</c:v>
                </c:pt>
                <c:pt idx="9">
                  <c:v>25</c:v>
                </c:pt>
              </c:numCache>
            </c:numRef>
          </c:val>
          <c:extLst>
            <c:ext xmlns:c16="http://schemas.microsoft.com/office/drawing/2014/chart" uri="{C3380CC4-5D6E-409C-BE32-E72D297353CC}">
              <c16:uniqueId val="{00000009-EC5B-4842-86CD-911E660A6E25}"/>
            </c:ext>
          </c:extLst>
        </c:ser>
        <c:ser>
          <c:idx val="10"/>
          <c:order val="10"/>
          <c:tx>
            <c:strRef>
              <c:f>'Greene Bookings by VCC'!$L$1</c:f>
              <c:strCache>
                <c:ptCount val="1"/>
                <c:pt idx="0">
                  <c:v>2021</c:v>
                </c:pt>
              </c:strCache>
            </c:strRef>
          </c:tx>
          <c:spPr>
            <a:solidFill>
              <a:schemeClr val="accent5">
                <a:lumMod val="60000"/>
              </a:schemeClr>
            </a:solidFill>
            <a:ln>
              <a:noFill/>
            </a:ln>
            <a:effectLst/>
          </c:spPr>
          <c:invertIfNegative val="0"/>
          <c:cat>
            <c:strRef>
              <c:f>'Greene Bookings by VCC'!$A$2:$A$11</c:f>
              <c:strCache>
                <c:ptCount val="10"/>
                <c:pt idx="0">
                  <c:v>LAR</c:v>
                </c:pt>
                <c:pt idx="1">
                  <c:v>NAR</c:v>
                </c:pt>
                <c:pt idx="2">
                  <c:v>DWI</c:v>
                </c:pt>
                <c:pt idx="3">
                  <c:v>LIC</c:v>
                </c:pt>
                <c:pt idx="4">
                  <c:v>PRB</c:v>
                </c:pt>
                <c:pt idx="5">
                  <c:v>ASL</c:v>
                </c:pt>
                <c:pt idx="6">
                  <c:v>ALC</c:v>
                </c:pt>
                <c:pt idx="7">
                  <c:v>FRD</c:v>
                </c:pt>
                <c:pt idx="8">
                  <c:v>CON</c:v>
                </c:pt>
                <c:pt idx="9">
                  <c:v>WPN</c:v>
                </c:pt>
              </c:strCache>
            </c:strRef>
          </c:cat>
          <c:val>
            <c:numRef>
              <c:f>'Greene Bookings by VCC'!$L$2:$L$11</c:f>
              <c:numCache>
                <c:formatCode>General</c:formatCode>
                <c:ptCount val="10"/>
                <c:pt idx="0">
                  <c:v>66</c:v>
                </c:pt>
                <c:pt idx="1">
                  <c:v>44</c:v>
                </c:pt>
                <c:pt idx="2">
                  <c:v>43</c:v>
                </c:pt>
                <c:pt idx="3">
                  <c:v>17</c:v>
                </c:pt>
                <c:pt idx="4">
                  <c:v>80</c:v>
                </c:pt>
                <c:pt idx="5">
                  <c:v>53</c:v>
                </c:pt>
                <c:pt idx="6">
                  <c:v>16</c:v>
                </c:pt>
                <c:pt idx="7">
                  <c:v>9</c:v>
                </c:pt>
                <c:pt idx="8">
                  <c:v>29</c:v>
                </c:pt>
                <c:pt idx="9">
                  <c:v>20</c:v>
                </c:pt>
              </c:numCache>
            </c:numRef>
          </c:val>
          <c:extLst>
            <c:ext xmlns:c16="http://schemas.microsoft.com/office/drawing/2014/chart" uri="{C3380CC4-5D6E-409C-BE32-E72D297353CC}">
              <c16:uniqueId val="{0000000A-EC5B-4842-86CD-911E660A6E25}"/>
            </c:ext>
          </c:extLst>
        </c:ser>
        <c:dLbls>
          <c:showLegendKey val="0"/>
          <c:showVal val="0"/>
          <c:showCatName val="0"/>
          <c:showSerName val="0"/>
          <c:showPercent val="0"/>
          <c:showBubbleSize val="0"/>
        </c:dLbls>
        <c:gapWidth val="219"/>
        <c:overlap val="-27"/>
        <c:axId val="484546520"/>
        <c:axId val="484554752"/>
      </c:barChart>
      <c:catAx>
        <c:axId val="484546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4554752"/>
        <c:crosses val="autoZero"/>
        <c:auto val="1"/>
        <c:lblAlgn val="ctr"/>
        <c:lblOffset val="100"/>
        <c:noMultiLvlLbl val="0"/>
      </c:catAx>
      <c:valAx>
        <c:axId val="484554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45465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Greene Top Ten Booking Types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'Greene Bookings by VCC'!$A$23</c:f>
              <c:strCache>
                <c:ptCount val="1"/>
                <c:pt idx="0">
                  <c:v>LAR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VCC'!$B$22</c:f>
              <c:strCache>
                <c:ptCount val="1"/>
                <c:pt idx="0">
                  <c:v>% Change</c:v>
                </c:pt>
              </c:strCache>
            </c:strRef>
          </c:cat>
          <c:val>
            <c:numRef>
              <c:f>'Greene Bookings by VCC'!$B$23</c:f>
              <c:numCache>
                <c:formatCode>0%</c:formatCode>
                <c:ptCount val="1"/>
                <c:pt idx="0">
                  <c:v>-0.14000000000000001</c:v>
                </c:pt>
              </c:numCache>
            </c:numRef>
          </c:val>
          <c:extLst>
            <c:ext xmlns:c16="http://schemas.microsoft.com/office/drawing/2014/chart" uri="{C3380CC4-5D6E-409C-BE32-E72D297353CC}">
              <c16:uniqueId val="{00000000-2718-4565-9E4B-2DE75BC9400E}"/>
            </c:ext>
          </c:extLst>
        </c:ser>
        <c:ser>
          <c:idx val="1"/>
          <c:order val="1"/>
          <c:tx>
            <c:strRef>
              <c:f>'Greene Bookings by VCC'!$A$24</c:f>
              <c:strCache>
                <c:ptCount val="1"/>
                <c:pt idx="0">
                  <c:v>NAR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VCC'!$B$22</c:f>
              <c:strCache>
                <c:ptCount val="1"/>
                <c:pt idx="0">
                  <c:v>% Change</c:v>
                </c:pt>
              </c:strCache>
            </c:strRef>
          </c:cat>
          <c:val>
            <c:numRef>
              <c:f>'Greene Bookings by VCC'!$B$24</c:f>
              <c:numCache>
                <c:formatCode>0%</c:formatCode>
                <c:ptCount val="1"/>
                <c:pt idx="0">
                  <c:v>1.05</c:v>
                </c:pt>
              </c:numCache>
            </c:numRef>
          </c:val>
          <c:extLst>
            <c:ext xmlns:c16="http://schemas.microsoft.com/office/drawing/2014/chart" uri="{C3380CC4-5D6E-409C-BE32-E72D297353CC}">
              <c16:uniqueId val="{00000001-2718-4565-9E4B-2DE75BC9400E}"/>
            </c:ext>
          </c:extLst>
        </c:ser>
        <c:ser>
          <c:idx val="2"/>
          <c:order val="2"/>
          <c:tx>
            <c:strRef>
              <c:f>'Greene Bookings by VCC'!$A$25</c:f>
              <c:strCache>
                <c:ptCount val="1"/>
                <c:pt idx="0">
                  <c:v>DWI</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VCC'!$B$22</c:f>
              <c:strCache>
                <c:ptCount val="1"/>
                <c:pt idx="0">
                  <c:v>% Change</c:v>
                </c:pt>
              </c:strCache>
            </c:strRef>
          </c:cat>
          <c:val>
            <c:numRef>
              <c:f>'Greene Bookings by VCC'!$B$25</c:f>
              <c:numCache>
                <c:formatCode>0%</c:formatCode>
                <c:ptCount val="1"/>
                <c:pt idx="0">
                  <c:v>-0.11</c:v>
                </c:pt>
              </c:numCache>
            </c:numRef>
          </c:val>
          <c:extLst>
            <c:ext xmlns:c16="http://schemas.microsoft.com/office/drawing/2014/chart" uri="{C3380CC4-5D6E-409C-BE32-E72D297353CC}">
              <c16:uniqueId val="{00000002-2718-4565-9E4B-2DE75BC9400E}"/>
            </c:ext>
          </c:extLst>
        </c:ser>
        <c:ser>
          <c:idx val="3"/>
          <c:order val="3"/>
          <c:tx>
            <c:strRef>
              <c:f>'Greene Bookings by VCC'!$A$26</c:f>
              <c:strCache>
                <c:ptCount val="1"/>
                <c:pt idx="0">
                  <c:v>LIC</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VCC'!$B$22</c:f>
              <c:strCache>
                <c:ptCount val="1"/>
                <c:pt idx="0">
                  <c:v>% Change</c:v>
                </c:pt>
              </c:strCache>
            </c:strRef>
          </c:cat>
          <c:val>
            <c:numRef>
              <c:f>'Greene Bookings by VCC'!$B$26</c:f>
              <c:numCache>
                <c:formatCode>0%</c:formatCode>
                <c:ptCount val="1"/>
                <c:pt idx="0">
                  <c:v>-0.48</c:v>
                </c:pt>
              </c:numCache>
            </c:numRef>
          </c:val>
          <c:extLst>
            <c:ext xmlns:c16="http://schemas.microsoft.com/office/drawing/2014/chart" uri="{C3380CC4-5D6E-409C-BE32-E72D297353CC}">
              <c16:uniqueId val="{00000003-2718-4565-9E4B-2DE75BC9400E}"/>
            </c:ext>
          </c:extLst>
        </c:ser>
        <c:ser>
          <c:idx val="4"/>
          <c:order val="4"/>
          <c:tx>
            <c:strRef>
              <c:f>'Greene Bookings by VCC'!$A$27</c:f>
              <c:strCache>
                <c:ptCount val="1"/>
                <c:pt idx="0">
                  <c:v>PRB</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VCC'!$B$22</c:f>
              <c:strCache>
                <c:ptCount val="1"/>
                <c:pt idx="0">
                  <c:v>% Change</c:v>
                </c:pt>
              </c:strCache>
            </c:strRef>
          </c:cat>
          <c:val>
            <c:numRef>
              <c:f>'Greene Bookings by VCC'!$B$27</c:f>
              <c:numCache>
                <c:formatCode>0%</c:formatCode>
                <c:ptCount val="1"/>
                <c:pt idx="0">
                  <c:v>3.6</c:v>
                </c:pt>
              </c:numCache>
            </c:numRef>
          </c:val>
          <c:extLst>
            <c:ext xmlns:c16="http://schemas.microsoft.com/office/drawing/2014/chart" uri="{C3380CC4-5D6E-409C-BE32-E72D297353CC}">
              <c16:uniqueId val="{00000004-2718-4565-9E4B-2DE75BC9400E}"/>
            </c:ext>
          </c:extLst>
        </c:ser>
        <c:ser>
          <c:idx val="5"/>
          <c:order val="5"/>
          <c:tx>
            <c:strRef>
              <c:f>'Greene Bookings by VCC'!$A$28</c:f>
              <c:strCache>
                <c:ptCount val="1"/>
                <c:pt idx="0">
                  <c:v>ASL</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VCC'!$B$22</c:f>
              <c:strCache>
                <c:ptCount val="1"/>
                <c:pt idx="0">
                  <c:v>% Change</c:v>
                </c:pt>
              </c:strCache>
            </c:strRef>
          </c:cat>
          <c:val>
            <c:numRef>
              <c:f>'Greene Bookings by VCC'!$B$28</c:f>
              <c:numCache>
                <c:formatCode>0%</c:formatCode>
                <c:ptCount val="1"/>
                <c:pt idx="0">
                  <c:v>-0.15</c:v>
                </c:pt>
              </c:numCache>
            </c:numRef>
          </c:val>
          <c:extLst>
            <c:ext xmlns:c16="http://schemas.microsoft.com/office/drawing/2014/chart" uri="{C3380CC4-5D6E-409C-BE32-E72D297353CC}">
              <c16:uniqueId val="{00000005-2718-4565-9E4B-2DE75BC9400E}"/>
            </c:ext>
          </c:extLst>
        </c:ser>
        <c:ser>
          <c:idx val="6"/>
          <c:order val="6"/>
          <c:tx>
            <c:strRef>
              <c:f>'Greene Bookings by VCC'!$A$29</c:f>
              <c:strCache>
                <c:ptCount val="1"/>
                <c:pt idx="0">
                  <c:v>ALC</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VCC'!$B$22</c:f>
              <c:strCache>
                <c:ptCount val="1"/>
                <c:pt idx="0">
                  <c:v>% Change</c:v>
                </c:pt>
              </c:strCache>
            </c:strRef>
          </c:cat>
          <c:val>
            <c:numRef>
              <c:f>'Greene Bookings by VCC'!$B$29</c:f>
              <c:numCache>
                <c:formatCode>0%</c:formatCode>
                <c:ptCount val="1"/>
                <c:pt idx="0">
                  <c:v>-0.63</c:v>
                </c:pt>
              </c:numCache>
            </c:numRef>
          </c:val>
          <c:extLst>
            <c:ext xmlns:c16="http://schemas.microsoft.com/office/drawing/2014/chart" uri="{C3380CC4-5D6E-409C-BE32-E72D297353CC}">
              <c16:uniqueId val="{00000006-2718-4565-9E4B-2DE75BC9400E}"/>
            </c:ext>
          </c:extLst>
        </c:ser>
        <c:ser>
          <c:idx val="7"/>
          <c:order val="7"/>
          <c:tx>
            <c:strRef>
              <c:f>'Greene Bookings by VCC'!$A$30</c:f>
              <c:strCache>
                <c:ptCount val="1"/>
                <c:pt idx="0">
                  <c:v>FRD</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VCC'!$B$22</c:f>
              <c:strCache>
                <c:ptCount val="1"/>
                <c:pt idx="0">
                  <c:v>% Change</c:v>
                </c:pt>
              </c:strCache>
            </c:strRef>
          </c:cat>
          <c:val>
            <c:numRef>
              <c:f>'Greene Bookings by VCC'!$B$30</c:f>
              <c:numCache>
                <c:formatCode>0%</c:formatCode>
                <c:ptCount val="1"/>
                <c:pt idx="0">
                  <c:v>1.43</c:v>
                </c:pt>
              </c:numCache>
            </c:numRef>
          </c:val>
          <c:extLst>
            <c:ext xmlns:c16="http://schemas.microsoft.com/office/drawing/2014/chart" uri="{C3380CC4-5D6E-409C-BE32-E72D297353CC}">
              <c16:uniqueId val="{00000007-2718-4565-9E4B-2DE75BC9400E}"/>
            </c:ext>
          </c:extLst>
        </c:ser>
        <c:ser>
          <c:idx val="8"/>
          <c:order val="8"/>
          <c:tx>
            <c:strRef>
              <c:f>'Greene Bookings by VCC'!$A$31</c:f>
              <c:strCache>
                <c:ptCount val="1"/>
                <c:pt idx="0">
                  <c:v>CON</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VCC'!$B$22</c:f>
              <c:strCache>
                <c:ptCount val="1"/>
                <c:pt idx="0">
                  <c:v>% Change</c:v>
                </c:pt>
              </c:strCache>
            </c:strRef>
          </c:cat>
          <c:val>
            <c:numRef>
              <c:f>'Greene Bookings by VCC'!$B$31</c:f>
              <c:numCache>
                <c:formatCode>0%</c:formatCode>
                <c:ptCount val="1"/>
                <c:pt idx="0">
                  <c:v>-0.32</c:v>
                </c:pt>
              </c:numCache>
            </c:numRef>
          </c:val>
          <c:extLst>
            <c:ext xmlns:c16="http://schemas.microsoft.com/office/drawing/2014/chart" uri="{C3380CC4-5D6E-409C-BE32-E72D297353CC}">
              <c16:uniqueId val="{00000008-2718-4565-9E4B-2DE75BC9400E}"/>
            </c:ext>
          </c:extLst>
        </c:ser>
        <c:ser>
          <c:idx val="9"/>
          <c:order val="9"/>
          <c:tx>
            <c:strRef>
              <c:f>'Greene Bookings by VCC'!$A$32</c:f>
              <c:strCache>
                <c:ptCount val="1"/>
                <c:pt idx="0">
                  <c:v>WPN</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VCC'!$B$22</c:f>
              <c:strCache>
                <c:ptCount val="1"/>
                <c:pt idx="0">
                  <c:v>% Change</c:v>
                </c:pt>
              </c:strCache>
            </c:strRef>
          </c:cat>
          <c:val>
            <c:numRef>
              <c:f>'Greene Bookings by VCC'!$B$32</c:f>
              <c:numCache>
                <c:formatCode>0%</c:formatCode>
                <c:ptCount val="1"/>
                <c:pt idx="0">
                  <c:v>0.1</c:v>
                </c:pt>
              </c:numCache>
            </c:numRef>
          </c:val>
          <c:extLst>
            <c:ext xmlns:c16="http://schemas.microsoft.com/office/drawing/2014/chart" uri="{C3380CC4-5D6E-409C-BE32-E72D297353CC}">
              <c16:uniqueId val="{00000009-2718-4565-9E4B-2DE75BC9400E}"/>
            </c:ext>
          </c:extLst>
        </c:ser>
        <c:dLbls>
          <c:showLegendKey val="0"/>
          <c:showVal val="0"/>
          <c:showCatName val="0"/>
          <c:showSerName val="0"/>
          <c:showPercent val="0"/>
          <c:showBubbleSize val="0"/>
        </c:dLbls>
        <c:gapWidth val="219"/>
        <c:overlap val="-27"/>
        <c:axId val="484551616"/>
        <c:axId val="484555536"/>
      </c:barChart>
      <c:catAx>
        <c:axId val="484551616"/>
        <c:scaling>
          <c:orientation val="minMax"/>
        </c:scaling>
        <c:delete val="1"/>
        <c:axPos val="b"/>
        <c:numFmt formatCode="General" sourceLinked="1"/>
        <c:majorTickMark val="none"/>
        <c:minorTickMark val="none"/>
        <c:tickLblPos val="nextTo"/>
        <c:crossAx val="484555536"/>
        <c:crosses val="autoZero"/>
        <c:auto val="1"/>
        <c:lblAlgn val="ctr"/>
        <c:lblOffset val="100"/>
        <c:noMultiLvlLbl val="0"/>
      </c:catAx>
      <c:valAx>
        <c:axId val="484555536"/>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845516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a:t>Percent Change in Greene Top Ten Booking Types (2018-2021)</a:t>
            </a: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'Greene Bookings by VCC'!$D$23</c:f>
              <c:strCache>
                <c:ptCount val="1"/>
                <c:pt idx="0">
                  <c:v>LAR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VCC'!$E$22</c:f>
              <c:strCache>
                <c:ptCount val="1"/>
                <c:pt idx="0">
                  <c:v>% Change 2018-2021</c:v>
                </c:pt>
              </c:strCache>
            </c:strRef>
          </c:cat>
          <c:val>
            <c:numRef>
              <c:f>'Greene Bookings by VCC'!$E$23</c:f>
              <c:numCache>
                <c:formatCode>0%</c:formatCode>
                <c:ptCount val="1"/>
                <c:pt idx="0">
                  <c:v>-0.38</c:v>
                </c:pt>
              </c:numCache>
            </c:numRef>
          </c:val>
          <c:extLst>
            <c:ext xmlns:c16="http://schemas.microsoft.com/office/drawing/2014/chart" uri="{C3380CC4-5D6E-409C-BE32-E72D297353CC}">
              <c16:uniqueId val="{00000000-2E31-4630-9C92-D0BE8D1D1008}"/>
            </c:ext>
          </c:extLst>
        </c:ser>
        <c:ser>
          <c:idx val="1"/>
          <c:order val="1"/>
          <c:tx>
            <c:strRef>
              <c:f>'Greene Bookings by VCC'!$D$24</c:f>
              <c:strCache>
                <c:ptCount val="1"/>
                <c:pt idx="0">
                  <c:v>NAR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VCC'!$E$22</c:f>
              <c:strCache>
                <c:ptCount val="1"/>
                <c:pt idx="0">
                  <c:v>% Change 2018-2021</c:v>
                </c:pt>
              </c:strCache>
            </c:strRef>
          </c:cat>
          <c:val>
            <c:numRef>
              <c:f>'Greene Bookings by VCC'!$E$24</c:f>
              <c:numCache>
                <c:formatCode>0%</c:formatCode>
                <c:ptCount val="1"/>
                <c:pt idx="0">
                  <c:v>-0.71</c:v>
                </c:pt>
              </c:numCache>
            </c:numRef>
          </c:val>
          <c:extLst>
            <c:ext xmlns:c16="http://schemas.microsoft.com/office/drawing/2014/chart" uri="{C3380CC4-5D6E-409C-BE32-E72D297353CC}">
              <c16:uniqueId val="{00000001-2E31-4630-9C92-D0BE8D1D1008}"/>
            </c:ext>
          </c:extLst>
        </c:ser>
        <c:ser>
          <c:idx val="2"/>
          <c:order val="2"/>
          <c:tx>
            <c:strRef>
              <c:f>'Greene Bookings by VCC'!$D$25</c:f>
              <c:strCache>
                <c:ptCount val="1"/>
                <c:pt idx="0">
                  <c:v>DWI</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VCC'!$E$22</c:f>
              <c:strCache>
                <c:ptCount val="1"/>
                <c:pt idx="0">
                  <c:v>% Change 2018-2021</c:v>
                </c:pt>
              </c:strCache>
            </c:strRef>
          </c:cat>
          <c:val>
            <c:numRef>
              <c:f>'Greene Bookings by VCC'!$E$25</c:f>
              <c:numCache>
                <c:formatCode>0%</c:formatCode>
                <c:ptCount val="1"/>
                <c:pt idx="0">
                  <c:v>-0.35</c:v>
                </c:pt>
              </c:numCache>
            </c:numRef>
          </c:val>
          <c:extLst>
            <c:ext xmlns:c16="http://schemas.microsoft.com/office/drawing/2014/chart" uri="{C3380CC4-5D6E-409C-BE32-E72D297353CC}">
              <c16:uniqueId val="{00000002-2E31-4630-9C92-D0BE8D1D1008}"/>
            </c:ext>
          </c:extLst>
        </c:ser>
        <c:ser>
          <c:idx val="3"/>
          <c:order val="3"/>
          <c:tx>
            <c:strRef>
              <c:f>'Greene Bookings by VCC'!$D$26</c:f>
              <c:strCache>
                <c:ptCount val="1"/>
                <c:pt idx="0">
                  <c:v>LIC</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VCC'!$E$22</c:f>
              <c:strCache>
                <c:ptCount val="1"/>
                <c:pt idx="0">
                  <c:v>% Change 2018-2021</c:v>
                </c:pt>
              </c:strCache>
            </c:strRef>
          </c:cat>
          <c:val>
            <c:numRef>
              <c:f>'Greene Bookings by VCC'!$E$26</c:f>
              <c:numCache>
                <c:formatCode>0%</c:formatCode>
                <c:ptCount val="1"/>
                <c:pt idx="0">
                  <c:v>-0.85</c:v>
                </c:pt>
              </c:numCache>
            </c:numRef>
          </c:val>
          <c:extLst>
            <c:ext xmlns:c16="http://schemas.microsoft.com/office/drawing/2014/chart" uri="{C3380CC4-5D6E-409C-BE32-E72D297353CC}">
              <c16:uniqueId val="{00000003-2E31-4630-9C92-D0BE8D1D1008}"/>
            </c:ext>
          </c:extLst>
        </c:ser>
        <c:ser>
          <c:idx val="4"/>
          <c:order val="4"/>
          <c:tx>
            <c:strRef>
              <c:f>'Greene Bookings by VCC'!$D$27</c:f>
              <c:strCache>
                <c:ptCount val="1"/>
                <c:pt idx="0">
                  <c:v>PRB</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VCC'!$E$22</c:f>
              <c:strCache>
                <c:ptCount val="1"/>
                <c:pt idx="0">
                  <c:v>% Change 2018-2021</c:v>
                </c:pt>
              </c:strCache>
            </c:strRef>
          </c:cat>
          <c:val>
            <c:numRef>
              <c:f>'Greene Bookings by VCC'!$E$27</c:f>
              <c:numCache>
                <c:formatCode>0%</c:formatCode>
                <c:ptCount val="1"/>
                <c:pt idx="0">
                  <c:v>-0.24</c:v>
                </c:pt>
              </c:numCache>
            </c:numRef>
          </c:val>
          <c:extLst>
            <c:ext xmlns:c16="http://schemas.microsoft.com/office/drawing/2014/chart" uri="{C3380CC4-5D6E-409C-BE32-E72D297353CC}">
              <c16:uniqueId val="{00000004-2E31-4630-9C92-D0BE8D1D1008}"/>
            </c:ext>
          </c:extLst>
        </c:ser>
        <c:ser>
          <c:idx val="5"/>
          <c:order val="5"/>
          <c:tx>
            <c:strRef>
              <c:f>'Greene Bookings by VCC'!$D$28</c:f>
              <c:strCache>
                <c:ptCount val="1"/>
                <c:pt idx="0">
                  <c:v>ASL</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VCC'!$E$22</c:f>
              <c:strCache>
                <c:ptCount val="1"/>
                <c:pt idx="0">
                  <c:v>% Change 2018-2021</c:v>
                </c:pt>
              </c:strCache>
            </c:strRef>
          </c:cat>
          <c:val>
            <c:numRef>
              <c:f>'Greene Bookings by VCC'!$E$28</c:f>
              <c:numCache>
                <c:formatCode>0%</c:formatCode>
                <c:ptCount val="1"/>
                <c:pt idx="0">
                  <c:v>-7.0000000000000007E-2</c:v>
                </c:pt>
              </c:numCache>
            </c:numRef>
          </c:val>
          <c:extLst>
            <c:ext xmlns:c16="http://schemas.microsoft.com/office/drawing/2014/chart" uri="{C3380CC4-5D6E-409C-BE32-E72D297353CC}">
              <c16:uniqueId val="{00000005-2E31-4630-9C92-D0BE8D1D1008}"/>
            </c:ext>
          </c:extLst>
        </c:ser>
        <c:ser>
          <c:idx val="6"/>
          <c:order val="6"/>
          <c:tx>
            <c:strRef>
              <c:f>'Greene Bookings by VCC'!$D$29</c:f>
              <c:strCache>
                <c:ptCount val="1"/>
                <c:pt idx="0">
                  <c:v>ALC</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VCC'!$E$22</c:f>
              <c:strCache>
                <c:ptCount val="1"/>
                <c:pt idx="0">
                  <c:v>% Change 2018-2021</c:v>
                </c:pt>
              </c:strCache>
            </c:strRef>
          </c:cat>
          <c:val>
            <c:numRef>
              <c:f>'Greene Bookings by VCC'!$E$29</c:f>
              <c:numCache>
                <c:formatCode>0%</c:formatCode>
                <c:ptCount val="1"/>
                <c:pt idx="0">
                  <c:v>-0.48</c:v>
                </c:pt>
              </c:numCache>
            </c:numRef>
          </c:val>
          <c:extLst>
            <c:ext xmlns:c16="http://schemas.microsoft.com/office/drawing/2014/chart" uri="{C3380CC4-5D6E-409C-BE32-E72D297353CC}">
              <c16:uniqueId val="{00000006-2E31-4630-9C92-D0BE8D1D1008}"/>
            </c:ext>
          </c:extLst>
        </c:ser>
        <c:ser>
          <c:idx val="7"/>
          <c:order val="7"/>
          <c:tx>
            <c:strRef>
              <c:f>'Greene Bookings by VCC'!$D$30</c:f>
              <c:strCache>
                <c:ptCount val="1"/>
                <c:pt idx="0">
                  <c:v>FRD</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VCC'!$E$22</c:f>
              <c:strCache>
                <c:ptCount val="1"/>
                <c:pt idx="0">
                  <c:v>% Change 2018-2021</c:v>
                </c:pt>
              </c:strCache>
            </c:strRef>
          </c:cat>
          <c:val>
            <c:numRef>
              <c:f>'Greene Bookings by VCC'!$E$30</c:f>
              <c:numCache>
                <c:formatCode>0%</c:formatCode>
                <c:ptCount val="1"/>
                <c:pt idx="0">
                  <c:v>-0.8</c:v>
                </c:pt>
              </c:numCache>
            </c:numRef>
          </c:val>
          <c:extLst>
            <c:ext xmlns:c16="http://schemas.microsoft.com/office/drawing/2014/chart" uri="{C3380CC4-5D6E-409C-BE32-E72D297353CC}">
              <c16:uniqueId val="{00000007-2E31-4630-9C92-D0BE8D1D1008}"/>
            </c:ext>
          </c:extLst>
        </c:ser>
        <c:ser>
          <c:idx val="8"/>
          <c:order val="8"/>
          <c:tx>
            <c:strRef>
              <c:f>'Greene Bookings by VCC'!$D$31</c:f>
              <c:strCache>
                <c:ptCount val="1"/>
                <c:pt idx="0">
                  <c:v>CON</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VCC'!$E$22</c:f>
              <c:strCache>
                <c:ptCount val="1"/>
                <c:pt idx="0">
                  <c:v>% Change 2018-2021</c:v>
                </c:pt>
              </c:strCache>
            </c:strRef>
          </c:cat>
          <c:val>
            <c:numRef>
              <c:f>'Greene Bookings by VCC'!$E$31</c:f>
              <c:numCache>
                <c:formatCode>0%</c:formatCode>
                <c:ptCount val="1"/>
                <c:pt idx="0">
                  <c:v>-0.21</c:v>
                </c:pt>
              </c:numCache>
            </c:numRef>
          </c:val>
          <c:extLst>
            <c:ext xmlns:c16="http://schemas.microsoft.com/office/drawing/2014/chart" uri="{C3380CC4-5D6E-409C-BE32-E72D297353CC}">
              <c16:uniqueId val="{00000008-2E31-4630-9C92-D0BE8D1D1008}"/>
            </c:ext>
          </c:extLst>
        </c:ser>
        <c:ser>
          <c:idx val="9"/>
          <c:order val="9"/>
          <c:tx>
            <c:strRef>
              <c:f>'Greene Bookings by VCC'!$D$32</c:f>
              <c:strCache>
                <c:ptCount val="1"/>
                <c:pt idx="0">
                  <c:v>WPN</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'Greene Bookings by VCC'!$E$22</c:f>
              <c:strCache>
                <c:ptCount val="1"/>
                <c:pt idx="0">
                  <c:v>% Change 2018-2021</c:v>
                </c:pt>
              </c:strCache>
            </c:strRef>
          </c:cat>
          <c:val>
            <c:numRef>
              <c:f>'Greene Bookings by VCC'!$E$32</c:f>
              <c:numCache>
                <c:formatCode>0%</c:formatCode>
                <c:ptCount val="1"/>
                <c:pt idx="0">
                  <c:v>-0.05</c:v>
                </c:pt>
              </c:numCache>
            </c:numRef>
          </c:val>
          <c:extLst>
            <c:ext xmlns:c16="http://schemas.microsoft.com/office/drawing/2014/chart" uri="{C3380CC4-5D6E-409C-BE32-E72D297353CC}">
              <c16:uniqueId val="{00000009-2E31-4630-9C92-D0BE8D1D1008}"/>
            </c:ext>
          </c:extLst>
        </c:ser>
        <c:dLbls>
          <c:showLegendKey val="0"/>
          <c:showVal val="0"/>
          <c:showCatName val="0"/>
          <c:showSerName val="0"/>
          <c:showPercent val="0"/>
          <c:showBubbleSize val="0"/>
        </c:dLbls>
        <c:gapWidth val="219"/>
        <c:overlap val="-27"/>
        <c:axId val="196266191"/>
        <c:axId val="196264111"/>
      </c:barChart>
      <c:catAx>
        <c:axId val="196266191"/>
        <c:scaling>
          <c:orientation val="minMax"/>
        </c:scaling>
        <c:delete val="1"/>
        <c:axPos val="b"/>
        <c:numFmt formatCode="General" sourceLinked="1"/>
        <c:majorTickMark val="none"/>
        <c:minorTickMark val="none"/>
        <c:tickLblPos val="nextTo"/>
        <c:crossAx val="196264111"/>
        <c:crosses val="autoZero"/>
        <c:auto val="1"/>
        <c:lblAlgn val="ctr"/>
        <c:lblOffset val="100"/>
        <c:noMultiLvlLbl val="0"/>
      </c:catAx>
      <c:valAx>
        <c:axId val="196264111"/>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96266191"/>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Greene </a:t>
            </a:r>
            <a:r>
              <a:rPr lang="en-US" dirty="0" smtClean="0"/>
              <a:t>Probation</a:t>
            </a:r>
            <a:r>
              <a:rPr lang="en-US" baseline="0" dirty="0" smtClean="0"/>
              <a:t> Violations as a Percentage</a:t>
            </a:r>
            <a:r>
              <a:rPr lang="en-US" dirty="0" smtClean="0"/>
              <a:t> </a:t>
            </a:r>
            <a:r>
              <a:rPr lang="en-US" dirty="0"/>
              <a:t>of All CVRJ Bookings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'Greene Bookings by VCC'!$A$37</c:f>
              <c:strCache>
                <c:ptCount val="1"/>
                <c:pt idx="0">
                  <c:v>Greene PRB % of All CVRJ Bookings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'Greene Bookings by VCC'!$B$36:$L$36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'Greene Bookings by VCC'!$B$37:$L$37</c:f>
              <c:numCache>
                <c:formatCode>0.00%</c:formatCode>
                <c:ptCount val="11"/>
                <c:pt idx="0">
                  <c:v>1.5174506828528073E-2</c:v>
                </c:pt>
                <c:pt idx="1">
                  <c:v>2.6168224299065422E-2</c:v>
                </c:pt>
                <c:pt idx="2">
                  <c:v>6.0855263157894739E-2</c:v>
                </c:pt>
                <c:pt idx="3">
                  <c:v>8.1761006289308172E-2</c:v>
                </c:pt>
                <c:pt idx="4">
                  <c:v>8.5578446909667191E-2</c:v>
                </c:pt>
                <c:pt idx="5">
                  <c:v>8.0916030534351147E-2</c:v>
                </c:pt>
                <c:pt idx="6">
                  <c:v>8.4276729559748423E-2</c:v>
                </c:pt>
                <c:pt idx="7">
                  <c:v>0.10767468499427263</c:v>
                </c:pt>
                <c:pt idx="8">
                  <c:v>0.10968494749124855</c:v>
                </c:pt>
                <c:pt idx="9">
                  <c:v>0.11500974658869395</c:v>
                </c:pt>
                <c:pt idx="10">
                  <c:v>0.14414414414414414</c:v>
                </c:pt>
              </c:numCache>
            </c:numRef>
          </c:val>
          <c:extLst>
            <c:ext xmlns:c16="http://schemas.microsoft.com/office/drawing/2014/chart" uri="{C3380CC4-5D6E-409C-BE32-E72D297353CC}">
              <c16:uniqueId val="{00000000-0C69-47BB-BD22-430BE19B7AEE}"/>
            </c:ext>
          </c:extLst>
        </c:ser>
        <c:dLbls>
          <c:showLegendKey val="0"/>
          <c:showVal val="0"/>
          <c:showCatName val="0"/>
          <c:showSerName val="0"/>
          <c:showPercent val="0"/>
          <c:showBubbleSize val="0"/>
        </c:dLbls>
        <c:gapWidth val="219"/>
        <c:overlap val="-27"/>
        <c:axId val="234439968"/>
        <c:axId val="234356352"/>
      </c:barChart>
      <c:catAx>
        <c:axId val="234439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34356352"/>
        <c:crosses val="autoZero"/>
        <c:auto val="1"/>
        <c:lblAlgn val="ctr"/>
        <c:lblOffset val="100"/>
        <c:noMultiLvlLbl val="0"/>
      </c:catAx>
      <c:valAx>
        <c:axId val="2343563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34439968"/>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Intakes per 1000 Residents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6580927384076991E-2"/>
          <c:y val="0.17171296296296298"/>
          <c:w val="0.90286351706036749"/>
          <c:h val="0.72088764946048411"/>
        </c:manualLayout>
      </c:layout>
      <c:lineChart>
        <c:grouping val="standard"/>
        <c:varyColors val="0"/>
        <c:ser>
          <c:idx val="0"/>
          <c:order val="0"/>
          <c:tx>
            <c:strRef>
              <c:f>'Intakes per 1000'!$A$35</c:f>
              <c:strCache>
                <c:ptCount val="1"/>
                <c:pt idx="0">
                  <c:v>Greene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'Intakes per 1000'!$B$34:$L$34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per 1000'!$B$35:$L$35</c:f>
              <c:numCache>
                <c:formatCode>General</c:formatCode>
                <c:ptCount val="11"/>
                <c:pt idx="0">
                  <c:v>21.275455519828508</c:v>
                </c:pt>
                <c:pt idx="1">
                  <c:v>17.367215385434982</c:v>
                </c:pt>
                <c:pt idx="2">
                  <c:v>19.623484365028716</c:v>
                </c:pt>
                <c:pt idx="3">
                  <c:v>19.091682620718995</c:v>
                </c:pt>
                <c:pt idx="4">
                  <c:v>18.943742824339839</c:v>
                </c:pt>
                <c:pt idx="5">
                  <c:v>20.029941665376075</c:v>
                </c:pt>
                <c:pt idx="6">
                  <c:v>23.811951866204364</c:v>
                </c:pt>
                <c:pt idx="7">
                  <c:v>21.942464229738611</c:v>
                </c:pt>
                <c:pt idx="8">
                  <c:v>21.5954387204198</c:v>
                </c:pt>
                <c:pt idx="9">
                  <c:v>13.478007006617361</c:v>
                </c:pt>
                <c:pt idx="10">
                  <c:v>13.639832125143077</c:v>
                </c:pt>
              </c:numCache>
            </c:numRef>
          </c:val>
          <c:smooth val="0"/>
          <c:extLst>
            <c:ext xmlns:c16="http://schemas.microsoft.com/office/drawing/2014/chart" uri="{C3380CC4-5D6E-409C-BE32-E72D297353CC}">
              <c16:uniqueId val="{00000000-AC86-4F22-AE61-50A6E9E20356}"/>
            </c:ext>
          </c:extLst>
        </c:ser>
        <c:dLbls>
          <c:showLegendKey val="0"/>
          <c:showVal val="0"/>
          <c:showCatName val="0"/>
          <c:showSerName val="0"/>
          <c:showPercent val="0"/>
          <c:showBubbleSize val="0"/>
        </c:dLbls>
        <c:smooth val="0"/>
        <c:axId val="290121311"/>
        <c:axId val="290131711"/>
      </c:lineChart>
      <c:catAx>
        <c:axId val="290121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0131711"/>
        <c:crosses val="autoZero"/>
        <c:auto val="1"/>
        <c:lblAlgn val="ctr"/>
        <c:lblOffset val="100"/>
        <c:noMultiLvlLbl val="0"/>
      </c:catAx>
      <c:valAx>
        <c:axId val="29013171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012131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a:t>Greene Felony vs. Misdemeanor Probation Violation Bookings</a:t>
            </a: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261318897637792E-2"/>
          <c:y val="9.8800962379702539E-2"/>
          <c:w val="0.94536368110236224"/>
          <c:h val="0.71988043161271509"/>
        </c:manualLayout>
      </c:layout>
      <c:lineChart>
        <c:grouping val="standard"/>
        <c:varyColors val="0"/>
        <c:ser>
          <c:idx val="0"/>
          <c:order val="0"/>
          <c:tx>
            <c:strRef>
              <c:f>'Felony vs Misdemeanor PV'!$A$10</c:f>
              <c:strCache>
                <c:ptCount val="1"/>
                <c:pt idx="0">
                  <c:v>Greene Felony PV/SSV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'Felony vs Misdemeanor PV'!$B$9:$L$9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'Felony vs Misdemeanor PV'!$B$10:$L$10</c:f>
              <c:numCache>
                <c:formatCode>General</c:formatCode>
                <c:ptCount val="11"/>
                <c:pt idx="0">
                  <c:v>4</c:v>
                </c:pt>
                <c:pt idx="1">
                  <c:v>13</c:v>
                </c:pt>
                <c:pt idx="2">
                  <c:v>28</c:v>
                </c:pt>
                <c:pt idx="3">
                  <c:v>34</c:v>
                </c:pt>
                <c:pt idx="4">
                  <c:v>46</c:v>
                </c:pt>
                <c:pt idx="5">
                  <c:v>46</c:v>
                </c:pt>
                <c:pt idx="6">
                  <c:v>55</c:v>
                </c:pt>
                <c:pt idx="7">
                  <c:v>79</c:v>
                </c:pt>
                <c:pt idx="8">
                  <c:v>82</c:v>
                </c:pt>
                <c:pt idx="9">
                  <c:v>53</c:v>
                </c:pt>
                <c:pt idx="10">
                  <c:v>63</c:v>
                </c:pt>
              </c:numCache>
            </c:numRef>
          </c:val>
          <c:smooth val="0"/>
          <c:extLst>
            <c:ext xmlns:c16="http://schemas.microsoft.com/office/drawing/2014/chart" uri="{C3380CC4-5D6E-409C-BE32-E72D297353CC}">
              <c16:uniqueId val="{00000000-BCC1-49DD-A4A9-5E6B0BBFCB10}"/>
            </c:ext>
          </c:extLst>
        </c:ser>
        <c:ser>
          <c:idx val="1"/>
          <c:order val="1"/>
          <c:tx>
            <c:strRef>
              <c:f>'Felony vs Misdemeanor PV'!$A$11</c:f>
              <c:strCache>
                <c:ptCount val="1"/>
                <c:pt idx="0">
                  <c:v>Greene Misdemeanor PV/SSV Bookings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'Felony vs Misdemeanor PV'!$B$9:$L$9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'Felony vs Misdemeanor PV'!$B$11:$L$11</c:f>
              <c:numCache>
                <c:formatCode>General</c:formatCode>
                <c:ptCount val="11"/>
                <c:pt idx="0">
                  <c:v>10</c:v>
                </c:pt>
                <c:pt idx="1">
                  <c:v>12</c:v>
                </c:pt>
                <c:pt idx="2">
                  <c:v>16</c:v>
                </c:pt>
                <c:pt idx="3">
                  <c:v>31</c:v>
                </c:pt>
                <c:pt idx="4">
                  <c:v>18</c:v>
                </c:pt>
                <c:pt idx="5">
                  <c:v>21</c:v>
                </c:pt>
                <c:pt idx="6">
                  <c:v>27</c:v>
                </c:pt>
                <c:pt idx="7">
                  <c:v>23</c:v>
                </c:pt>
                <c:pt idx="8">
                  <c:v>31</c:v>
                </c:pt>
                <c:pt idx="9">
                  <c:v>15</c:v>
                </c:pt>
                <c:pt idx="10">
                  <c:v>27</c:v>
                </c:pt>
              </c:numCache>
            </c:numRef>
          </c:val>
          <c:smooth val="0"/>
          <c:extLst>
            <c:ext xmlns:c16="http://schemas.microsoft.com/office/drawing/2014/chart" uri="{C3380CC4-5D6E-409C-BE32-E72D297353CC}">
              <c16:uniqueId val="{00000001-BCC1-49DD-A4A9-5E6B0BBFCB10}"/>
            </c:ext>
          </c:extLst>
        </c:ser>
        <c:dLbls>
          <c:showLegendKey val="0"/>
          <c:showVal val="0"/>
          <c:showCatName val="0"/>
          <c:showSerName val="0"/>
          <c:showPercent val="0"/>
          <c:showBubbleSize val="0"/>
        </c:dLbls>
        <c:smooth val="0"/>
        <c:axId val="594704448"/>
        <c:axId val="594704864"/>
      </c:lineChart>
      <c:catAx>
        <c:axId val="594704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94704864"/>
        <c:crosses val="autoZero"/>
        <c:auto val="1"/>
        <c:lblAlgn val="ctr"/>
        <c:lblOffset val="100"/>
        <c:noMultiLvlLbl val="0"/>
      </c:catAx>
      <c:valAx>
        <c:axId val="59470486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947044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Average Length of Stay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'CVRJ ALOS &amp; BDE 2011-2020'!$A$29</c:f>
              <c:strCache>
                <c:ptCount val="1"/>
                <c:pt idx="0">
                  <c:v>Greene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ALOS &amp; BDE 2011-2020'!$B$28:$K$28</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'CVRJ ALOS &amp; BDE 2011-2020'!$B$29:$K$29</c:f>
              <c:numCache>
                <c:formatCode>General</c:formatCode>
                <c:ptCount val="10"/>
                <c:pt idx="0">
                  <c:v>32.729999999999997</c:v>
                </c:pt>
                <c:pt idx="1">
                  <c:v>33.04</c:v>
                </c:pt>
                <c:pt idx="2">
                  <c:v>33.880000000000003</c:v>
                </c:pt>
                <c:pt idx="3">
                  <c:v>31.3</c:v>
                </c:pt>
                <c:pt idx="4">
                  <c:v>31.37</c:v>
                </c:pt>
                <c:pt idx="5">
                  <c:v>28.35</c:v>
                </c:pt>
                <c:pt idx="6">
                  <c:v>34.42</c:v>
                </c:pt>
                <c:pt idx="7">
                  <c:v>36.35</c:v>
                </c:pt>
                <c:pt idx="8">
                  <c:v>32.99</c:v>
                </c:pt>
                <c:pt idx="9">
                  <c:v>36.21</c:v>
                </c:pt>
              </c:numCache>
            </c:numRef>
          </c:val>
          <c:smooth val="0"/>
          <c:extLst>
            <c:ext xmlns:c16="http://schemas.microsoft.com/office/drawing/2014/chart" uri="{C3380CC4-5D6E-409C-BE32-E72D297353CC}">
              <c16:uniqueId val="{00000000-4426-4A99-BEEA-527BBEFAFF64}"/>
            </c:ext>
          </c:extLst>
        </c:ser>
        <c:dLbls>
          <c:showLegendKey val="0"/>
          <c:showVal val="0"/>
          <c:showCatName val="0"/>
          <c:showSerName val="0"/>
          <c:showPercent val="0"/>
          <c:showBubbleSize val="0"/>
        </c:dLbls>
        <c:smooth val="0"/>
        <c:axId val="489264688"/>
        <c:axId val="489257632"/>
      </c:lineChart>
      <c:catAx>
        <c:axId val="489264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9257632"/>
        <c:crosses val="autoZero"/>
        <c:auto val="1"/>
        <c:lblAlgn val="ctr"/>
        <c:lblOffset val="100"/>
        <c:noMultiLvlLbl val="0"/>
      </c:catAx>
      <c:valAx>
        <c:axId val="489257632"/>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9264688"/>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Average Length of Stay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'ALOS by Race'!$A$10</c:f>
              <c:strCache>
                <c:ptCount val="1"/>
                <c:pt idx="0">
                  <c:v>Greene - Black</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'ALOS by Race'!$B$9:$K$9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Race'!$B$10:$K$10</c:f>
              <c:numCache>
                <c:formatCode>General</c:formatCode>
                <c:ptCount val="10"/>
                <c:pt idx="0">
                  <c:v>28.68</c:v>
                </c:pt>
                <c:pt idx="1">
                  <c:v>44.24</c:v>
                </c:pt>
                <c:pt idx="2">
                  <c:v>31.41</c:v>
                </c:pt>
                <c:pt idx="3">
                  <c:v>27.3</c:v>
                </c:pt>
                <c:pt idx="4">
                  <c:v>27.42</c:v>
                </c:pt>
                <c:pt idx="5">
                  <c:v>30.3</c:v>
                </c:pt>
                <c:pt idx="6">
                  <c:v>29.56</c:v>
                </c:pt>
                <c:pt idx="7">
                  <c:v>45.53</c:v>
                </c:pt>
                <c:pt idx="8">
                  <c:v>38.89</c:v>
                </c:pt>
                <c:pt idx="9">
                  <c:v>39.29</c:v>
                </c:pt>
              </c:numCache>
            </c:numRef>
          </c:val>
          <c:smooth val="0"/>
          <c:extLst>
            <c:ext xmlns:c16="http://schemas.microsoft.com/office/drawing/2014/chart" uri="{C3380CC4-5D6E-409C-BE32-E72D297353CC}">
              <c16:uniqueId val="{00000000-CF1C-487B-8B57-F105CC00DDE1}"/>
            </c:ext>
          </c:extLst>
        </c:ser>
        <c:ser>
          <c:idx val="1"/>
          <c:order val="1"/>
          <c:tx>
            <c:strRef>
              <c:f>'ALOS by Race'!$A$11</c:f>
              <c:strCache>
                <c:ptCount val="1"/>
                <c:pt idx="0">
                  <c:v>Greene - White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'ALOS by Race'!$B$9:$K$9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Race'!$B$11:$K$11</c:f>
              <c:numCache>
                <c:formatCode>General</c:formatCode>
                <c:ptCount val="10"/>
                <c:pt idx="0">
                  <c:v>34.4</c:v>
                </c:pt>
                <c:pt idx="1">
                  <c:v>29.14</c:v>
                </c:pt>
                <c:pt idx="2">
                  <c:v>34.99</c:v>
                </c:pt>
                <c:pt idx="3">
                  <c:v>33.07</c:v>
                </c:pt>
                <c:pt idx="4">
                  <c:v>32.72</c:v>
                </c:pt>
                <c:pt idx="5">
                  <c:v>27.83</c:v>
                </c:pt>
                <c:pt idx="6">
                  <c:v>35.99</c:v>
                </c:pt>
                <c:pt idx="7">
                  <c:v>33.96</c:v>
                </c:pt>
                <c:pt idx="8">
                  <c:v>31.35</c:v>
                </c:pt>
                <c:pt idx="9">
                  <c:v>25.37</c:v>
                </c:pt>
              </c:numCache>
            </c:numRef>
          </c:val>
          <c:smooth val="0"/>
          <c:extLst>
            <c:ext xmlns:c16="http://schemas.microsoft.com/office/drawing/2014/chart" uri="{C3380CC4-5D6E-409C-BE32-E72D297353CC}">
              <c16:uniqueId val="{00000001-CF1C-487B-8B57-F105CC00DDE1}"/>
            </c:ext>
          </c:extLst>
        </c:ser>
        <c:dLbls>
          <c:showLegendKey val="0"/>
          <c:showVal val="0"/>
          <c:showCatName val="0"/>
          <c:showSerName val="0"/>
          <c:showPercent val="0"/>
          <c:showBubbleSize val="0"/>
        </c:dLbls>
        <c:smooth val="0"/>
        <c:axId val="490572904"/>
        <c:axId val="490573296"/>
      </c:lineChart>
      <c:catAx>
        <c:axId val="490572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0573296"/>
        <c:crosses val="autoZero"/>
        <c:auto val="1"/>
        <c:lblAlgn val="ctr"/>
        <c:lblOffset val="100"/>
        <c:noMultiLvlLbl val="0"/>
      </c:catAx>
      <c:valAx>
        <c:axId val="4905732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05729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Average Length of Stay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'ALOS by Gender'!$A$10</c:f>
              <c:strCache>
                <c:ptCount val="1"/>
                <c:pt idx="0">
                  <c:v>Greene - Female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'ALOS by Gender'!$B$9:$K$9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Gender'!$B$10:$K$10</c:f>
              <c:numCache>
                <c:formatCode>General</c:formatCode>
                <c:ptCount val="10"/>
                <c:pt idx="0">
                  <c:v>16.91</c:v>
                </c:pt>
                <c:pt idx="1">
                  <c:v>27.12</c:v>
                </c:pt>
                <c:pt idx="2">
                  <c:v>31.64</c:v>
                </c:pt>
                <c:pt idx="3">
                  <c:v>20.09</c:v>
                </c:pt>
                <c:pt idx="4">
                  <c:v>20.51</c:v>
                </c:pt>
                <c:pt idx="5">
                  <c:v>24.54</c:v>
                </c:pt>
                <c:pt idx="6">
                  <c:v>35.159999999999997</c:v>
                </c:pt>
                <c:pt idx="7">
                  <c:v>30.47</c:v>
                </c:pt>
                <c:pt idx="8">
                  <c:v>27.37</c:v>
                </c:pt>
                <c:pt idx="9">
                  <c:v>32.130000000000003</c:v>
                </c:pt>
              </c:numCache>
            </c:numRef>
          </c:val>
          <c:smooth val="0"/>
          <c:extLst>
            <c:ext xmlns:c16="http://schemas.microsoft.com/office/drawing/2014/chart" uri="{C3380CC4-5D6E-409C-BE32-E72D297353CC}">
              <c16:uniqueId val="{00000000-D7C2-43C1-A24D-68089632A3ED}"/>
            </c:ext>
          </c:extLst>
        </c:ser>
        <c:ser>
          <c:idx val="1"/>
          <c:order val="1"/>
          <c:tx>
            <c:strRef>
              <c:f>'ALOS by Gender'!$A$11</c:f>
              <c:strCache>
                <c:ptCount val="1"/>
                <c:pt idx="0">
                  <c:v>Greene - Male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'ALOS by Gender'!$B$9:$K$9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Gender'!$B$11:$K$11</c:f>
              <c:numCache>
                <c:formatCode>General</c:formatCode>
                <c:ptCount val="10"/>
                <c:pt idx="0">
                  <c:v>36.479999999999997</c:v>
                </c:pt>
                <c:pt idx="1">
                  <c:v>34.94</c:v>
                </c:pt>
                <c:pt idx="2">
                  <c:v>34.54</c:v>
                </c:pt>
                <c:pt idx="3">
                  <c:v>35.11</c:v>
                </c:pt>
                <c:pt idx="4">
                  <c:v>34.47</c:v>
                </c:pt>
                <c:pt idx="5">
                  <c:v>29.44</c:v>
                </c:pt>
                <c:pt idx="6">
                  <c:v>34.200000000000003</c:v>
                </c:pt>
                <c:pt idx="7">
                  <c:v>38.130000000000003</c:v>
                </c:pt>
                <c:pt idx="8">
                  <c:v>34.83</c:v>
                </c:pt>
                <c:pt idx="9">
                  <c:v>37.549999999999997</c:v>
                </c:pt>
              </c:numCache>
            </c:numRef>
          </c:val>
          <c:smooth val="0"/>
          <c:extLst>
            <c:ext xmlns:c16="http://schemas.microsoft.com/office/drawing/2014/chart" uri="{C3380CC4-5D6E-409C-BE32-E72D297353CC}">
              <c16:uniqueId val="{00000001-D7C2-43C1-A24D-68089632A3ED}"/>
            </c:ext>
          </c:extLst>
        </c:ser>
        <c:dLbls>
          <c:showLegendKey val="0"/>
          <c:showVal val="0"/>
          <c:showCatName val="0"/>
          <c:showSerName val="0"/>
          <c:showPercent val="0"/>
          <c:showBubbleSize val="0"/>
        </c:dLbls>
        <c:smooth val="0"/>
        <c:axId val="491581952"/>
        <c:axId val="491582736"/>
      </c:lineChart>
      <c:catAx>
        <c:axId val="491581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582736"/>
        <c:crosses val="autoZero"/>
        <c:auto val="1"/>
        <c:lblAlgn val="ctr"/>
        <c:lblOffset val="100"/>
        <c:noMultiLvlLbl val="0"/>
      </c:catAx>
      <c:valAx>
        <c:axId val="491582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5819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Average Length of Stay by Age Group</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'ALOS by Age'!$B$15</c:f>
              <c:strCache>
                <c:ptCount val="1"/>
                <c:pt idx="0">
                  <c:v>2012</c:v>
                </c:pt>
              </c:strCache>
            </c:strRef>
          </c:tx>
          <c:spPr>
            <a:solidFill>
              <a:schemeClr val="accent1"/>
            </a:solidFill>
            <a:ln>
              <a:noFill/>
            </a:ln>
            <a:effectLst/>
          </c:spPr>
          <c:invertIfNegative val="0"/>
          <c:cat>
            <c:strRef>
              <c:f>'ALOS by Age'!$A$16:$A$20</c:f>
              <c:strCache>
                <c:ptCount val="5"/>
                <c:pt idx="0">
                  <c:v>18-24</c:v>
                </c:pt>
                <c:pt idx="1">
                  <c:v>25-29</c:v>
                </c:pt>
                <c:pt idx="2">
                  <c:v>30-39</c:v>
                </c:pt>
                <c:pt idx="3">
                  <c:v>40-49</c:v>
                </c:pt>
                <c:pt idx="4">
                  <c:v>50+</c:v>
                </c:pt>
              </c:strCache>
            </c:strRef>
          </c:cat>
          <c:val>
            <c:numRef>
              <c:f>'ALOS by Age'!$B$16:$B$20</c:f>
              <c:numCache>
                <c:formatCode>General</c:formatCode>
                <c:ptCount val="5"/>
                <c:pt idx="0">
                  <c:v>39.58</c:v>
                </c:pt>
                <c:pt idx="1">
                  <c:v>26.79</c:v>
                </c:pt>
                <c:pt idx="2">
                  <c:v>30.64</c:v>
                </c:pt>
                <c:pt idx="3">
                  <c:v>34.29</c:v>
                </c:pt>
                <c:pt idx="4">
                  <c:v>26.93</c:v>
                </c:pt>
              </c:numCache>
            </c:numRef>
          </c:val>
          <c:extLst>
            <c:ext xmlns:c16="http://schemas.microsoft.com/office/drawing/2014/chart" uri="{C3380CC4-5D6E-409C-BE32-E72D297353CC}">
              <c16:uniqueId val="{00000000-ADA7-49FF-8BCD-75D5E3341702}"/>
            </c:ext>
          </c:extLst>
        </c:ser>
        <c:ser>
          <c:idx val="1"/>
          <c:order val="1"/>
          <c:tx>
            <c:strRef>
              <c:f>'ALOS by Age'!$C$15</c:f>
              <c:strCache>
                <c:ptCount val="1"/>
                <c:pt idx="0">
                  <c:v>2013</c:v>
                </c:pt>
              </c:strCache>
            </c:strRef>
          </c:tx>
          <c:spPr>
            <a:solidFill>
              <a:schemeClr val="accent2"/>
            </a:solidFill>
            <a:ln>
              <a:noFill/>
            </a:ln>
            <a:effectLst/>
          </c:spPr>
          <c:invertIfNegative val="0"/>
          <c:cat>
            <c:strRef>
              <c:f>'ALOS by Age'!$A$16:$A$20</c:f>
              <c:strCache>
                <c:ptCount val="5"/>
                <c:pt idx="0">
                  <c:v>18-24</c:v>
                </c:pt>
                <c:pt idx="1">
                  <c:v>25-29</c:v>
                </c:pt>
                <c:pt idx="2">
                  <c:v>30-39</c:v>
                </c:pt>
                <c:pt idx="3">
                  <c:v>40-49</c:v>
                </c:pt>
                <c:pt idx="4">
                  <c:v>50+</c:v>
                </c:pt>
              </c:strCache>
            </c:strRef>
          </c:cat>
          <c:val>
            <c:numRef>
              <c:f>'ALOS by Age'!$C$16:$C$20</c:f>
              <c:numCache>
                <c:formatCode>General</c:formatCode>
                <c:ptCount val="5"/>
                <c:pt idx="0">
                  <c:v>31.43</c:v>
                </c:pt>
                <c:pt idx="1">
                  <c:v>32.44</c:v>
                </c:pt>
                <c:pt idx="2">
                  <c:v>37.869999999999997</c:v>
                </c:pt>
                <c:pt idx="3">
                  <c:v>40.65</c:v>
                </c:pt>
                <c:pt idx="4">
                  <c:v>13.78</c:v>
                </c:pt>
              </c:numCache>
            </c:numRef>
          </c:val>
          <c:extLst>
            <c:ext xmlns:c16="http://schemas.microsoft.com/office/drawing/2014/chart" uri="{C3380CC4-5D6E-409C-BE32-E72D297353CC}">
              <c16:uniqueId val="{00000001-ADA7-49FF-8BCD-75D5E3341702}"/>
            </c:ext>
          </c:extLst>
        </c:ser>
        <c:ser>
          <c:idx val="2"/>
          <c:order val="2"/>
          <c:tx>
            <c:strRef>
              <c:f>'ALOS by Age'!$D$15</c:f>
              <c:strCache>
                <c:ptCount val="1"/>
                <c:pt idx="0">
                  <c:v>2014</c:v>
                </c:pt>
              </c:strCache>
            </c:strRef>
          </c:tx>
          <c:spPr>
            <a:solidFill>
              <a:schemeClr val="accent3"/>
            </a:solidFill>
            <a:ln>
              <a:noFill/>
            </a:ln>
            <a:effectLst/>
          </c:spPr>
          <c:invertIfNegative val="0"/>
          <c:cat>
            <c:strRef>
              <c:f>'ALOS by Age'!$A$16:$A$20</c:f>
              <c:strCache>
                <c:ptCount val="5"/>
                <c:pt idx="0">
                  <c:v>18-24</c:v>
                </c:pt>
                <c:pt idx="1">
                  <c:v>25-29</c:v>
                </c:pt>
                <c:pt idx="2">
                  <c:v>30-39</c:v>
                </c:pt>
                <c:pt idx="3">
                  <c:v>40-49</c:v>
                </c:pt>
                <c:pt idx="4">
                  <c:v>50+</c:v>
                </c:pt>
              </c:strCache>
            </c:strRef>
          </c:cat>
          <c:val>
            <c:numRef>
              <c:f>'ALOS by Age'!$D$16:$D$20</c:f>
              <c:numCache>
                <c:formatCode>General</c:formatCode>
                <c:ptCount val="5"/>
                <c:pt idx="0">
                  <c:v>28.14</c:v>
                </c:pt>
                <c:pt idx="1">
                  <c:v>41.31</c:v>
                </c:pt>
                <c:pt idx="2">
                  <c:v>37.4</c:v>
                </c:pt>
                <c:pt idx="3">
                  <c:v>30.32</c:v>
                </c:pt>
                <c:pt idx="4">
                  <c:v>29.69</c:v>
                </c:pt>
              </c:numCache>
            </c:numRef>
          </c:val>
          <c:extLst>
            <c:ext xmlns:c16="http://schemas.microsoft.com/office/drawing/2014/chart" uri="{C3380CC4-5D6E-409C-BE32-E72D297353CC}">
              <c16:uniqueId val="{00000002-ADA7-49FF-8BCD-75D5E3341702}"/>
            </c:ext>
          </c:extLst>
        </c:ser>
        <c:ser>
          <c:idx val="3"/>
          <c:order val="3"/>
          <c:tx>
            <c:strRef>
              <c:f>'ALOS by Age'!$E$15</c:f>
              <c:strCache>
                <c:ptCount val="1"/>
                <c:pt idx="0">
                  <c:v>2015</c:v>
                </c:pt>
              </c:strCache>
            </c:strRef>
          </c:tx>
          <c:spPr>
            <a:solidFill>
              <a:schemeClr val="accent4"/>
            </a:solidFill>
            <a:ln>
              <a:noFill/>
            </a:ln>
            <a:effectLst/>
          </c:spPr>
          <c:invertIfNegative val="0"/>
          <c:cat>
            <c:strRef>
              <c:f>'ALOS by Age'!$A$16:$A$20</c:f>
              <c:strCache>
                <c:ptCount val="5"/>
                <c:pt idx="0">
                  <c:v>18-24</c:v>
                </c:pt>
                <c:pt idx="1">
                  <c:v>25-29</c:v>
                </c:pt>
                <c:pt idx="2">
                  <c:v>30-39</c:v>
                </c:pt>
                <c:pt idx="3">
                  <c:v>40-49</c:v>
                </c:pt>
                <c:pt idx="4">
                  <c:v>50+</c:v>
                </c:pt>
              </c:strCache>
            </c:strRef>
          </c:cat>
          <c:val>
            <c:numRef>
              <c:f>'ALOS by Age'!$E$16:$E$20</c:f>
              <c:numCache>
                <c:formatCode>General</c:formatCode>
                <c:ptCount val="5"/>
                <c:pt idx="0">
                  <c:v>45.64</c:v>
                </c:pt>
                <c:pt idx="1">
                  <c:v>47.15</c:v>
                </c:pt>
                <c:pt idx="2">
                  <c:v>27.51</c:v>
                </c:pt>
                <c:pt idx="3">
                  <c:v>19.170000000000002</c:v>
                </c:pt>
                <c:pt idx="4">
                  <c:v>19.77</c:v>
                </c:pt>
              </c:numCache>
            </c:numRef>
          </c:val>
          <c:extLst>
            <c:ext xmlns:c16="http://schemas.microsoft.com/office/drawing/2014/chart" uri="{C3380CC4-5D6E-409C-BE32-E72D297353CC}">
              <c16:uniqueId val="{00000003-ADA7-49FF-8BCD-75D5E3341702}"/>
            </c:ext>
          </c:extLst>
        </c:ser>
        <c:ser>
          <c:idx val="4"/>
          <c:order val="4"/>
          <c:tx>
            <c:strRef>
              <c:f>'ALOS by Age'!$F$15</c:f>
              <c:strCache>
                <c:ptCount val="1"/>
                <c:pt idx="0">
                  <c:v>2016</c:v>
                </c:pt>
              </c:strCache>
            </c:strRef>
          </c:tx>
          <c:spPr>
            <a:solidFill>
              <a:schemeClr val="accent5"/>
            </a:solidFill>
            <a:ln>
              <a:noFill/>
            </a:ln>
            <a:effectLst/>
          </c:spPr>
          <c:invertIfNegative val="0"/>
          <c:cat>
            <c:strRef>
              <c:f>'ALOS by Age'!$A$16:$A$20</c:f>
              <c:strCache>
                <c:ptCount val="5"/>
                <c:pt idx="0">
                  <c:v>18-24</c:v>
                </c:pt>
                <c:pt idx="1">
                  <c:v>25-29</c:v>
                </c:pt>
                <c:pt idx="2">
                  <c:v>30-39</c:v>
                </c:pt>
                <c:pt idx="3">
                  <c:v>40-49</c:v>
                </c:pt>
                <c:pt idx="4">
                  <c:v>50+</c:v>
                </c:pt>
              </c:strCache>
            </c:strRef>
          </c:cat>
          <c:val>
            <c:numRef>
              <c:f>'ALOS by Age'!$F$16:$F$20</c:f>
              <c:numCache>
                <c:formatCode>General</c:formatCode>
                <c:ptCount val="5"/>
                <c:pt idx="0">
                  <c:v>28.32</c:v>
                </c:pt>
                <c:pt idx="1">
                  <c:v>41.66</c:v>
                </c:pt>
                <c:pt idx="2">
                  <c:v>27.67</c:v>
                </c:pt>
                <c:pt idx="3">
                  <c:v>38.020000000000003</c:v>
                </c:pt>
                <c:pt idx="4">
                  <c:v>20.96</c:v>
                </c:pt>
              </c:numCache>
            </c:numRef>
          </c:val>
          <c:extLst>
            <c:ext xmlns:c16="http://schemas.microsoft.com/office/drawing/2014/chart" uri="{C3380CC4-5D6E-409C-BE32-E72D297353CC}">
              <c16:uniqueId val="{00000004-ADA7-49FF-8BCD-75D5E3341702}"/>
            </c:ext>
          </c:extLst>
        </c:ser>
        <c:ser>
          <c:idx val="5"/>
          <c:order val="5"/>
          <c:tx>
            <c:strRef>
              <c:f>'ALOS by Age'!$G$15</c:f>
              <c:strCache>
                <c:ptCount val="1"/>
                <c:pt idx="0">
                  <c:v>2017</c:v>
                </c:pt>
              </c:strCache>
            </c:strRef>
          </c:tx>
          <c:spPr>
            <a:solidFill>
              <a:schemeClr val="accent6"/>
            </a:solidFill>
            <a:ln>
              <a:noFill/>
            </a:ln>
            <a:effectLst/>
          </c:spPr>
          <c:invertIfNegative val="0"/>
          <c:cat>
            <c:strRef>
              <c:f>'ALOS by Age'!$A$16:$A$20</c:f>
              <c:strCache>
                <c:ptCount val="5"/>
                <c:pt idx="0">
                  <c:v>18-24</c:v>
                </c:pt>
                <c:pt idx="1">
                  <c:v>25-29</c:v>
                </c:pt>
                <c:pt idx="2">
                  <c:v>30-39</c:v>
                </c:pt>
                <c:pt idx="3">
                  <c:v>40-49</c:v>
                </c:pt>
                <c:pt idx="4">
                  <c:v>50+</c:v>
                </c:pt>
              </c:strCache>
            </c:strRef>
          </c:cat>
          <c:val>
            <c:numRef>
              <c:f>'ALOS by Age'!$G$16:$G$20</c:f>
              <c:numCache>
                <c:formatCode>General</c:formatCode>
                <c:ptCount val="5"/>
                <c:pt idx="0">
                  <c:v>24.32</c:v>
                </c:pt>
                <c:pt idx="1">
                  <c:v>29.48</c:v>
                </c:pt>
                <c:pt idx="2">
                  <c:v>32.049999999999997</c:v>
                </c:pt>
                <c:pt idx="3">
                  <c:v>23.51</c:v>
                </c:pt>
                <c:pt idx="4">
                  <c:v>28.08</c:v>
                </c:pt>
              </c:numCache>
            </c:numRef>
          </c:val>
          <c:extLst>
            <c:ext xmlns:c16="http://schemas.microsoft.com/office/drawing/2014/chart" uri="{C3380CC4-5D6E-409C-BE32-E72D297353CC}">
              <c16:uniqueId val="{00000005-ADA7-49FF-8BCD-75D5E3341702}"/>
            </c:ext>
          </c:extLst>
        </c:ser>
        <c:ser>
          <c:idx val="6"/>
          <c:order val="6"/>
          <c:tx>
            <c:strRef>
              <c:f>'ALOS by Age'!$H$15</c:f>
              <c:strCache>
                <c:ptCount val="1"/>
                <c:pt idx="0">
                  <c:v>2018</c:v>
                </c:pt>
              </c:strCache>
            </c:strRef>
          </c:tx>
          <c:spPr>
            <a:solidFill>
              <a:schemeClr val="accent1">
                <a:lumMod val="60000"/>
              </a:schemeClr>
            </a:solidFill>
            <a:ln>
              <a:noFill/>
            </a:ln>
            <a:effectLst/>
          </c:spPr>
          <c:invertIfNegative val="0"/>
          <c:cat>
            <c:strRef>
              <c:f>'ALOS by Age'!$A$16:$A$20</c:f>
              <c:strCache>
                <c:ptCount val="5"/>
                <c:pt idx="0">
                  <c:v>18-24</c:v>
                </c:pt>
                <c:pt idx="1">
                  <c:v>25-29</c:v>
                </c:pt>
                <c:pt idx="2">
                  <c:v>30-39</c:v>
                </c:pt>
                <c:pt idx="3">
                  <c:v>40-49</c:v>
                </c:pt>
                <c:pt idx="4">
                  <c:v>50+</c:v>
                </c:pt>
              </c:strCache>
            </c:strRef>
          </c:cat>
          <c:val>
            <c:numRef>
              <c:f>'ALOS by Age'!$H$16:$H$20</c:f>
              <c:numCache>
                <c:formatCode>General</c:formatCode>
                <c:ptCount val="5"/>
                <c:pt idx="0">
                  <c:v>32.32</c:v>
                </c:pt>
                <c:pt idx="1">
                  <c:v>30.89</c:v>
                </c:pt>
                <c:pt idx="2">
                  <c:v>43.31</c:v>
                </c:pt>
                <c:pt idx="3">
                  <c:v>25.95</c:v>
                </c:pt>
                <c:pt idx="4">
                  <c:v>29.6</c:v>
                </c:pt>
              </c:numCache>
            </c:numRef>
          </c:val>
          <c:extLst>
            <c:ext xmlns:c16="http://schemas.microsoft.com/office/drawing/2014/chart" uri="{C3380CC4-5D6E-409C-BE32-E72D297353CC}">
              <c16:uniqueId val="{00000006-ADA7-49FF-8BCD-75D5E3341702}"/>
            </c:ext>
          </c:extLst>
        </c:ser>
        <c:ser>
          <c:idx val="7"/>
          <c:order val="7"/>
          <c:tx>
            <c:strRef>
              <c:f>'ALOS by Age'!$I$15</c:f>
              <c:strCache>
                <c:ptCount val="1"/>
                <c:pt idx="0">
                  <c:v>2019</c:v>
                </c:pt>
              </c:strCache>
            </c:strRef>
          </c:tx>
          <c:spPr>
            <a:solidFill>
              <a:schemeClr val="accent2">
                <a:lumMod val="60000"/>
              </a:schemeClr>
            </a:solidFill>
            <a:ln>
              <a:noFill/>
            </a:ln>
            <a:effectLst/>
          </c:spPr>
          <c:invertIfNegative val="0"/>
          <c:cat>
            <c:strRef>
              <c:f>'ALOS by Age'!$A$16:$A$20</c:f>
              <c:strCache>
                <c:ptCount val="5"/>
                <c:pt idx="0">
                  <c:v>18-24</c:v>
                </c:pt>
                <c:pt idx="1">
                  <c:v>25-29</c:v>
                </c:pt>
                <c:pt idx="2">
                  <c:v>30-39</c:v>
                </c:pt>
                <c:pt idx="3">
                  <c:v>40-49</c:v>
                </c:pt>
                <c:pt idx="4">
                  <c:v>50+</c:v>
                </c:pt>
              </c:strCache>
            </c:strRef>
          </c:cat>
          <c:val>
            <c:numRef>
              <c:f>'ALOS by Age'!$I$16:$I$20</c:f>
              <c:numCache>
                <c:formatCode>General</c:formatCode>
                <c:ptCount val="5"/>
                <c:pt idx="0">
                  <c:v>32.86</c:v>
                </c:pt>
                <c:pt idx="1">
                  <c:v>50.69</c:v>
                </c:pt>
                <c:pt idx="2">
                  <c:v>36.79</c:v>
                </c:pt>
                <c:pt idx="3">
                  <c:v>32.64</c:v>
                </c:pt>
                <c:pt idx="4">
                  <c:v>25.86</c:v>
                </c:pt>
              </c:numCache>
            </c:numRef>
          </c:val>
          <c:extLst>
            <c:ext xmlns:c16="http://schemas.microsoft.com/office/drawing/2014/chart" uri="{C3380CC4-5D6E-409C-BE32-E72D297353CC}">
              <c16:uniqueId val="{00000007-ADA7-49FF-8BCD-75D5E3341702}"/>
            </c:ext>
          </c:extLst>
        </c:ser>
        <c:ser>
          <c:idx val="8"/>
          <c:order val="8"/>
          <c:tx>
            <c:strRef>
              <c:f>'ALOS by Age'!$J$15</c:f>
              <c:strCache>
                <c:ptCount val="1"/>
                <c:pt idx="0">
                  <c:v>2020</c:v>
                </c:pt>
              </c:strCache>
            </c:strRef>
          </c:tx>
          <c:spPr>
            <a:solidFill>
              <a:schemeClr val="accent3">
                <a:lumMod val="60000"/>
              </a:schemeClr>
            </a:solidFill>
            <a:ln>
              <a:noFill/>
            </a:ln>
            <a:effectLst/>
          </c:spPr>
          <c:invertIfNegative val="0"/>
          <c:cat>
            <c:strRef>
              <c:f>'ALOS by Age'!$A$16:$A$20</c:f>
              <c:strCache>
                <c:ptCount val="5"/>
                <c:pt idx="0">
                  <c:v>18-24</c:v>
                </c:pt>
                <c:pt idx="1">
                  <c:v>25-29</c:v>
                </c:pt>
                <c:pt idx="2">
                  <c:v>30-39</c:v>
                </c:pt>
                <c:pt idx="3">
                  <c:v>40-49</c:v>
                </c:pt>
                <c:pt idx="4">
                  <c:v>50+</c:v>
                </c:pt>
              </c:strCache>
            </c:strRef>
          </c:cat>
          <c:val>
            <c:numRef>
              <c:f>'ALOS by Age'!$J$16:$J$20</c:f>
              <c:numCache>
                <c:formatCode>General</c:formatCode>
                <c:ptCount val="5"/>
                <c:pt idx="0">
                  <c:v>24.06</c:v>
                </c:pt>
                <c:pt idx="1">
                  <c:v>32.61</c:v>
                </c:pt>
                <c:pt idx="2">
                  <c:v>44.75</c:v>
                </c:pt>
                <c:pt idx="3">
                  <c:v>22.31</c:v>
                </c:pt>
                <c:pt idx="4">
                  <c:v>27.48</c:v>
                </c:pt>
              </c:numCache>
            </c:numRef>
          </c:val>
          <c:extLst>
            <c:ext xmlns:c16="http://schemas.microsoft.com/office/drawing/2014/chart" uri="{C3380CC4-5D6E-409C-BE32-E72D297353CC}">
              <c16:uniqueId val="{00000008-ADA7-49FF-8BCD-75D5E3341702}"/>
            </c:ext>
          </c:extLst>
        </c:ser>
        <c:ser>
          <c:idx val="9"/>
          <c:order val="9"/>
          <c:tx>
            <c:strRef>
              <c:f>'ALOS by Age'!$K$15</c:f>
              <c:strCache>
                <c:ptCount val="1"/>
                <c:pt idx="0">
                  <c:v>2021</c:v>
                </c:pt>
              </c:strCache>
            </c:strRef>
          </c:tx>
          <c:spPr>
            <a:solidFill>
              <a:schemeClr val="accent4">
                <a:lumMod val="60000"/>
              </a:schemeClr>
            </a:solidFill>
            <a:ln>
              <a:noFill/>
            </a:ln>
            <a:effectLst/>
          </c:spPr>
          <c:invertIfNegative val="0"/>
          <c:cat>
            <c:strRef>
              <c:f>'ALOS by Age'!$A$16:$A$20</c:f>
              <c:strCache>
                <c:ptCount val="5"/>
                <c:pt idx="0">
                  <c:v>18-24</c:v>
                </c:pt>
                <c:pt idx="1">
                  <c:v>25-29</c:v>
                </c:pt>
                <c:pt idx="2">
                  <c:v>30-39</c:v>
                </c:pt>
                <c:pt idx="3">
                  <c:v>40-49</c:v>
                </c:pt>
                <c:pt idx="4">
                  <c:v>50+</c:v>
                </c:pt>
              </c:strCache>
            </c:strRef>
          </c:cat>
          <c:val>
            <c:numRef>
              <c:f>'ALOS by Age'!$K$16:$K$20</c:f>
              <c:numCache>
                <c:formatCode>General</c:formatCode>
                <c:ptCount val="5"/>
                <c:pt idx="0">
                  <c:v>30.22</c:v>
                </c:pt>
                <c:pt idx="1">
                  <c:v>47.65</c:v>
                </c:pt>
                <c:pt idx="2">
                  <c:v>48.03</c:v>
                </c:pt>
                <c:pt idx="3">
                  <c:v>29.07</c:v>
                </c:pt>
                <c:pt idx="4">
                  <c:v>22.99</c:v>
                </c:pt>
              </c:numCache>
            </c:numRef>
          </c:val>
          <c:extLst>
            <c:ext xmlns:c16="http://schemas.microsoft.com/office/drawing/2014/chart" uri="{C3380CC4-5D6E-409C-BE32-E72D297353CC}">
              <c16:uniqueId val="{00000009-ADA7-49FF-8BCD-75D5E3341702}"/>
            </c:ext>
          </c:extLst>
        </c:ser>
        <c:dLbls>
          <c:showLegendKey val="0"/>
          <c:showVal val="0"/>
          <c:showCatName val="0"/>
          <c:showSerName val="0"/>
          <c:showPercent val="0"/>
          <c:showBubbleSize val="0"/>
        </c:dLbls>
        <c:gapWidth val="219"/>
        <c:overlap val="-27"/>
        <c:axId val="492214384"/>
        <c:axId val="492215952"/>
      </c:barChart>
      <c:catAx>
        <c:axId val="492214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15952"/>
        <c:crosses val="autoZero"/>
        <c:auto val="1"/>
        <c:lblAlgn val="ctr"/>
        <c:lblOffset val="100"/>
        <c:noMultiLvlLbl val="0"/>
      </c:catAx>
      <c:valAx>
        <c:axId val="4922159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143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Greene Average Length of Stay by Age Group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'ALOS by Age'!$A$59</c:f>
              <c:strCache>
                <c:ptCount val="1"/>
                <c:pt idx="0">
                  <c:v>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Age'!$B$58</c:f>
              <c:strCache>
                <c:ptCount val="1"/>
                <c:pt idx="0">
                  <c:v>% Change 2011-2021</c:v>
                </c:pt>
              </c:strCache>
            </c:strRef>
          </c:cat>
          <c:val>
            <c:numRef>
              <c:f>'ALOS by Age'!$B$59</c:f>
              <c:numCache>
                <c:formatCode>0%</c:formatCode>
                <c:ptCount val="1"/>
                <c:pt idx="0">
                  <c:v>-0.24</c:v>
                </c:pt>
              </c:numCache>
            </c:numRef>
          </c:val>
          <c:extLst>
            <c:ext xmlns:c16="http://schemas.microsoft.com/office/drawing/2014/chart" uri="{C3380CC4-5D6E-409C-BE32-E72D297353CC}">
              <c16:uniqueId val="{00000000-4519-44E8-9762-895624AEDB24}"/>
            </c:ext>
          </c:extLst>
        </c:ser>
        <c:ser>
          <c:idx val="1"/>
          <c:order val="1"/>
          <c:tx>
            <c:strRef>
              <c:f>'ALOS by Age'!$A$60</c:f>
              <c:strCache>
                <c:ptCount val="1"/>
                <c:pt idx="0">
                  <c:v>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Age'!$B$58</c:f>
              <c:strCache>
                <c:ptCount val="1"/>
                <c:pt idx="0">
                  <c:v>% Change 2011-2021</c:v>
                </c:pt>
              </c:strCache>
            </c:strRef>
          </c:cat>
          <c:val>
            <c:numRef>
              <c:f>'ALOS by Age'!$B$60</c:f>
              <c:numCache>
                <c:formatCode>0%</c:formatCode>
                <c:ptCount val="1"/>
                <c:pt idx="0">
                  <c:v>0.3</c:v>
                </c:pt>
              </c:numCache>
            </c:numRef>
          </c:val>
          <c:extLst>
            <c:ext xmlns:c16="http://schemas.microsoft.com/office/drawing/2014/chart" uri="{C3380CC4-5D6E-409C-BE32-E72D297353CC}">
              <c16:uniqueId val="{00000001-4519-44E8-9762-895624AEDB24}"/>
            </c:ext>
          </c:extLst>
        </c:ser>
        <c:ser>
          <c:idx val="2"/>
          <c:order val="2"/>
          <c:tx>
            <c:strRef>
              <c:f>'ALOS by Age'!$A$61</c:f>
              <c:strCache>
                <c:ptCount val="1"/>
                <c:pt idx="0">
                  <c:v>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Age'!$B$58</c:f>
              <c:strCache>
                <c:ptCount val="1"/>
                <c:pt idx="0">
                  <c:v>% Change 2011-2021</c:v>
                </c:pt>
              </c:strCache>
            </c:strRef>
          </c:cat>
          <c:val>
            <c:numRef>
              <c:f>'ALOS by Age'!$B$61</c:f>
              <c:numCache>
                <c:formatCode>0%</c:formatCode>
                <c:ptCount val="1"/>
                <c:pt idx="0">
                  <c:v>0.42</c:v>
                </c:pt>
              </c:numCache>
            </c:numRef>
          </c:val>
          <c:extLst>
            <c:ext xmlns:c16="http://schemas.microsoft.com/office/drawing/2014/chart" uri="{C3380CC4-5D6E-409C-BE32-E72D297353CC}">
              <c16:uniqueId val="{00000002-4519-44E8-9762-895624AEDB24}"/>
            </c:ext>
          </c:extLst>
        </c:ser>
        <c:ser>
          <c:idx val="3"/>
          <c:order val="3"/>
          <c:tx>
            <c:strRef>
              <c:f>'ALOS by Age'!$A$62</c:f>
              <c:strCache>
                <c:ptCount val="1"/>
                <c:pt idx="0">
                  <c:v>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Age'!$B$58</c:f>
              <c:strCache>
                <c:ptCount val="1"/>
                <c:pt idx="0">
                  <c:v>% Change 2011-2021</c:v>
                </c:pt>
              </c:strCache>
            </c:strRef>
          </c:cat>
          <c:val>
            <c:numRef>
              <c:f>'ALOS by Age'!$B$62</c:f>
              <c:numCache>
                <c:formatCode>0%</c:formatCode>
                <c:ptCount val="1"/>
                <c:pt idx="0">
                  <c:v>-0.25</c:v>
                </c:pt>
              </c:numCache>
            </c:numRef>
          </c:val>
          <c:extLst>
            <c:ext xmlns:c16="http://schemas.microsoft.com/office/drawing/2014/chart" uri="{C3380CC4-5D6E-409C-BE32-E72D297353CC}">
              <c16:uniqueId val="{00000003-4519-44E8-9762-895624AEDB24}"/>
            </c:ext>
          </c:extLst>
        </c:ser>
        <c:ser>
          <c:idx val="4"/>
          <c:order val="4"/>
          <c:tx>
            <c:strRef>
              <c:f>'ALOS by Age'!$A$63</c:f>
              <c:strCache>
                <c:ptCount val="1"/>
                <c:pt idx="0">
                  <c:v>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Age'!$B$58</c:f>
              <c:strCache>
                <c:ptCount val="1"/>
                <c:pt idx="0">
                  <c:v>% Change 2011-2021</c:v>
                </c:pt>
              </c:strCache>
            </c:strRef>
          </c:cat>
          <c:val>
            <c:numRef>
              <c:f>'ALOS by Age'!$B$63</c:f>
              <c:numCache>
                <c:formatCode>0%</c:formatCode>
                <c:ptCount val="1"/>
                <c:pt idx="0">
                  <c:v>0.2</c:v>
                </c:pt>
              </c:numCache>
            </c:numRef>
          </c:val>
          <c:extLst>
            <c:ext xmlns:c16="http://schemas.microsoft.com/office/drawing/2014/chart" uri="{C3380CC4-5D6E-409C-BE32-E72D297353CC}">
              <c16:uniqueId val="{00000004-4519-44E8-9762-895624AEDB24}"/>
            </c:ext>
          </c:extLst>
        </c:ser>
        <c:dLbls>
          <c:showLegendKey val="0"/>
          <c:showVal val="0"/>
          <c:showCatName val="0"/>
          <c:showSerName val="0"/>
          <c:showPercent val="0"/>
          <c:showBubbleSize val="0"/>
        </c:dLbls>
        <c:gapWidth val="219"/>
        <c:overlap val="-27"/>
        <c:axId val="492227320"/>
        <c:axId val="492226144"/>
      </c:barChart>
      <c:catAx>
        <c:axId val="492227320"/>
        <c:scaling>
          <c:orientation val="minMax"/>
        </c:scaling>
        <c:delete val="1"/>
        <c:axPos val="b"/>
        <c:numFmt formatCode="General" sourceLinked="1"/>
        <c:majorTickMark val="none"/>
        <c:minorTickMark val="none"/>
        <c:tickLblPos val="nextTo"/>
        <c:crossAx val="492226144"/>
        <c:crosses val="autoZero"/>
        <c:auto val="1"/>
        <c:lblAlgn val="ctr"/>
        <c:lblOffset val="100"/>
        <c:noMultiLvlLbl val="0"/>
      </c:catAx>
      <c:valAx>
        <c:axId val="49222614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922273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Bed Day Expenditures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'CVRJ ALOS &amp; BDE 2011-2020'!$A$48</c:f>
              <c:strCache>
                <c:ptCount val="1"/>
                <c:pt idx="0">
                  <c:v>Greene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ALOS &amp; BDE 2011-2020'!$B$47:$K$47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'CVRJ ALOS &amp; BDE 2011-2020'!$B$48:$K$48</c:f>
              <c:numCache>
                <c:formatCode>General</c:formatCode>
                <c:ptCount val="10"/>
                <c:pt idx="0">
                  <c:v>10606</c:v>
                </c:pt>
                <c:pt idx="1">
                  <c:v>12091</c:v>
                </c:pt>
                <c:pt idx="2">
                  <c:v>12196</c:v>
                </c:pt>
                <c:pt idx="3">
                  <c:v>11454</c:v>
                </c:pt>
                <c:pt idx="4">
                  <c:v>12139</c:v>
                </c:pt>
                <c:pt idx="5">
                  <c:v>12956</c:v>
                </c:pt>
                <c:pt idx="6">
                  <c:v>14836</c:v>
                </c:pt>
                <c:pt idx="7">
                  <c:v>15631</c:v>
                </c:pt>
                <c:pt idx="8">
                  <c:v>9238</c:v>
                </c:pt>
                <c:pt idx="9">
                  <c:v>9667</c:v>
                </c:pt>
              </c:numCache>
            </c:numRef>
          </c:val>
          <c:smooth val="0"/>
          <c:extLst>
            <c:ext xmlns:c16="http://schemas.microsoft.com/office/drawing/2014/chart" uri="{C3380CC4-5D6E-409C-BE32-E72D297353CC}">
              <c16:uniqueId val="{00000000-E51F-490D-AF56-B9CE15AFEE6A}"/>
            </c:ext>
          </c:extLst>
        </c:ser>
        <c:dLbls>
          <c:showLegendKey val="0"/>
          <c:showVal val="0"/>
          <c:showCatName val="0"/>
          <c:showSerName val="0"/>
          <c:showPercent val="0"/>
          <c:showBubbleSize val="0"/>
        </c:dLbls>
        <c:smooth val="0"/>
        <c:axId val="490424216"/>
        <c:axId val="490419120"/>
      </c:lineChart>
      <c:catAx>
        <c:axId val="490424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0419120"/>
        <c:crosses val="autoZero"/>
        <c:auto val="1"/>
        <c:lblAlgn val="ctr"/>
        <c:lblOffset val="100"/>
        <c:noMultiLvlLbl val="0"/>
      </c:catAx>
      <c:valAx>
        <c:axId val="490419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042421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Greene Bed Day Expenditures per 1000 Residents</a:t>
            </a:r>
          </a:p>
        </c:rich>
      </c:tx>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'BDE per 1000'!$A$35</c:f>
              <c:strCache>
                <c:ptCount val="1"/>
                <c:pt idx="0">
                  <c:v>Greene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'BDE per 1000'!$B$34:$K$34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per 1000'!$B$35:$K$35</c:f>
              <c:numCache>
                <c:formatCode>General</c:formatCode>
                <c:ptCount val="10"/>
                <c:pt idx="0">
                  <c:v>565.02051036172816</c:v>
                </c:pt>
                <c:pt idx="1">
                  <c:v>643.00148904488412</c:v>
                </c:pt>
                <c:pt idx="2">
                  <c:v>648.58540736013617</c:v>
                </c:pt>
                <c:pt idx="3">
                  <c:v>597.74553804404547</c:v>
                </c:pt>
                <c:pt idx="4">
                  <c:v>626.65840689690776</c:v>
                </c:pt>
                <c:pt idx="5">
                  <c:v>660.61594941872329</c:v>
                </c:pt>
                <c:pt idx="6">
                  <c:v>750.08847767834573</c:v>
                </c:pt>
                <c:pt idx="7">
                  <c:v>788.68762298804177</c:v>
                </c:pt>
                <c:pt idx="8">
                  <c:v>449.49396652393932</c:v>
                </c:pt>
                <c:pt idx="9">
                  <c:v>461.03586417397941</c:v>
                </c:pt>
              </c:numCache>
            </c:numRef>
          </c:val>
          <c:smooth val="0"/>
          <c:extLst>
            <c:ext xmlns:c16="http://schemas.microsoft.com/office/drawing/2014/chart" uri="{C3380CC4-5D6E-409C-BE32-E72D297353CC}">
              <c16:uniqueId val="{00000000-112C-44B6-B3A7-9B63457FB04A}"/>
            </c:ext>
          </c:extLst>
        </c:ser>
        <c:dLbls>
          <c:showLegendKey val="0"/>
          <c:showVal val="0"/>
          <c:showCatName val="0"/>
          <c:showSerName val="0"/>
          <c:showPercent val="0"/>
          <c:showBubbleSize val="0"/>
        </c:dLbls>
        <c:smooth val="0"/>
        <c:axId val="783918863"/>
        <c:axId val="783924271"/>
      </c:lineChart>
      <c:catAx>
        <c:axId val="7839188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83924271"/>
        <c:crosses val="autoZero"/>
        <c:auto val="1"/>
        <c:lblAlgn val="ctr"/>
        <c:lblOffset val="100"/>
        <c:noMultiLvlLbl val="0"/>
      </c:catAx>
      <c:valAx>
        <c:axId val="78392427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83918863"/>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Percentage of CVRJ Bed Day Expenditures per Jurisdiction</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ALOS &amp; BDE 2011-2020'!$B$76</c:f>
              <c:strCache>
                <c:ptCount val="1"/>
                <c:pt idx="0">
                  <c:v>2012</c:v>
                </c:pt>
              </c:strCache>
            </c:strRef>
          </c:tx>
          <c:spPr>
            <a:solidFill>
              <a:schemeClr val="accent1"/>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2011-2020'!$B$77:$B$83</c:f>
              <c:numCache>
                <c:formatCode>0.00%</c:formatCode>
                <c:ptCount val="7"/>
                <c:pt idx="0">
                  <c:v>0.1058984724439764</c:v>
                </c:pt>
                <c:pt idx="1">
                  <c:v>0.12009828900137015</c:v>
                </c:pt>
                <c:pt idx="2">
                  <c:v>0.2702494592972563</c:v>
                </c:pt>
                <c:pt idx="3">
                  <c:v>7.7079865475422088E-2</c:v>
                </c:pt>
                <c:pt idx="4">
                  <c:v>0.19237694058497809</c:v>
                </c:pt>
                <c:pt idx="5">
                  <c:v>0.21647359898540386</c:v>
                </c:pt>
                <c:pt idx="6">
                  <c:v>1.7823374211593121E-2</c:v>
                </c:pt>
              </c:numCache>
            </c:numRef>
          </c:val>
          <c:extLst>
            <c:ext xmlns:c16="http://schemas.microsoft.com/office/drawing/2014/chart" uri="{C3380CC4-5D6E-409C-BE32-E72D297353CC}">
              <c16:uniqueId val="{00000000-971D-4FDE-B150-BCA749048C94}"/>
            </c:ext>
          </c:extLst>
        </c:ser>
        <c:ser>
          <c:idx val="1"/>
          <c:order val="1"/>
          <c:tx>
            <c:strRef>
              <c:f>'CVRJ ALOS &amp; BDE 2011-2020'!$C$76</c:f>
              <c:strCache>
                <c:ptCount val="1"/>
                <c:pt idx="0">
                  <c:v>2013</c:v>
                </c:pt>
              </c:strCache>
            </c:strRef>
          </c:tx>
          <c:spPr>
            <a:solidFill>
              <a:schemeClr val="accent2"/>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2011-2020'!$C$77:$C$83</c:f>
              <c:numCache>
                <c:formatCode>0.00%</c:formatCode>
                <c:ptCount val="7"/>
                <c:pt idx="0">
                  <c:v>0.12120103674595543</c:v>
                </c:pt>
                <c:pt idx="1">
                  <c:v>0.12636386438694033</c:v>
                </c:pt>
                <c:pt idx="2">
                  <c:v>0.24897579532628233</c:v>
                </c:pt>
                <c:pt idx="3">
                  <c:v>9.7069520504995607E-2</c:v>
                </c:pt>
                <c:pt idx="4">
                  <c:v>0.15314995192508674</c:v>
                </c:pt>
                <c:pt idx="5">
                  <c:v>0.19227875088834079</c:v>
                </c:pt>
                <c:pt idx="6">
                  <c:v>6.0961080222398732E-2</c:v>
                </c:pt>
              </c:numCache>
            </c:numRef>
          </c:val>
          <c:extLst>
            <c:ext xmlns:c16="http://schemas.microsoft.com/office/drawing/2014/chart" uri="{C3380CC4-5D6E-409C-BE32-E72D297353CC}">
              <c16:uniqueId val="{00000001-971D-4FDE-B150-BCA749048C94}"/>
            </c:ext>
          </c:extLst>
        </c:ser>
        <c:ser>
          <c:idx val="2"/>
          <c:order val="2"/>
          <c:tx>
            <c:strRef>
              <c:f>'CVRJ ALOS &amp; BDE 2011-2020'!$D$76</c:f>
              <c:strCache>
                <c:ptCount val="1"/>
                <c:pt idx="0">
                  <c:v>2014</c:v>
                </c:pt>
              </c:strCache>
            </c:strRef>
          </c:tx>
          <c:spPr>
            <a:solidFill>
              <a:schemeClr val="accent3"/>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2011-2020'!$D$77:$D$83</c:f>
              <c:numCache>
                <c:formatCode>0.00%</c:formatCode>
                <c:ptCount val="7"/>
                <c:pt idx="0">
                  <c:v>0.12399887037560012</c:v>
                </c:pt>
                <c:pt idx="1">
                  <c:v>0.13776899181022309</c:v>
                </c:pt>
                <c:pt idx="2">
                  <c:v>0.24870940412312906</c:v>
                </c:pt>
                <c:pt idx="3">
                  <c:v>8.520756848347924E-2</c:v>
                </c:pt>
                <c:pt idx="4">
                  <c:v>0.15821519344817847</c:v>
                </c:pt>
                <c:pt idx="5">
                  <c:v>0.19724371646427563</c:v>
                </c:pt>
                <c:pt idx="6">
                  <c:v>4.8856255295114372E-2</c:v>
                </c:pt>
              </c:numCache>
            </c:numRef>
          </c:val>
          <c:extLst>
            <c:ext xmlns:c16="http://schemas.microsoft.com/office/drawing/2014/chart" uri="{C3380CC4-5D6E-409C-BE32-E72D297353CC}">
              <c16:uniqueId val="{00000002-971D-4FDE-B150-BCA749048C94}"/>
            </c:ext>
          </c:extLst>
        </c:ser>
        <c:ser>
          <c:idx val="3"/>
          <c:order val="3"/>
          <c:tx>
            <c:strRef>
              <c:f>'CVRJ ALOS &amp; BDE 2011-2020'!$E$76</c:f>
              <c:strCache>
                <c:ptCount val="1"/>
                <c:pt idx="0">
                  <c:v>2015</c:v>
                </c:pt>
              </c:strCache>
            </c:strRef>
          </c:tx>
          <c:spPr>
            <a:solidFill>
              <a:schemeClr val="accent4"/>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2011-2020'!$E$77:$E$83</c:f>
              <c:numCache>
                <c:formatCode>0.00%</c:formatCode>
                <c:ptCount val="7"/>
                <c:pt idx="0">
                  <c:v>0.10255847391585902</c:v>
                </c:pt>
                <c:pt idx="1">
                  <c:v>0.12571754711389654</c:v>
                </c:pt>
                <c:pt idx="2">
                  <c:v>0.30422900042805867</c:v>
                </c:pt>
                <c:pt idx="3">
                  <c:v>9.4842441471204825E-2</c:v>
                </c:pt>
                <c:pt idx="4">
                  <c:v>0.22542229637028174</c:v>
                </c:pt>
                <c:pt idx="5">
                  <c:v>0.12735295086105652</c:v>
                </c:pt>
                <c:pt idx="6">
                  <c:v>1.9877289839642626E-2</c:v>
                </c:pt>
              </c:numCache>
            </c:numRef>
          </c:val>
          <c:extLst>
            <c:ext xmlns:c16="http://schemas.microsoft.com/office/drawing/2014/chart" uri="{C3380CC4-5D6E-409C-BE32-E72D297353CC}">
              <c16:uniqueId val="{00000003-971D-4FDE-B150-BCA749048C94}"/>
            </c:ext>
          </c:extLst>
        </c:ser>
        <c:ser>
          <c:idx val="4"/>
          <c:order val="4"/>
          <c:tx>
            <c:strRef>
              <c:f>'CVRJ ALOS &amp; BDE 2011-2020'!$F$76</c:f>
              <c:strCache>
                <c:ptCount val="1"/>
                <c:pt idx="0">
                  <c:v>2016</c:v>
                </c:pt>
              </c:strCache>
            </c:strRef>
          </c:tx>
          <c:spPr>
            <a:solidFill>
              <a:schemeClr val="accent5"/>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2011-2020'!$F$77:$F$83</c:f>
              <c:numCache>
                <c:formatCode>0.00%</c:formatCode>
                <c:ptCount val="7"/>
                <c:pt idx="0">
                  <c:v>0.11553135405105439</c:v>
                </c:pt>
                <c:pt idx="1">
                  <c:v>0.14034174990751017</c:v>
                </c:pt>
                <c:pt idx="2">
                  <c:v>0.30040695523492417</c:v>
                </c:pt>
                <c:pt idx="3">
                  <c:v>7.496300406955235E-2</c:v>
                </c:pt>
                <c:pt idx="4">
                  <c:v>0.24276267110617833</c:v>
                </c:pt>
                <c:pt idx="5">
                  <c:v>8.2789955604883461E-2</c:v>
                </c:pt>
                <c:pt idx="6">
                  <c:v>4.3192748797632262E-2</c:v>
                </c:pt>
              </c:numCache>
            </c:numRef>
          </c:val>
          <c:extLst>
            <c:ext xmlns:c16="http://schemas.microsoft.com/office/drawing/2014/chart" uri="{C3380CC4-5D6E-409C-BE32-E72D297353CC}">
              <c16:uniqueId val="{00000004-971D-4FDE-B150-BCA749048C94}"/>
            </c:ext>
          </c:extLst>
        </c:ser>
        <c:ser>
          <c:idx val="5"/>
          <c:order val="5"/>
          <c:tx>
            <c:strRef>
              <c:f>'CVRJ ALOS &amp; BDE 2011-2020'!$G$76</c:f>
              <c:strCache>
                <c:ptCount val="1"/>
                <c:pt idx="0">
                  <c:v>2017</c:v>
                </c:pt>
              </c:strCache>
            </c:strRef>
          </c:tx>
          <c:spPr>
            <a:solidFill>
              <a:schemeClr val="accent6"/>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2011-2020'!$G$77:$G$83</c:f>
              <c:numCache>
                <c:formatCode>0.00%</c:formatCode>
                <c:ptCount val="7"/>
                <c:pt idx="0">
                  <c:v>0.15020576131687244</c:v>
                </c:pt>
                <c:pt idx="1">
                  <c:v>0.14409965521076631</c:v>
                </c:pt>
                <c:pt idx="2">
                  <c:v>0.22215548882215549</c:v>
                </c:pt>
                <c:pt idx="3">
                  <c:v>0.1034812590368146</c:v>
                </c:pt>
                <c:pt idx="4">
                  <c:v>0.26770103436770104</c:v>
                </c:pt>
                <c:pt idx="5">
                  <c:v>6.2017573128684236E-2</c:v>
                </c:pt>
                <c:pt idx="6">
                  <c:v>5.0316983650316983E-2</c:v>
                </c:pt>
              </c:numCache>
            </c:numRef>
          </c:val>
          <c:extLst>
            <c:ext xmlns:c16="http://schemas.microsoft.com/office/drawing/2014/chart" uri="{C3380CC4-5D6E-409C-BE32-E72D297353CC}">
              <c16:uniqueId val="{00000005-971D-4FDE-B150-BCA749048C94}"/>
            </c:ext>
          </c:extLst>
        </c:ser>
        <c:ser>
          <c:idx val="6"/>
          <c:order val="6"/>
          <c:tx>
            <c:strRef>
              <c:f>'CVRJ ALOS &amp; BDE 2011-2020'!$H$76</c:f>
              <c:strCache>
                <c:ptCount val="1"/>
                <c:pt idx="0">
                  <c:v>2018</c:v>
                </c:pt>
              </c:strCache>
            </c:strRef>
          </c:tx>
          <c:spPr>
            <a:solidFill>
              <a:schemeClr val="accent1">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2011-2020'!$H$77:$H$83</c:f>
              <c:numCache>
                <c:formatCode>0.00%</c:formatCode>
                <c:ptCount val="7"/>
                <c:pt idx="0">
                  <c:v>0.12216305640283306</c:v>
                </c:pt>
                <c:pt idx="1">
                  <c:v>0.15339916248772165</c:v>
                </c:pt>
                <c:pt idx="2">
                  <c:v>0.2599079770459598</c:v>
                </c:pt>
                <c:pt idx="3">
                  <c:v>9.3791035516724394E-2</c:v>
                </c:pt>
                <c:pt idx="4">
                  <c:v>0.23342811352944218</c:v>
                </c:pt>
                <c:pt idx="5">
                  <c:v>0.10591945406607041</c:v>
                </c:pt>
                <c:pt idx="6">
                  <c:v>3.137052163573386E-2</c:v>
                </c:pt>
              </c:numCache>
            </c:numRef>
          </c:val>
          <c:extLst>
            <c:ext xmlns:c16="http://schemas.microsoft.com/office/drawing/2014/chart" uri="{C3380CC4-5D6E-409C-BE32-E72D297353CC}">
              <c16:uniqueId val="{00000006-971D-4FDE-B150-BCA749048C94}"/>
            </c:ext>
          </c:extLst>
        </c:ser>
        <c:ser>
          <c:idx val="7"/>
          <c:order val="7"/>
          <c:tx>
            <c:strRef>
              <c:f>'CVRJ ALOS &amp; BDE 2011-2020'!$I$76</c:f>
              <c:strCache>
                <c:ptCount val="1"/>
                <c:pt idx="0">
                  <c:v>2019</c:v>
                </c:pt>
              </c:strCache>
            </c:strRef>
          </c:tx>
          <c:spPr>
            <a:solidFill>
              <a:schemeClr val="accent2">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2011-2020'!$I$77:$I$83</c:f>
              <c:numCache>
                <c:formatCode>0.00%</c:formatCode>
                <c:ptCount val="7"/>
                <c:pt idx="0">
                  <c:v>8.0921115436426702E-2</c:v>
                </c:pt>
                <c:pt idx="1">
                  <c:v>0.16579865714861525</c:v>
                </c:pt>
                <c:pt idx="2">
                  <c:v>0.28542486502540387</c:v>
                </c:pt>
                <c:pt idx="3">
                  <c:v>8.7327768172512921E-2</c:v>
                </c:pt>
                <c:pt idx="4">
                  <c:v>0.20179895414576196</c:v>
                </c:pt>
                <c:pt idx="5">
                  <c:v>0.13947198150132056</c:v>
                </c:pt>
                <c:pt idx="6">
                  <c:v>3.9246051529004955E-2</c:v>
                </c:pt>
              </c:numCache>
            </c:numRef>
          </c:val>
          <c:extLst>
            <c:ext xmlns:c16="http://schemas.microsoft.com/office/drawing/2014/chart" uri="{C3380CC4-5D6E-409C-BE32-E72D297353CC}">
              <c16:uniqueId val="{00000007-971D-4FDE-B150-BCA749048C94}"/>
            </c:ext>
          </c:extLst>
        </c:ser>
        <c:ser>
          <c:idx val="8"/>
          <c:order val="8"/>
          <c:tx>
            <c:strRef>
              <c:f>'CVRJ ALOS &amp; BDE 2011-2020'!$J$76</c:f>
              <c:strCache>
                <c:ptCount val="1"/>
                <c:pt idx="0">
                  <c:v>2020</c:v>
                </c:pt>
              </c:strCache>
            </c:strRef>
          </c:tx>
          <c:spPr>
            <a:solidFill>
              <a:schemeClr val="accent3">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2011-2020'!$J$77:$J$83</c:f>
              <c:numCache>
                <c:formatCode>0.00%</c:formatCode>
                <c:ptCount val="7"/>
                <c:pt idx="0">
                  <c:v>0.10123686557326199</c:v>
                </c:pt>
                <c:pt idx="1">
                  <c:v>0.11939565481498714</c:v>
                </c:pt>
                <c:pt idx="2">
                  <c:v>0.24791593966887673</c:v>
                </c:pt>
                <c:pt idx="3">
                  <c:v>5.825029403021726E-2</c:v>
                </c:pt>
                <c:pt idx="4">
                  <c:v>0.25493389166763597</c:v>
                </c:pt>
                <c:pt idx="5">
                  <c:v>0.1790159357915552</c:v>
                </c:pt>
                <c:pt idx="6">
                  <c:v>3.9251418453465678E-2</c:v>
                </c:pt>
              </c:numCache>
            </c:numRef>
          </c:val>
          <c:extLst>
            <c:ext xmlns:c16="http://schemas.microsoft.com/office/drawing/2014/chart" uri="{C3380CC4-5D6E-409C-BE32-E72D297353CC}">
              <c16:uniqueId val="{00000008-971D-4FDE-B150-BCA749048C94}"/>
            </c:ext>
          </c:extLst>
        </c:ser>
        <c:ser>
          <c:idx val="9"/>
          <c:order val="9"/>
          <c:tx>
            <c:strRef>
              <c:f>'CVRJ ALOS &amp; BDE 2011-2020'!$K$76</c:f>
              <c:strCache>
                <c:ptCount val="1"/>
                <c:pt idx="0">
                  <c:v>2021</c:v>
                </c:pt>
              </c:strCache>
            </c:strRef>
          </c:tx>
          <c:spPr>
            <a:solidFill>
              <a:schemeClr val="accent4">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2011-2020'!$K$77:$K$83</c:f>
              <c:numCache>
                <c:formatCode>0.00%</c:formatCode>
                <c:ptCount val="7"/>
                <c:pt idx="0">
                  <c:v>0.11817160703523094</c:v>
                </c:pt>
                <c:pt idx="1">
                  <c:v>0.13241740178620351</c:v>
                </c:pt>
                <c:pt idx="2">
                  <c:v>0.28057366719631799</c:v>
                </c:pt>
                <c:pt idx="3">
                  <c:v>4.5750917757931074E-2</c:v>
                </c:pt>
                <c:pt idx="4">
                  <c:v>0.23705550380801052</c:v>
                </c:pt>
                <c:pt idx="5">
                  <c:v>0.13338995123554873</c:v>
                </c:pt>
                <c:pt idx="6">
                  <c:v>5.1805380527094408E-2</c:v>
                </c:pt>
              </c:numCache>
            </c:numRef>
          </c:val>
          <c:extLst>
            <c:ext xmlns:c16="http://schemas.microsoft.com/office/drawing/2014/chart" uri="{C3380CC4-5D6E-409C-BE32-E72D297353CC}">
              <c16:uniqueId val="{00000009-971D-4FDE-B150-BCA749048C94}"/>
            </c:ext>
          </c:extLst>
        </c:ser>
        <c:dLbls>
          <c:showLegendKey val="0"/>
          <c:showVal val="0"/>
          <c:showCatName val="0"/>
          <c:showSerName val="0"/>
          <c:showPercent val="0"/>
          <c:showBubbleSize val="0"/>
        </c:dLbls>
        <c:gapWidth val="219"/>
        <c:overlap val="-27"/>
        <c:axId val="378745583"/>
        <c:axId val="378748079"/>
      </c:barChart>
      <c:catAx>
        <c:axId val="378745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8748079"/>
        <c:crosses val="autoZero"/>
        <c:auto val="1"/>
        <c:lblAlgn val="ctr"/>
        <c:lblOffset val="100"/>
        <c:noMultiLvlLbl val="0"/>
      </c:catAx>
      <c:valAx>
        <c:axId val="378748079"/>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874558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Share of CVRJ Bed Day Expenditures per Jurisdiction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ALOS &amp; BDE 2011-2020'!$A$86</c:f>
              <c:strCache>
                <c:ptCount val="1"/>
                <c:pt idx="0">
                  <c:v>Fluvanna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2011-2020'!$B$86</c:f>
              <c:numCache>
                <c:formatCode>0%</c:formatCode>
                <c:ptCount val="1"/>
                <c:pt idx="0">
                  <c:v>-7.0000000000000007E-2</c:v>
                </c:pt>
              </c:numCache>
            </c:numRef>
          </c:val>
          <c:extLst>
            <c:ext xmlns:c16="http://schemas.microsoft.com/office/drawing/2014/chart" uri="{C3380CC4-5D6E-409C-BE32-E72D297353CC}">
              <c16:uniqueId val="{00000000-A5C0-4674-AB54-56D5AB8C9761}"/>
            </c:ext>
          </c:extLst>
        </c:ser>
        <c:ser>
          <c:idx val="1"/>
          <c:order val="1"/>
          <c:tx>
            <c:strRef>
              <c:f>'CVRJ ALOS &amp; BDE 2011-2020'!$A$87</c:f>
              <c:strCache>
                <c:ptCount val="1"/>
                <c:pt idx="0">
                  <c:v>Greene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2011-2020'!$B$87</c:f>
              <c:numCache>
                <c:formatCode>0%</c:formatCode>
                <c:ptCount val="1"/>
                <c:pt idx="0">
                  <c:v>0.11</c:v>
                </c:pt>
              </c:numCache>
            </c:numRef>
          </c:val>
          <c:extLst>
            <c:ext xmlns:c16="http://schemas.microsoft.com/office/drawing/2014/chart" uri="{C3380CC4-5D6E-409C-BE32-E72D297353CC}">
              <c16:uniqueId val="{00000001-A5C0-4674-AB54-56D5AB8C9761}"/>
            </c:ext>
          </c:extLst>
        </c:ser>
        <c:ser>
          <c:idx val="2"/>
          <c:order val="2"/>
          <c:tx>
            <c:strRef>
              <c:f>'CVRJ ALOS &amp; BDE 2011-2020'!$A$88</c:f>
              <c:strCache>
                <c:ptCount val="1"/>
                <c:pt idx="0">
                  <c:v>Louisa</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2011-2020'!$B$88</c:f>
              <c:numCache>
                <c:formatCode>0%</c:formatCode>
                <c:ptCount val="1"/>
                <c:pt idx="0">
                  <c:v>0.02</c:v>
                </c:pt>
              </c:numCache>
            </c:numRef>
          </c:val>
          <c:extLst>
            <c:ext xmlns:c16="http://schemas.microsoft.com/office/drawing/2014/chart" uri="{C3380CC4-5D6E-409C-BE32-E72D297353CC}">
              <c16:uniqueId val="{00000002-A5C0-4674-AB54-56D5AB8C9761}"/>
            </c:ext>
          </c:extLst>
        </c:ser>
        <c:ser>
          <c:idx val="3"/>
          <c:order val="3"/>
          <c:tx>
            <c:strRef>
              <c:f>'CVRJ ALOS &amp; BDE 2011-2020'!$A$89</c:f>
              <c:strCache>
                <c:ptCount val="1"/>
                <c:pt idx="0">
                  <c:v>Madison</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2011-2020'!$B$89</c:f>
              <c:numCache>
                <c:formatCode>0%</c:formatCode>
                <c:ptCount val="1"/>
                <c:pt idx="0">
                  <c:v>-0.28999999999999998</c:v>
                </c:pt>
              </c:numCache>
            </c:numRef>
          </c:val>
          <c:extLst>
            <c:ext xmlns:c16="http://schemas.microsoft.com/office/drawing/2014/chart" uri="{C3380CC4-5D6E-409C-BE32-E72D297353CC}">
              <c16:uniqueId val="{00000003-A5C0-4674-AB54-56D5AB8C9761}"/>
            </c:ext>
          </c:extLst>
        </c:ser>
        <c:ser>
          <c:idx val="4"/>
          <c:order val="4"/>
          <c:tx>
            <c:strRef>
              <c:f>'CVRJ ALOS &amp; BDE 2011-2020'!$A$90</c:f>
              <c:strCache>
                <c:ptCount val="1"/>
                <c:pt idx="0">
                  <c:v>Orange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2011-2020'!$B$90</c:f>
              <c:numCache>
                <c:formatCode>0%</c:formatCode>
                <c:ptCount val="1"/>
                <c:pt idx="0">
                  <c:v>0.45</c:v>
                </c:pt>
              </c:numCache>
            </c:numRef>
          </c:val>
          <c:extLst>
            <c:ext xmlns:c16="http://schemas.microsoft.com/office/drawing/2014/chart" uri="{C3380CC4-5D6E-409C-BE32-E72D297353CC}">
              <c16:uniqueId val="{00000004-A5C0-4674-AB54-56D5AB8C9761}"/>
            </c:ext>
          </c:extLst>
        </c:ser>
        <c:ser>
          <c:idx val="5"/>
          <c:order val="5"/>
          <c:tx>
            <c:strRef>
              <c:f>'CVRJ ALOS &amp; BDE 2011-2020'!$A$91</c:f>
              <c:strCache>
                <c:ptCount val="1"/>
                <c:pt idx="0">
                  <c:v>Federal</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2011-2020'!$B$91</c:f>
              <c:numCache>
                <c:formatCode>0%</c:formatCode>
                <c:ptCount val="1"/>
                <c:pt idx="0">
                  <c:v>-0.37</c:v>
                </c:pt>
              </c:numCache>
            </c:numRef>
          </c:val>
          <c:extLst>
            <c:ext xmlns:c16="http://schemas.microsoft.com/office/drawing/2014/chart" uri="{C3380CC4-5D6E-409C-BE32-E72D297353CC}">
              <c16:uniqueId val="{00000005-A5C0-4674-AB54-56D5AB8C9761}"/>
            </c:ext>
          </c:extLst>
        </c:ser>
        <c:ser>
          <c:idx val="6"/>
          <c:order val="6"/>
          <c:tx>
            <c:strRef>
              <c:f>'CVRJ ALOS &amp; BDE 2011-2020'!$A$92</c:f>
              <c:strCache>
                <c:ptCount val="1"/>
                <c:pt idx="0">
                  <c:v>Other Jurisdictions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2011-2020'!$B$92</c:f>
              <c:numCache>
                <c:formatCode>0%</c:formatCode>
                <c:ptCount val="1"/>
                <c:pt idx="0">
                  <c:v>0.16</c:v>
                </c:pt>
              </c:numCache>
            </c:numRef>
          </c:val>
          <c:extLst>
            <c:ext xmlns:c16="http://schemas.microsoft.com/office/drawing/2014/chart" uri="{C3380CC4-5D6E-409C-BE32-E72D297353CC}">
              <c16:uniqueId val="{00000006-A5C0-4674-AB54-56D5AB8C9761}"/>
            </c:ext>
          </c:extLst>
        </c:ser>
        <c:dLbls>
          <c:showLegendKey val="0"/>
          <c:showVal val="0"/>
          <c:showCatName val="0"/>
          <c:showSerName val="0"/>
          <c:showPercent val="0"/>
          <c:showBubbleSize val="0"/>
        </c:dLbls>
        <c:gapWidth val="219"/>
        <c:overlap val="-27"/>
        <c:axId val="1530680784"/>
        <c:axId val="1530679536"/>
      </c:barChart>
      <c:catAx>
        <c:axId val="1530680784"/>
        <c:scaling>
          <c:orientation val="minMax"/>
        </c:scaling>
        <c:delete val="1"/>
        <c:axPos val="b"/>
        <c:numFmt formatCode="General" sourceLinked="1"/>
        <c:majorTickMark val="none"/>
        <c:minorTickMark val="none"/>
        <c:tickLblPos val="nextTo"/>
        <c:crossAx val="1530679536"/>
        <c:crosses val="autoZero"/>
        <c:auto val="1"/>
        <c:lblAlgn val="ctr"/>
        <c:lblOffset val="100"/>
        <c:noMultiLvlLbl val="0"/>
      </c:catAx>
      <c:valAx>
        <c:axId val="1530679536"/>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530680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Share of CVRJ Intake Volume by Jurisdiction</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Intakes'!$B$33</c:f>
              <c:strCache>
                <c:ptCount val="1"/>
                <c:pt idx="0">
                  <c:v>2011</c:v>
                </c:pt>
              </c:strCache>
            </c:strRef>
          </c:tx>
          <c:spPr>
            <a:solidFill>
              <a:schemeClr val="accent1"/>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Intakes'!$B$34:$B$40</c:f>
              <c:numCache>
                <c:formatCode>0.00%</c:formatCode>
                <c:ptCount val="7"/>
                <c:pt idx="0">
                  <c:v>0.10376670716889429</c:v>
                </c:pt>
                <c:pt idx="1">
                  <c:v>9.6476306196840833E-2</c:v>
                </c:pt>
                <c:pt idx="2">
                  <c:v>0.25467800729040097</c:v>
                </c:pt>
                <c:pt idx="3">
                  <c:v>6.8043742405832316E-2</c:v>
                </c:pt>
                <c:pt idx="4">
                  <c:v>0.20753341433778857</c:v>
                </c:pt>
                <c:pt idx="5">
                  <c:v>0.23134872417982988</c:v>
                </c:pt>
                <c:pt idx="6">
                  <c:v>3.8153098420413124E-2</c:v>
                </c:pt>
              </c:numCache>
            </c:numRef>
          </c:val>
          <c:extLst>
            <c:ext xmlns:c16="http://schemas.microsoft.com/office/drawing/2014/chart" uri="{C3380CC4-5D6E-409C-BE32-E72D297353CC}">
              <c16:uniqueId val="{00000000-5819-4187-8C45-2ED34C3C7361}"/>
            </c:ext>
          </c:extLst>
        </c:ser>
        <c:ser>
          <c:idx val="1"/>
          <c:order val="1"/>
          <c:tx>
            <c:strRef>
              <c:f>'CVRJ Intakes'!$C$33</c:f>
              <c:strCache>
                <c:ptCount val="1"/>
                <c:pt idx="0">
                  <c:v>2012</c:v>
                </c:pt>
              </c:strCache>
            </c:strRef>
          </c:tx>
          <c:spPr>
            <a:solidFill>
              <a:schemeClr val="accent2"/>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Intakes'!$C$34:$C$40</c:f>
              <c:numCache>
                <c:formatCode>0.00%</c:formatCode>
                <c:ptCount val="7"/>
                <c:pt idx="0">
                  <c:v>0.10052493438320211</c:v>
                </c:pt>
                <c:pt idx="1">
                  <c:v>8.5564304461942256E-2</c:v>
                </c:pt>
                <c:pt idx="2">
                  <c:v>0.24750656167979002</c:v>
                </c:pt>
                <c:pt idx="3">
                  <c:v>8.0052493438320216E-2</c:v>
                </c:pt>
                <c:pt idx="4">
                  <c:v>0.20997375328083989</c:v>
                </c:pt>
                <c:pt idx="5">
                  <c:v>0.23858267716535433</c:v>
                </c:pt>
                <c:pt idx="6">
                  <c:v>3.7795275590551181E-2</c:v>
                </c:pt>
              </c:numCache>
            </c:numRef>
          </c:val>
          <c:extLst>
            <c:ext xmlns:c16="http://schemas.microsoft.com/office/drawing/2014/chart" uri="{C3380CC4-5D6E-409C-BE32-E72D297353CC}">
              <c16:uniqueId val="{00000001-5819-4187-8C45-2ED34C3C7361}"/>
            </c:ext>
          </c:extLst>
        </c:ser>
        <c:ser>
          <c:idx val="2"/>
          <c:order val="2"/>
          <c:tx>
            <c:strRef>
              <c:f>'CVRJ Intakes'!$D$33</c:f>
              <c:strCache>
                <c:ptCount val="1"/>
                <c:pt idx="0">
                  <c:v>2013</c:v>
                </c:pt>
              </c:strCache>
            </c:strRef>
          </c:tx>
          <c:spPr>
            <a:solidFill>
              <a:schemeClr val="accent3"/>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Intakes'!$D$34:$D$40</c:f>
              <c:numCache>
                <c:formatCode>0.00%</c:formatCode>
                <c:ptCount val="7"/>
                <c:pt idx="0">
                  <c:v>0.11102215105417668</c:v>
                </c:pt>
                <c:pt idx="1">
                  <c:v>9.8478783026421143E-2</c:v>
                </c:pt>
                <c:pt idx="2">
                  <c:v>0.2524686415799306</c:v>
                </c:pt>
                <c:pt idx="3">
                  <c:v>8.4867894315452358E-2</c:v>
                </c:pt>
                <c:pt idx="4">
                  <c:v>0.21964238057112356</c:v>
                </c:pt>
                <c:pt idx="5">
                  <c:v>0.17080330931411797</c:v>
                </c:pt>
                <c:pt idx="6">
                  <c:v>6.2716840138777694E-2</c:v>
                </c:pt>
              </c:numCache>
            </c:numRef>
          </c:val>
          <c:extLst>
            <c:ext xmlns:c16="http://schemas.microsoft.com/office/drawing/2014/chart" uri="{C3380CC4-5D6E-409C-BE32-E72D297353CC}">
              <c16:uniqueId val="{00000002-5819-4187-8C45-2ED34C3C7361}"/>
            </c:ext>
          </c:extLst>
        </c:ser>
        <c:ser>
          <c:idx val="3"/>
          <c:order val="3"/>
          <c:tx>
            <c:strRef>
              <c:f>'CVRJ Intakes'!$E$33</c:f>
              <c:strCache>
                <c:ptCount val="1"/>
                <c:pt idx="0">
                  <c:v>2014</c:v>
                </c:pt>
              </c:strCache>
            </c:strRef>
          </c:tx>
          <c:spPr>
            <a:solidFill>
              <a:schemeClr val="accent4"/>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Intakes'!$E$34:$E$40</c:f>
              <c:numCache>
                <c:formatCode>0.00%</c:formatCode>
                <c:ptCount val="7"/>
                <c:pt idx="0">
                  <c:v>0.1162981162981163</c:v>
                </c:pt>
                <c:pt idx="1">
                  <c:v>9.8007098007098004E-2</c:v>
                </c:pt>
                <c:pt idx="2">
                  <c:v>0.23641823641823642</c:v>
                </c:pt>
                <c:pt idx="3">
                  <c:v>9.6369096369096366E-2</c:v>
                </c:pt>
                <c:pt idx="4">
                  <c:v>0.27354627354627353</c:v>
                </c:pt>
                <c:pt idx="5">
                  <c:v>0.12093912093912094</c:v>
                </c:pt>
                <c:pt idx="6">
                  <c:v>5.8422058422058422E-2</c:v>
                </c:pt>
              </c:numCache>
            </c:numRef>
          </c:val>
          <c:extLst>
            <c:ext xmlns:c16="http://schemas.microsoft.com/office/drawing/2014/chart" uri="{C3380CC4-5D6E-409C-BE32-E72D297353CC}">
              <c16:uniqueId val="{00000003-5819-4187-8C45-2ED34C3C7361}"/>
            </c:ext>
          </c:extLst>
        </c:ser>
        <c:ser>
          <c:idx val="4"/>
          <c:order val="4"/>
          <c:tx>
            <c:strRef>
              <c:f>'CVRJ Intakes'!$F$33</c:f>
              <c:strCache>
                <c:ptCount val="1"/>
                <c:pt idx="0">
                  <c:v>2015</c:v>
                </c:pt>
              </c:strCache>
            </c:strRef>
          </c:tx>
          <c:spPr>
            <a:solidFill>
              <a:schemeClr val="accent5"/>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Intakes'!$F$34:$F$40</c:f>
              <c:numCache>
                <c:formatCode>0.00%</c:formatCode>
                <c:ptCount val="7"/>
                <c:pt idx="0">
                  <c:v>0.1000292483182217</c:v>
                </c:pt>
                <c:pt idx="1">
                  <c:v>0.10617139514477918</c:v>
                </c:pt>
                <c:pt idx="2">
                  <c:v>0.27610412401286927</c:v>
                </c:pt>
                <c:pt idx="3">
                  <c:v>9.7689382860485521E-2</c:v>
                </c:pt>
                <c:pt idx="4">
                  <c:v>0.28517110266159695</c:v>
                </c:pt>
                <c:pt idx="5">
                  <c:v>7.9555425563030122E-2</c:v>
                </c:pt>
                <c:pt idx="6">
                  <c:v>5.5279321439017259E-2</c:v>
                </c:pt>
              </c:numCache>
            </c:numRef>
          </c:val>
          <c:extLst>
            <c:ext xmlns:c16="http://schemas.microsoft.com/office/drawing/2014/chart" uri="{C3380CC4-5D6E-409C-BE32-E72D297353CC}">
              <c16:uniqueId val="{00000004-5819-4187-8C45-2ED34C3C7361}"/>
            </c:ext>
          </c:extLst>
        </c:ser>
        <c:ser>
          <c:idx val="5"/>
          <c:order val="5"/>
          <c:tx>
            <c:strRef>
              <c:f>'CVRJ Intakes'!$G$33</c:f>
              <c:strCache>
                <c:ptCount val="1"/>
                <c:pt idx="0">
                  <c:v>2016</c:v>
                </c:pt>
              </c:strCache>
            </c:strRef>
          </c:tx>
          <c:spPr>
            <a:solidFill>
              <a:schemeClr val="accent6"/>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Intakes'!$G$34:$G$40</c:f>
              <c:numCache>
                <c:formatCode>0.00%</c:formatCode>
                <c:ptCount val="7"/>
                <c:pt idx="0">
                  <c:v>0.11963007159904535</c:v>
                </c:pt>
                <c:pt idx="1">
                  <c:v>0.11575178997613365</c:v>
                </c:pt>
                <c:pt idx="2">
                  <c:v>0.25745823389021477</c:v>
                </c:pt>
                <c:pt idx="3">
                  <c:v>9.4272076372315036E-2</c:v>
                </c:pt>
                <c:pt idx="4">
                  <c:v>0.26223150357995229</c:v>
                </c:pt>
                <c:pt idx="5">
                  <c:v>7.040572792362769E-2</c:v>
                </c:pt>
                <c:pt idx="6">
                  <c:v>8.0250596658711218E-2</c:v>
                </c:pt>
              </c:numCache>
            </c:numRef>
          </c:val>
          <c:extLst>
            <c:ext xmlns:c16="http://schemas.microsoft.com/office/drawing/2014/chart" uri="{C3380CC4-5D6E-409C-BE32-E72D297353CC}">
              <c16:uniqueId val="{00000005-5819-4187-8C45-2ED34C3C7361}"/>
            </c:ext>
          </c:extLst>
        </c:ser>
        <c:ser>
          <c:idx val="6"/>
          <c:order val="6"/>
          <c:tx>
            <c:strRef>
              <c:f>'CVRJ Intakes'!$H$33</c:f>
              <c:strCache>
                <c:ptCount val="1"/>
                <c:pt idx="0">
                  <c:v>2017</c:v>
                </c:pt>
              </c:strCache>
            </c:strRef>
          </c:tx>
          <c:spPr>
            <a:solidFill>
              <a:schemeClr val="accent1">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Intakes'!$H$34:$H$40</c:f>
              <c:numCache>
                <c:formatCode>0.00%</c:formatCode>
                <c:ptCount val="7"/>
                <c:pt idx="0">
                  <c:v>0.12784090909090909</c:v>
                </c:pt>
                <c:pt idx="1">
                  <c:v>0.13267045454545454</c:v>
                </c:pt>
                <c:pt idx="2">
                  <c:v>0.25596590909090911</c:v>
                </c:pt>
                <c:pt idx="3">
                  <c:v>9.9147727272727276E-2</c:v>
                </c:pt>
                <c:pt idx="4">
                  <c:v>0.25596590909090911</c:v>
                </c:pt>
                <c:pt idx="5">
                  <c:v>6.4204545454545459E-2</c:v>
                </c:pt>
                <c:pt idx="6">
                  <c:v>6.4204545454545459E-2</c:v>
                </c:pt>
              </c:numCache>
            </c:numRef>
          </c:val>
          <c:extLst>
            <c:ext xmlns:c16="http://schemas.microsoft.com/office/drawing/2014/chart" uri="{C3380CC4-5D6E-409C-BE32-E72D297353CC}">
              <c16:uniqueId val="{00000006-5819-4187-8C45-2ED34C3C7361}"/>
            </c:ext>
          </c:extLst>
        </c:ser>
        <c:ser>
          <c:idx val="7"/>
          <c:order val="7"/>
          <c:tx>
            <c:strRef>
              <c:f>'CVRJ Intakes'!$I$33</c:f>
              <c:strCache>
                <c:ptCount val="1"/>
                <c:pt idx="0">
                  <c:v>2018</c:v>
                </c:pt>
              </c:strCache>
            </c:strRef>
          </c:tx>
          <c:spPr>
            <a:solidFill>
              <a:schemeClr val="accent2">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Intakes'!$I$34:$I$40</c:f>
              <c:numCache>
                <c:formatCode>0.00%</c:formatCode>
                <c:ptCount val="7"/>
                <c:pt idx="0">
                  <c:v>0.11354466858789625</c:v>
                </c:pt>
                <c:pt idx="1">
                  <c:v>0.12507204610951009</c:v>
                </c:pt>
                <c:pt idx="2">
                  <c:v>0.26138328530259364</c:v>
                </c:pt>
                <c:pt idx="3">
                  <c:v>8.5302593659942361E-2</c:v>
                </c:pt>
                <c:pt idx="4">
                  <c:v>0.25417867435158503</c:v>
                </c:pt>
                <c:pt idx="5">
                  <c:v>9.9135446685878967E-2</c:v>
                </c:pt>
                <c:pt idx="6">
                  <c:v>6.1383285302593661E-2</c:v>
                </c:pt>
              </c:numCache>
            </c:numRef>
          </c:val>
          <c:extLst>
            <c:ext xmlns:c16="http://schemas.microsoft.com/office/drawing/2014/chart" uri="{C3380CC4-5D6E-409C-BE32-E72D297353CC}">
              <c16:uniqueId val="{00000007-5819-4187-8C45-2ED34C3C7361}"/>
            </c:ext>
          </c:extLst>
        </c:ser>
        <c:ser>
          <c:idx val="8"/>
          <c:order val="8"/>
          <c:tx>
            <c:strRef>
              <c:f>'CVRJ Intakes'!$J$33</c:f>
              <c:strCache>
                <c:ptCount val="1"/>
                <c:pt idx="0">
                  <c:v>2019</c:v>
                </c:pt>
              </c:strCache>
            </c:strRef>
          </c:tx>
          <c:spPr>
            <a:solidFill>
              <a:schemeClr val="accent3">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Intakes'!$J$34:$J$40</c:f>
              <c:numCache>
                <c:formatCode>0.00%</c:formatCode>
                <c:ptCount val="7"/>
                <c:pt idx="0">
                  <c:v>0.11407985589912939</c:v>
                </c:pt>
                <c:pt idx="1">
                  <c:v>0.12848994296007205</c:v>
                </c:pt>
                <c:pt idx="2">
                  <c:v>0.25277694386070249</c:v>
                </c:pt>
                <c:pt idx="3">
                  <c:v>8.5259681777244065E-2</c:v>
                </c:pt>
                <c:pt idx="4">
                  <c:v>0.22635845091564094</c:v>
                </c:pt>
                <c:pt idx="5">
                  <c:v>0.12278595016511558</c:v>
                </c:pt>
                <c:pt idx="6">
                  <c:v>7.0249174422095467E-2</c:v>
                </c:pt>
              </c:numCache>
            </c:numRef>
          </c:val>
          <c:extLst>
            <c:ext xmlns:c16="http://schemas.microsoft.com/office/drawing/2014/chart" uri="{C3380CC4-5D6E-409C-BE32-E72D297353CC}">
              <c16:uniqueId val="{00000008-5819-4187-8C45-2ED34C3C7361}"/>
            </c:ext>
          </c:extLst>
        </c:ser>
        <c:ser>
          <c:idx val="9"/>
          <c:order val="9"/>
          <c:tx>
            <c:strRef>
              <c:f>'CVRJ Intakes'!$K$33</c:f>
              <c:strCache>
                <c:ptCount val="1"/>
                <c:pt idx="0">
                  <c:v>2020</c:v>
                </c:pt>
              </c:strCache>
            </c:strRef>
          </c:tx>
          <c:spPr>
            <a:solidFill>
              <a:schemeClr val="accent4">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Intakes'!$K$34:$K$40</c:f>
              <c:numCache>
                <c:formatCode>0.00%</c:formatCode>
                <c:ptCount val="7"/>
                <c:pt idx="0">
                  <c:v>0.10783055198973042</c:v>
                </c:pt>
                <c:pt idx="1">
                  <c:v>0.11852802738553701</c:v>
                </c:pt>
                <c:pt idx="2">
                  <c:v>0.27770646127513909</c:v>
                </c:pt>
                <c:pt idx="3">
                  <c:v>5.6910569105691054E-2</c:v>
                </c:pt>
                <c:pt idx="4">
                  <c:v>0.24604193410355157</c:v>
                </c:pt>
                <c:pt idx="5">
                  <c:v>0.11767222935387249</c:v>
                </c:pt>
                <c:pt idx="6">
                  <c:v>7.531022678647839E-2</c:v>
                </c:pt>
              </c:numCache>
            </c:numRef>
          </c:val>
          <c:extLst>
            <c:ext xmlns:c16="http://schemas.microsoft.com/office/drawing/2014/chart" uri="{C3380CC4-5D6E-409C-BE32-E72D297353CC}">
              <c16:uniqueId val="{00000009-5819-4187-8C45-2ED34C3C7361}"/>
            </c:ext>
          </c:extLst>
        </c:ser>
        <c:ser>
          <c:idx val="10"/>
          <c:order val="10"/>
          <c:tx>
            <c:strRef>
              <c:f>'CVRJ Intakes'!$L$33</c:f>
              <c:strCache>
                <c:ptCount val="1"/>
                <c:pt idx="0">
                  <c:v>2021</c:v>
                </c:pt>
              </c:strCache>
            </c:strRef>
          </c:tx>
          <c:spPr>
            <a:solidFill>
              <a:schemeClr val="accent5">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Intakes'!$L$34:$L$40</c:f>
              <c:numCache>
                <c:formatCode>0.00%</c:formatCode>
                <c:ptCount val="7"/>
                <c:pt idx="0">
                  <c:v>0.11360000000000001</c:v>
                </c:pt>
                <c:pt idx="1">
                  <c:v>0.1144</c:v>
                </c:pt>
                <c:pt idx="2">
                  <c:v>0.31319999999999998</c:v>
                </c:pt>
                <c:pt idx="3">
                  <c:v>5.5199999999999999E-2</c:v>
                </c:pt>
                <c:pt idx="4">
                  <c:v>0.26640000000000003</c:v>
                </c:pt>
                <c:pt idx="5">
                  <c:v>6.6799999999999998E-2</c:v>
                </c:pt>
                <c:pt idx="6">
                  <c:v>7.0400000000000004E-2</c:v>
                </c:pt>
              </c:numCache>
            </c:numRef>
          </c:val>
          <c:extLst>
            <c:ext xmlns:c16="http://schemas.microsoft.com/office/drawing/2014/chart" uri="{C3380CC4-5D6E-409C-BE32-E72D297353CC}">
              <c16:uniqueId val="{0000000A-5819-4187-8C45-2ED34C3C7361}"/>
            </c:ext>
          </c:extLst>
        </c:ser>
        <c:dLbls>
          <c:showLegendKey val="0"/>
          <c:showVal val="0"/>
          <c:showCatName val="0"/>
          <c:showSerName val="0"/>
          <c:showPercent val="0"/>
          <c:showBubbleSize val="0"/>
        </c:dLbls>
        <c:gapWidth val="219"/>
        <c:overlap val="-27"/>
        <c:axId val="501289648"/>
        <c:axId val="501290896"/>
      </c:barChart>
      <c:catAx>
        <c:axId val="501289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1290896"/>
        <c:crosses val="autoZero"/>
        <c:auto val="1"/>
        <c:lblAlgn val="ctr"/>
        <c:lblOffset val="100"/>
        <c:noMultiLvlLbl val="0"/>
      </c:catAx>
      <c:valAx>
        <c:axId val="5012908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12896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Bed Day Expenditures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'BDE by Race'!$A$10</c:f>
              <c:strCache>
                <c:ptCount val="1"/>
                <c:pt idx="0">
                  <c:v>Greene - Black</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'BDE by Race'!$B$9:$K$9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Race'!$B$10:$K$10</c:f>
              <c:numCache>
                <c:formatCode>General</c:formatCode>
                <c:ptCount val="10"/>
                <c:pt idx="0">
                  <c:v>2209</c:v>
                </c:pt>
                <c:pt idx="1">
                  <c:v>4424</c:v>
                </c:pt>
                <c:pt idx="2">
                  <c:v>3518</c:v>
                </c:pt>
                <c:pt idx="3">
                  <c:v>2048</c:v>
                </c:pt>
                <c:pt idx="4">
                  <c:v>2221</c:v>
                </c:pt>
                <c:pt idx="5">
                  <c:v>3242</c:v>
                </c:pt>
                <c:pt idx="6">
                  <c:v>3014</c:v>
                </c:pt>
                <c:pt idx="7">
                  <c:v>4553</c:v>
                </c:pt>
                <c:pt idx="8">
                  <c:v>2372</c:v>
                </c:pt>
                <c:pt idx="9">
                  <c:v>2396</c:v>
                </c:pt>
              </c:numCache>
            </c:numRef>
          </c:val>
          <c:smooth val="0"/>
          <c:extLst>
            <c:ext xmlns:c16="http://schemas.microsoft.com/office/drawing/2014/chart" uri="{C3380CC4-5D6E-409C-BE32-E72D297353CC}">
              <c16:uniqueId val="{00000000-1507-4C91-BFC7-EE1B71CF6074}"/>
            </c:ext>
          </c:extLst>
        </c:ser>
        <c:ser>
          <c:idx val="1"/>
          <c:order val="1"/>
          <c:tx>
            <c:strRef>
              <c:f>'BDE by Race'!$A$11</c:f>
              <c:strCache>
                <c:ptCount val="1"/>
                <c:pt idx="0">
                  <c:v>Greene - White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'BDE by Race'!$B$9:$K$9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Race'!$B$11:$K$11</c:f>
              <c:numCache>
                <c:formatCode>General</c:formatCode>
                <c:ptCount val="10"/>
                <c:pt idx="0">
                  <c:v>8394</c:v>
                </c:pt>
                <c:pt idx="1">
                  <c:v>7664</c:v>
                </c:pt>
                <c:pt idx="2">
                  <c:v>8678</c:v>
                </c:pt>
                <c:pt idx="3">
                  <c:v>9327</c:v>
                </c:pt>
                <c:pt idx="4">
                  <c:v>9915</c:v>
                </c:pt>
                <c:pt idx="5">
                  <c:v>9713</c:v>
                </c:pt>
                <c:pt idx="6">
                  <c:v>11833</c:v>
                </c:pt>
                <c:pt idx="7">
                  <c:v>11070</c:v>
                </c:pt>
                <c:pt idx="8">
                  <c:v>6854</c:v>
                </c:pt>
                <c:pt idx="9">
                  <c:v>7250</c:v>
                </c:pt>
              </c:numCache>
            </c:numRef>
          </c:val>
          <c:smooth val="0"/>
          <c:extLst>
            <c:ext xmlns:c16="http://schemas.microsoft.com/office/drawing/2014/chart" uri="{C3380CC4-5D6E-409C-BE32-E72D297353CC}">
              <c16:uniqueId val="{00000001-1507-4C91-BFC7-EE1B71CF6074}"/>
            </c:ext>
          </c:extLst>
        </c:ser>
        <c:dLbls>
          <c:showLegendKey val="0"/>
          <c:showVal val="0"/>
          <c:showCatName val="0"/>
          <c:showSerName val="0"/>
          <c:showPercent val="0"/>
          <c:showBubbleSize val="0"/>
        </c:dLbls>
        <c:smooth val="0"/>
        <c:axId val="491251720"/>
        <c:axId val="491251328"/>
      </c:lineChart>
      <c:catAx>
        <c:axId val="491251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251328"/>
        <c:crosses val="autoZero"/>
        <c:auto val="1"/>
        <c:lblAlgn val="ctr"/>
        <c:lblOffset val="100"/>
        <c:noMultiLvlLbl val="0"/>
      </c:catAx>
      <c:valAx>
        <c:axId val="4912513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2517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Bed Day Expenditures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'BDE by Gender'!$A$10</c:f>
              <c:strCache>
                <c:ptCount val="1"/>
                <c:pt idx="0">
                  <c:v>Greene - Female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'BDE by Gender'!$B$9:$K$9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Gender'!$B$10:$K$10</c:f>
              <c:numCache>
                <c:formatCode>General</c:formatCode>
                <c:ptCount val="10"/>
                <c:pt idx="0">
                  <c:v>1048</c:v>
                </c:pt>
                <c:pt idx="1">
                  <c:v>2414</c:v>
                </c:pt>
                <c:pt idx="2">
                  <c:v>2594</c:v>
                </c:pt>
                <c:pt idx="3">
                  <c:v>1869</c:v>
                </c:pt>
                <c:pt idx="4">
                  <c:v>1764</c:v>
                </c:pt>
                <c:pt idx="5">
                  <c:v>2503</c:v>
                </c:pt>
                <c:pt idx="6">
                  <c:v>3586</c:v>
                </c:pt>
                <c:pt idx="7">
                  <c:v>3047</c:v>
                </c:pt>
                <c:pt idx="8">
                  <c:v>1889</c:v>
                </c:pt>
                <c:pt idx="9">
                  <c:v>2121</c:v>
                </c:pt>
              </c:numCache>
            </c:numRef>
          </c:val>
          <c:smooth val="0"/>
          <c:extLst>
            <c:ext xmlns:c16="http://schemas.microsoft.com/office/drawing/2014/chart" uri="{C3380CC4-5D6E-409C-BE32-E72D297353CC}">
              <c16:uniqueId val="{00000000-FAB1-459F-AB35-EF3533106DFA}"/>
            </c:ext>
          </c:extLst>
        </c:ser>
        <c:ser>
          <c:idx val="1"/>
          <c:order val="1"/>
          <c:tx>
            <c:strRef>
              <c:f>'BDE by Gender'!$A$11</c:f>
              <c:strCache>
                <c:ptCount val="1"/>
                <c:pt idx="0">
                  <c:v>Greene - Male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'BDE by Gender'!$B$9:$K$9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Gender'!$B$11:$K$11</c:f>
              <c:numCache>
                <c:formatCode>General</c:formatCode>
                <c:ptCount val="10"/>
                <c:pt idx="0">
                  <c:v>9558</c:v>
                </c:pt>
                <c:pt idx="1">
                  <c:v>9677</c:v>
                </c:pt>
                <c:pt idx="2">
                  <c:v>9602</c:v>
                </c:pt>
                <c:pt idx="3">
                  <c:v>9585</c:v>
                </c:pt>
                <c:pt idx="4">
                  <c:v>10376</c:v>
                </c:pt>
                <c:pt idx="5">
                  <c:v>10453</c:v>
                </c:pt>
                <c:pt idx="6">
                  <c:v>11250</c:v>
                </c:pt>
                <c:pt idx="7">
                  <c:v>12584</c:v>
                </c:pt>
                <c:pt idx="8">
                  <c:v>7349</c:v>
                </c:pt>
                <c:pt idx="9">
                  <c:v>7547</c:v>
                </c:pt>
              </c:numCache>
            </c:numRef>
          </c:val>
          <c:smooth val="0"/>
          <c:extLst>
            <c:ext xmlns:c16="http://schemas.microsoft.com/office/drawing/2014/chart" uri="{C3380CC4-5D6E-409C-BE32-E72D297353CC}">
              <c16:uniqueId val="{00000001-FAB1-459F-AB35-EF3533106DFA}"/>
            </c:ext>
          </c:extLst>
        </c:ser>
        <c:dLbls>
          <c:showLegendKey val="0"/>
          <c:showVal val="0"/>
          <c:showCatName val="0"/>
          <c:showSerName val="0"/>
          <c:showPercent val="0"/>
          <c:showBubbleSize val="0"/>
        </c:dLbls>
        <c:smooth val="0"/>
        <c:axId val="492223400"/>
        <c:axId val="492214776"/>
      </c:lineChart>
      <c:catAx>
        <c:axId val="492223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14776"/>
        <c:crosses val="autoZero"/>
        <c:auto val="1"/>
        <c:lblAlgn val="ctr"/>
        <c:lblOffset val="100"/>
        <c:noMultiLvlLbl val="0"/>
      </c:catAx>
      <c:valAx>
        <c:axId val="4922147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234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Greene Bed </a:t>
            </a:r>
            <a:r>
              <a:rPr lang="en-US" dirty="0" smtClean="0"/>
              <a:t>Day Expenditures </a:t>
            </a:r>
            <a:r>
              <a:rPr lang="en-US" dirty="0"/>
              <a:t>by Age Group</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'BDE by Age'!$B$15</c:f>
              <c:strCache>
                <c:ptCount val="1"/>
                <c:pt idx="0">
                  <c:v>2012</c:v>
                </c:pt>
              </c:strCache>
            </c:strRef>
          </c:tx>
          <c:spPr>
            <a:solidFill>
              <a:schemeClr val="accent1"/>
            </a:solidFill>
            <a:ln>
              <a:noFill/>
            </a:ln>
            <a:effectLst/>
          </c:spPr>
          <c:invertIfNegative val="0"/>
          <c:cat>
            <c:strRef>
              <c:f>'BDE by Age'!$A$16:$A$20</c:f>
              <c:strCache>
                <c:ptCount val="5"/>
                <c:pt idx="0">
                  <c:v>18-24</c:v>
                </c:pt>
                <c:pt idx="1">
                  <c:v>25-29</c:v>
                </c:pt>
                <c:pt idx="2">
                  <c:v>30-39</c:v>
                </c:pt>
                <c:pt idx="3">
                  <c:v>40-49</c:v>
                </c:pt>
                <c:pt idx="4">
                  <c:v>50+</c:v>
                </c:pt>
              </c:strCache>
            </c:strRef>
          </c:cat>
          <c:val>
            <c:numRef>
              <c:f>'BDE by Age'!$B$16:$B$20</c:f>
              <c:numCache>
                <c:formatCode>General</c:formatCode>
                <c:ptCount val="5"/>
                <c:pt idx="0">
                  <c:v>3285</c:v>
                </c:pt>
                <c:pt idx="1">
                  <c:v>1392</c:v>
                </c:pt>
                <c:pt idx="2">
                  <c:v>2849</c:v>
                </c:pt>
                <c:pt idx="3">
                  <c:v>2298</c:v>
                </c:pt>
                <c:pt idx="4">
                  <c:v>781</c:v>
                </c:pt>
              </c:numCache>
            </c:numRef>
          </c:val>
          <c:extLst>
            <c:ext xmlns:c16="http://schemas.microsoft.com/office/drawing/2014/chart" uri="{C3380CC4-5D6E-409C-BE32-E72D297353CC}">
              <c16:uniqueId val="{00000000-24D6-4776-A3EF-FB5BB01E941A}"/>
            </c:ext>
          </c:extLst>
        </c:ser>
        <c:ser>
          <c:idx val="1"/>
          <c:order val="1"/>
          <c:tx>
            <c:strRef>
              <c:f>'BDE by Age'!$C$15</c:f>
              <c:strCache>
                <c:ptCount val="1"/>
                <c:pt idx="0">
                  <c:v>2013</c:v>
                </c:pt>
              </c:strCache>
            </c:strRef>
          </c:tx>
          <c:spPr>
            <a:solidFill>
              <a:schemeClr val="accent2"/>
            </a:solidFill>
            <a:ln>
              <a:noFill/>
            </a:ln>
            <a:effectLst/>
          </c:spPr>
          <c:invertIfNegative val="0"/>
          <c:cat>
            <c:strRef>
              <c:f>'BDE by Age'!$A$16:$A$20</c:f>
              <c:strCache>
                <c:ptCount val="5"/>
                <c:pt idx="0">
                  <c:v>18-24</c:v>
                </c:pt>
                <c:pt idx="1">
                  <c:v>25-29</c:v>
                </c:pt>
                <c:pt idx="2">
                  <c:v>30-39</c:v>
                </c:pt>
                <c:pt idx="3">
                  <c:v>40-49</c:v>
                </c:pt>
                <c:pt idx="4">
                  <c:v>50+</c:v>
                </c:pt>
              </c:strCache>
            </c:strRef>
          </c:cat>
          <c:val>
            <c:numRef>
              <c:f>'BDE by Age'!$C$16:$C$20</c:f>
              <c:numCache>
                <c:formatCode>General</c:formatCode>
                <c:ptCount val="5"/>
                <c:pt idx="0">
                  <c:v>2012</c:v>
                </c:pt>
                <c:pt idx="1">
                  <c:v>1979</c:v>
                </c:pt>
                <c:pt idx="2">
                  <c:v>4431</c:v>
                </c:pt>
                <c:pt idx="3">
                  <c:v>2967</c:v>
                </c:pt>
                <c:pt idx="4">
                  <c:v>703</c:v>
                </c:pt>
              </c:numCache>
            </c:numRef>
          </c:val>
          <c:extLst>
            <c:ext xmlns:c16="http://schemas.microsoft.com/office/drawing/2014/chart" uri="{C3380CC4-5D6E-409C-BE32-E72D297353CC}">
              <c16:uniqueId val="{00000001-24D6-4776-A3EF-FB5BB01E941A}"/>
            </c:ext>
          </c:extLst>
        </c:ser>
        <c:ser>
          <c:idx val="2"/>
          <c:order val="2"/>
          <c:tx>
            <c:strRef>
              <c:f>'BDE by Age'!$D$15</c:f>
              <c:strCache>
                <c:ptCount val="1"/>
                <c:pt idx="0">
                  <c:v>2014</c:v>
                </c:pt>
              </c:strCache>
            </c:strRef>
          </c:tx>
          <c:spPr>
            <a:solidFill>
              <a:schemeClr val="accent3"/>
            </a:solidFill>
            <a:ln>
              <a:noFill/>
            </a:ln>
            <a:effectLst/>
          </c:spPr>
          <c:invertIfNegative val="0"/>
          <c:cat>
            <c:strRef>
              <c:f>'BDE by Age'!$A$16:$A$20</c:f>
              <c:strCache>
                <c:ptCount val="5"/>
                <c:pt idx="0">
                  <c:v>18-24</c:v>
                </c:pt>
                <c:pt idx="1">
                  <c:v>25-29</c:v>
                </c:pt>
                <c:pt idx="2">
                  <c:v>30-39</c:v>
                </c:pt>
                <c:pt idx="3">
                  <c:v>40-49</c:v>
                </c:pt>
                <c:pt idx="4">
                  <c:v>50+</c:v>
                </c:pt>
              </c:strCache>
            </c:strRef>
          </c:cat>
          <c:val>
            <c:numRef>
              <c:f>'BDE by Age'!$D$16:$D$20</c:f>
              <c:numCache>
                <c:formatCode>General</c:formatCode>
                <c:ptCount val="5"/>
                <c:pt idx="0">
                  <c:v>1745</c:v>
                </c:pt>
                <c:pt idx="1">
                  <c:v>2396</c:v>
                </c:pt>
                <c:pt idx="2">
                  <c:v>4301</c:v>
                </c:pt>
                <c:pt idx="3">
                  <c:v>2062</c:v>
                </c:pt>
                <c:pt idx="4">
                  <c:v>1692</c:v>
                </c:pt>
              </c:numCache>
            </c:numRef>
          </c:val>
          <c:extLst>
            <c:ext xmlns:c16="http://schemas.microsoft.com/office/drawing/2014/chart" uri="{C3380CC4-5D6E-409C-BE32-E72D297353CC}">
              <c16:uniqueId val="{00000002-24D6-4776-A3EF-FB5BB01E941A}"/>
            </c:ext>
          </c:extLst>
        </c:ser>
        <c:ser>
          <c:idx val="3"/>
          <c:order val="3"/>
          <c:tx>
            <c:strRef>
              <c:f>'BDE by Age'!$E$15</c:f>
              <c:strCache>
                <c:ptCount val="1"/>
                <c:pt idx="0">
                  <c:v>2015</c:v>
                </c:pt>
              </c:strCache>
            </c:strRef>
          </c:tx>
          <c:spPr>
            <a:solidFill>
              <a:schemeClr val="accent4"/>
            </a:solidFill>
            <a:ln>
              <a:noFill/>
            </a:ln>
            <a:effectLst/>
          </c:spPr>
          <c:invertIfNegative val="0"/>
          <c:cat>
            <c:strRef>
              <c:f>'BDE by Age'!$A$16:$A$20</c:f>
              <c:strCache>
                <c:ptCount val="5"/>
                <c:pt idx="0">
                  <c:v>18-24</c:v>
                </c:pt>
                <c:pt idx="1">
                  <c:v>25-29</c:v>
                </c:pt>
                <c:pt idx="2">
                  <c:v>30-39</c:v>
                </c:pt>
                <c:pt idx="3">
                  <c:v>40-49</c:v>
                </c:pt>
                <c:pt idx="4">
                  <c:v>50+</c:v>
                </c:pt>
              </c:strCache>
            </c:strRef>
          </c:cat>
          <c:val>
            <c:numRef>
              <c:f>'BDE by Age'!$E$16:$E$20</c:f>
              <c:numCache>
                <c:formatCode>General</c:formatCode>
                <c:ptCount val="5"/>
                <c:pt idx="0">
                  <c:v>2510</c:v>
                </c:pt>
                <c:pt idx="1">
                  <c:v>3348</c:v>
                </c:pt>
                <c:pt idx="2">
                  <c:v>3163</c:v>
                </c:pt>
                <c:pt idx="3">
                  <c:v>1227</c:v>
                </c:pt>
                <c:pt idx="4">
                  <c:v>1206</c:v>
                </c:pt>
              </c:numCache>
            </c:numRef>
          </c:val>
          <c:extLst>
            <c:ext xmlns:c16="http://schemas.microsoft.com/office/drawing/2014/chart" uri="{C3380CC4-5D6E-409C-BE32-E72D297353CC}">
              <c16:uniqueId val="{00000003-24D6-4776-A3EF-FB5BB01E941A}"/>
            </c:ext>
          </c:extLst>
        </c:ser>
        <c:ser>
          <c:idx val="4"/>
          <c:order val="4"/>
          <c:tx>
            <c:strRef>
              <c:f>'BDE by Age'!$F$15</c:f>
              <c:strCache>
                <c:ptCount val="1"/>
                <c:pt idx="0">
                  <c:v>2016</c:v>
                </c:pt>
              </c:strCache>
            </c:strRef>
          </c:tx>
          <c:spPr>
            <a:solidFill>
              <a:schemeClr val="accent5"/>
            </a:solidFill>
            <a:ln>
              <a:noFill/>
            </a:ln>
            <a:effectLst/>
          </c:spPr>
          <c:invertIfNegative val="0"/>
          <c:cat>
            <c:strRef>
              <c:f>'BDE by Age'!$A$16:$A$20</c:f>
              <c:strCache>
                <c:ptCount val="5"/>
                <c:pt idx="0">
                  <c:v>18-24</c:v>
                </c:pt>
                <c:pt idx="1">
                  <c:v>25-29</c:v>
                </c:pt>
                <c:pt idx="2">
                  <c:v>30-39</c:v>
                </c:pt>
                <c:pt idx="3">
                  <c:v>40-49</c:v>
                </c:pt>
                <c:pt idx="4">
                  <c:v>50+</c:v>
                </c:pt>
              </c:strCache>
            </c:strRef>
          </c:cat>
          <c:val>
            <c:numRef>
              <c:f>'BDE by Age'!$F$16:$F$20</c:f>
              <c:numCache>
                <c:formatCode>General</c:formatCode>
                <c:ptCount val="5"/>
                <c:pt idx="0">
                  <c:v>1501</c:v>
                </c:pt>
                <c:pt idx="1">
                  <c:v>3250</c:v>
                </c:pt>
                <c:pt idx="2">
                  <c:v>3348</c:v>
                </c:pt>
                <c:pt idx="3">
                  <c:v>2700</c:v>
                </c:pt>
                <c:pt idx="4">
                  <c:v>1341</c:v>
                </c:pt>
              </c:numCache>
            </c:numRef>
          </c:val>
          <c:extLst>
            <c:ext xmlns:c16="http://schemas.microsoft.com/office/drawing/2014/chart" uri="{C3380CC4-5D6E-409C-BE32-E72D297353CC}">
              <c16:uniqueId val="{00000004-24D6-4776-A3EF-FB5BB01E941A}"/>
            </c:ext>
          </c:extLst>
        </c:ser>
        <c:ser>
          <c:idx val="5"/>
          <c:order val="5"/>
          <c:tx>
            <c:strRef>
              <c:f>'BDE by Age'!$G$15</c:f>
              <c:strCache>
                <c:ptCount val="1"/>
                <c:pt idx="0">
                  <c:v>2017</c:v>
                </c:pt>
              </c:strCache>
            </c:strRef>
          </c:tx>
          <c:spPr>
            <a:solidFill>
              <a:schemeClr val="accent6"/>
            </a:solidFill>
            <a:ln>
              <a:noFill/>
            </a:ln>
            <a:effectLst/>
          </c:spPr>
          <c:invertIfNegative val="0"/>
          <c:cat>
            <c:strRef>
              <c:f>'BDE by Age'!$A$16:$A$20</c:f>
              <c:strCache>
                <c:ptCount val="5"/>
                <c:pt idx="0">
                  <c:v>18-24</c:v>
                </c:pt>
                <c:pt idx="1">
                  <c:v>25-29</c:v>
                </c:pt>
                <c:pt idx="2">
                  <c:v>30-39</c:v>
                </c:pt>
                <c:pt idx="3">
                  <c:v>40-49</c:v>
                </c:pt>
                <c:pt idx="4">
                  <c:v>50+</c:v>
                </c:pt>
              </c:strCache>
            </c:strRef>
          </c:cat>
          <c:val>
            <c:numRef>
              <c:f>'BDE by Age'!$G$16:$G$20</c:f>
              <c:numCache>
                <c:formatCode>General</c:formatCode>
                <c:ptCount val="5"/>
                <c:pt idx="0">
                  <c:v>1824</c:v>
                </c:pt>
                <c:pt idx="1">
                  <c:v>2623</c:v>
                </c:pt>
                <c:pt idx="2">
                  <c:v>4775</c:v>
                </c:pt>
                <c:pt idx="3">
                  <c:v>1599</c:v>
                </c:pt>
                <c:pt idx="4">
                  <c:v>2134</c:v>
                </c:pt>
              </c:numCache>
            </c:numRef>
          </c:val>
          <c:extLst>
            <c:ext xmlns:c16="http://schemas.microsoft.com/office/drawing/2014/chart" uri="{C3380CC4-5D6E-409C-BE32-E72D297353CC}">
              <c16:uniqueId val="{00000005-24D6-4776-A3EF-FB5BB01E941A}"/>
            </c:ext>
          </c:extLst>
        </c:ser>
        <c:ser>
          <c:idx val="6"/>
          <c:order val="6"/>
          <c:tx>
            <c:strRef>
              <c:f>'BDE by Age'!$H$15</c:f>
              <c:strCache>
                <c:ptCount val="1"/>
                <c:pt idx="0">
                  <c:v>2018</c:v>
                </c:pt>
              </c:strCache>
            </c:strRef>
          </c:tx>
          <c:spPr>
            <a:solidFill>
              <a:schemeClr val="accent1">
                <a:lumMod val="60000"/>
              </a:schemeClr>
            </a:solidFill>
            <a:ln>
              <a:noFill/>
            </a:ln>
            <a:effectLst/>
          </c:spPr>
          <c:invertIfNegative val="0"/>
          <c:cat>
            <c:strRef>
              <c:f>'BDE by Age'!$A$16:$A$20</c:f>
              <c:strCache>
                <c:ptCount val="5"/>
                <c:pt idx="0">
                  <c:v>18-24</c:v>
                </c:pt>
                <c:pt idx="1">
                  <c:v>25-29</c:v>
                </c:pt>
                <c:pt idx="2">
                  <c:v>30-39</c:v>
                </c:pt>
                <c:pt idx="3">
                  <c:v>40-49</c:v>
                </c:pt>
                <c:pt idx="4">
                  <c:v>50+</c:v>
                </c:pt>
              </c:strCache>
            </c:strRef>
          </c:cat>
          <c:val>
            <c:numRef>
              <c:f>'BDE by Age'!$H$16:$H$20</c:f>
              <c:numCache>
                <c:formatCode>General</c:formatCode>
                <c:ptCount val="5"/>
                <c:pt idx="0">
                  <c:v>2262</c:v>
                </c:pt>
                <c:pt idx="1">
                  <c:v>3182</c:v>
                </c:pt>
                <c:pt idx="2">
                  <c:v>6236</c:v>
                </c:pt>
                <c:pt idx="3">
                  <c:v>1557</c:v>
                </c:pt>
                <c:pt idx="4">
                  <c:v>1599</c:v>
                </c:pt>
              </c:numCache>
            </c:numRef>
          </c:val>
          <c:extLst>
            <c:ext xmlns:c16="http://schemas.microsoft.com/office/drawing/2014/chart" uri="{C3380CC4-5D6E-409C-BE32-E72D297353CC}">
              <c16:uniqueId val="{00000006-24D6-4776-A3EF-FB5BB01E941A}"/>
            </c:ext>
          </c:extLst>
        </c:ser>
        <c:ser>
          <c:idx val="7"/>
          <c:order val="7"/>
          <c:tx>
            <c:strRef>
              <c:f>'BDE by Age'!$I$15</c:f>
              <c:strCache>
                <c:ptCount val="1"/>
                <c:pt idx="0">
                  <c:v>2019</c:v>
                </c:pt>
              </c:strCache>
            </c:strRef>
          </c:tx>
          <c:spPr>
            <a:solidFill>
              <a:schemeClr val="accent2">
                <a:lumMod val="60000"/>
              </a:schemeClr>
            </a:solidFill>
            <a:ln>
              <a:noFill/>
            </a:ln>
            <a:effectLst/>
          </c:spPr>
          <c:invertIfNegative val="0"/>
          <c:cat>
            <c:strRef>
              <c:f>'BDE by Age'!$A$16:$A$20</c:f>
              <c:strCache>
                <c:ptCount val="5"/>
                <c:pt idx="0">
                  <c:v>18-24</c:v>
                </c:pt>
                <c:pt idx="1">
                  <c:v>25-29</c:v>
                </c:pt>
                <c:pt idx="2">
                  <c:v>30-39</c:v>
                </c:pt>
                <c:pt idx="3">
                  <c:v>40-49</c:v>
                </c:pt>
                <c:pt idx="4">
                  <c:v>50+</c:v>
                </c:pt>
              </c:strCache>
            </c:strRef>
          </c:cat>
          <c:val>
            <c:numRef>
              <c:f>'BDE by Age'!$I$16:$I$20</c:f>
              <c:numCache>
                <c:formatCode>General</c:formatCode>
                <c:ptCount val="5"/>
                <c:pt idx="0">
                  <c:v>2103</c:v>
                </c:pt>
                <c:pt idx="1">
                  <c:v>3751</c:v>
                </c:pt>
                <c:pt idx="2">
                  <c:v>5482</c:v>
                </c:pt>
                <c:pt idx="3">
                  <c:v>2872</c:v>
                </c:pt>
                <c:pt idx="4">
                  <c:v>1422</c:v>
                </c:pt>
              </c:numCache>
            </c:numRef>
          </c:val>
          <c:extLst>
            <c:ext xmlns:c16="http://schemas.microsoft.com/office/drawing/2014/chart" uri="{C3380CC4-5D6E-409C-BE32-E72D297353CC}">
              <c16:uniqueId val="{00000007-24D6-4776-A3EF-FB5BB01E941A}"/>
            </c:ext>
          </c:extLst>
        </c:ser>
        <c:ser>
          <c:idx val="8"/>
          <c:order val="8"/>
          <c:tx>
            <c:strRef>
              <c:f>'BDE by Age'!$J$15</c:f>
              <c:strCache>
                <c:ptCount val="1"/>
                <c:pt idx="0">
                  <c:v>2020</c:v>
                </c:pt>
              </c:strCache>
            </c:strRef>
          </c:tx>
          <c:spPr>
            <a:solidFill>
              <a:schemeClr val="accent3">
                <a:lumMod val="60000"/>
              </a:schemeClr>
            </a:solidFill>
            <a:ln>
              <a:noFill/>
            </a:ln>
            <a:effectLst/>
          </c:spPr>
          <c:invertIfNegative val="0"/>
          <c:cat>
            <c:strRef>
              <c:f>'BDE by Age'!$A$16:$A$20</c:f>
              <c:strCache>
                <c:ptCount val="5"/>
                <c:pt idx="0">
                  <c:v>18-24</c:v>
                </c:pt>
                <c:pt idx="1">
                  <c:v>25-29</c:v>
                </c:pt>
                <c:pt idx="2">
                  <c:v>30-39</c:v>
                </c:pt>
                <c:pt idx="3">
                  <c:v>40-49</c:v>
                </c:pt>
                <c:pt idx="4">
                  <c:v>50+</c:v>
                </c:pt>
              </c:strCache>
            </c:strRef>
          </c:cat>
          <c:val>
            <c:numRef>
              <c:f>'BDE by Age'!$J$16:$J$20</c:f>
              <c:numCache>
                <c:formatCode>General</c:formatCode>
                <c:ptCount val="5"/>
                <c:pt idx="0">
                  <c:v>890</c:v>
                </c:pt>
                <c:pt idx="1">
                  <c:v>1207</c:v>
                </c:pt>
                <c:pt idx="2">
                  <c:v>4562</c:v>
                </c:pt>
                <c:pt idx="3">
                  <c:v>1205</c:v>
                </c:pt>
                <c:pt idx="4">
                  <c:v>1374</c:v>
                </c:pt>
              </c:numCache>
            </c:numRef>
          </c:val>
          <c:extLst>
            <c:ext xmlns:c16="http://schemas.microsoft.com/office/drawing/2014/chart" uri="{C3380CC4-5D6E-409C-BE32-E72D297353CC}">
              <c16:uniqueId val="{00000008-24D6-4776-A3EF-FB5BB01E941A}"/>
            </c:ext>
          </c:extLst>
        </c:ser>
        <c:ser>
          <c:idx val="9"/>
          <c:order val="9"/>
          <c:tx>
            <c:strRef>
              <c:f>'BDE by Age'!$K$15</c:f>
              <c:strCache>
                <c:ptCount val="1"/>
                <c:pt idx="0">
                  <c:v>2021</c:v>
                </c:pt>
              </c:strCache>
            </c:strRef>
          </c:tx>
          <c:spPr>
            <a:solidFill>
              <a:schemeClr val="accent4">
                <a:lumMod val="60000"/>
              </a:schemeClr>
            </a:solidFill>
            <a:ln>
              <a:noFill/>
            </a:ln>
            <a:effectLst/>
          </c:spPr>
          <c:invertIfNegative val="0"/>
          <c:cat>
            <c:strRef>
              <c:f>'BDE by Age'!$A$16:$A$20</c:f>
              <c:strCache>
                <c:ptCount val="5"/>
                <c:pt idx="0">
                  <c:v>18-24</c:v>
                </c:pt>
                <c:pt idx="1">
                  <c:v>25-29</c:v>
                </c:pt>
                <c:pt idx="2">
                  <c:v>30-39</c:v>
                </c:pt>
                <c:pt idx="3">
                  <c:v>40-49</c:v>
                </c:pt>
                <c:pt idx="4">
                  <c:v>50+</c:v>
                </c:pt>
              </c:strCache>
            </c:strRef>
          </c:cat>
          <c:val>
            <c:numRef>
              <c:f>'BDE by Age'!$K$16:$K$20</c:f>
              <c:numCache>
                <c:formatCode>General</c:formatCode>
                <c:ptCount val="5"/>
                <c:pt idx="0">
                  <c:v>1027</c:v>
                </c:pt>
                <c:pt idx="1">
                  <c:v>1620</c:v>
                </c:pt>
                <c:pt idx="2">
                  <c:v>4130</c:v>
                </c:pt>
                <c:pt idx="3">
                  <c:v>1395</c:v>
                </c:pt>
                <c:pt idx="4">
                  <c:v>1494</c:v>
                </c:pt>
              </c:numCache>
            </c:numRef>
          </c:val>
          <c:extLst>
            <c:ext xmlns:c16="http://schemas.microsoft.com/office/drawing/2014/chart" uri="{C3380CC4-5D6E-409C-BE32-E72D297353CC}">
              <c16:uniqueId val="{00000009-24D6-4776-A3EF-FB5BB01E941A}"/>
            </c:ext>
          </c:extLst>
        </c:ser>
        <c:dLbls>
          <c:showLegendKey val="0"/>
          <c:showVal val="0"/>
          <c:showCatName val="0"/>
          <c:showSerName val="0"/>
          <c:showPercent val="0"/>
          <c:showBubbleSize val="0"/>
        </c:dLbls>
        <c:gapWidth val="219"/>
        <c:overlap val="-27"/>
        <c:axId val="493378688"/>
        <c:axId val="493384960"/>
      </c:barChart>
      <c:catAx>
        <c:axId val="493378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3384960"/>
        <c:crosses val="autoZero"/>
        <c:auto val="1"/>
        <c:lblAlgn val="ctr"/>
        <c:lblOffset val="100"/>
        <c:noMultiLvlLbl val="0"/>
      </c:catAx>
      <c:valAx>
        <c:axId val="493384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33786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Greene Bed Day Expenditures by Age Group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'BDE by Age'!$A$59</c:f>
              <c:strCache>
                <c:ptCount val="1"/>
                <c:pt idx="0">
                  <c:v>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Age'!$B$58</c:f>
              <c:strCache>
                <c:ptCount val="1"/>
                <c:pt idx="0">
                  <c:v>% Change 2011-2021</c:v>
                </c:pt>
              </c:strCache>
            </c:strRef>
          </c:cat>
          <c:val>
            <c:numRef>
              <c:f>'BDE by Age'!$B$59</c:f>
              <c:numCache>
                <c:formatCode>0%</c:formatCode>
                <c:ptCount val="1"/>
                <c:pt idx="0">
                  <c:v>-0.54</c:v>
                </c:pt>
              </c:numCache>
            </c:numRef>
          </c:val>
          <c:extLst>
            <c:ext xmlns:c16="http://schemas.microsoft.com/office/drawing/2014/chart" uri="{C3380CC4-5D6E-409C-BE32-E72D297353CC}">
              <c16:uniqueId val="{00000000-5F3D-4269-99D5-3F1014291E0C}"/>
            </c:ext>
          </c:extLst>
        </c:ser>
        <c:ser>
          <c:idx val="1"/>
          <c:order val="1"/>
          <c:tx>
            <c:strRef>
              <c:f>'BDE by Age'!$A$60</c:f>
              <c:strCache>
                <c:ptCount val="1"/>
                <c:pt idx="0">
                  <c:v>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Age'!$B$58</c:f>
              <c:strCache>
                <c:ptCount val="1"/>
                <c:pt idx="0">
                  <c:v>% Change 2011-2021</c:v>
                </c:pt>
              </c:strCache>
            </c:strRef>
          </c:cat>
          <c:val>
            <c:numRef>
              <c:f>'BDE by Age'!$B$60</c:f>
              <c:numCache>
                <c:formatCode>0%</c:formatCode>
                <c:ptCount val="1"/>
                <c:pt idx="0">
                  <c:v>0.06</c:v>
                </c:pt>
              </c:numCache>
            </c:numRef>
          </c:val>
          <c:extLst>
            <c:ext xmlns:c16="http://schemas.microsoft.com/office/drawing/2014/chart" uri="{C3380CC4-5D6E-409C-BE32-E72D297353CC}">
              <c16:uniqueId val="{00000001-5F3D-4269-99D5-3F1014291E0C}"/>
            </c:ext>
          </c:extLst>
        </c:ser>
        <c:ser>
          <c:idx val="2"/>
          <c:order val="2"/>
          <c:tx>
            <c:strRef>
              <c:f>'BDE by Age'!$A$61</c:f>
              <c:strCache>
                <c:ptCount val="1"/>
                <c:pt idx="0">
                  <c:v>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Age'!$B$58</c:f>
              <c:strCache>
                <c:ptCount val="1"/>
                <c:pt idx="0">
                  <c:v>% Change 2011-2021</c:v>
                </c:pt>
              </c:strCache>
            </c:strRef>
          </c:cat>
          <c:val>
            <c:numRef>
              <c:f>'BDE by Age'!$B$61</c:f>
              <c:numCache>
                <c:formatCode>0%</c:formatCode>
                <c:ptCount val="1"/>
                <c:pt idx="0">
                  <c:v>0.42</c:v>
                </c:pt>
              </c:numCache>
            </c:numRef>
          </c:val>
          <c:extLst>
            <c:ext xmlns:c16="http://schemas.microsoft.com/office/drawing/2014/chart" uri="{C3380CC4-5D6E-409C-BE32-E72D297353CC}">
              <c16:uniqueId val="{00000002-5F3D-4269-99D5-3F1014291E0C}"/>
            </c:ext>
          </c:extLst>
        </c:ser>
        <c:ser>
          <c:idx val="3"/>
          <c:order val="3"/>
          <c:tx>
            <c:strRef>
              <c:f>'BDE by Age'!$A$62</c:f>
              <c:strCache>
                <c:ptCount val="1"/>
                <c:pt idx="0">
                  <c:v>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Age'!$B$58</c:f>
              <c:strCache>
                <c:ptCount val="1"/>
                <c:pt idx="0">
                  <c:v>% Change 2011-2021</c:v>
                </c:pt>
              </c:strCache>
            </c:strRef>
          </c:cat>
          <c:val>
            <c:numRef>
              <c:f>'BDE by Age'!$B$62</c:f>
              <c:numCache>
                <c:formatCode>0%</c:formatCode>
                <c:ptCount val="1"/>
                <c:pt idx="0">
                  <c:v>-0.37</c:v>
                </c:pt>
              </c:numCache>
            </c:numRef>
          </c:val>
          <c:extLst>
            <c:ext xmlns:c16="http://schemas.microsoft.com/office/drawing/2014/chart" uri="{C3380CC4-5D6E-409C-BE32-E72D297353CC}">
              <c16:uniqueId val="{00000003-5F3D-4269-99D5-3F1014291E0C}"/>
            </c:ext>
          </c:extLst>
        </c:ser>
        <c:ser>
          <c:idx val="4"/>
          <c:order val="4"/>
          <c:tx>
            <c:strRef>
              <c:f>'BDE by Age'!$A$63</c:f>
              <c:strCache>
                <c:ptCount val="1"/>
                <c:pt idx="0">
                  <c:v>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Age'!$B$58</c:f>
              <c:strCache>
                <c:ptCount val="1"/>
                <c:pt idx="0">
                  <c:v>% Change 2011-2021</c:v>
                </c:pt>
              </c:strCache>
            </c:strRef>
          </c:cat>
          <c:val>
            <c:numRef>
              <c:f>'BDE by Age'!$B$63</c:f>
              <c:numCache>
                <c:formatCode>0%</c:formatCode>
                <c:ptCount val="1"/>
                <c:pt idx="0">
                  <c:v>0.62</c:v>
                </c:pt>
              </c:numCache>
            </c:numRef>
          </c:val>
          <c:extLst>
            <c:ext xmlns:c16="http://schemas.microsoft.com/office/drawing/2014/chart" uri="{C3380CC4-5D6E-409C-BE32-E72D297353CC}">
              <c16:uniqueId val="{00000004-5F3D-4269-99D5-3F1014291E0C}"/>
            </c:ext>
          </c:extLst>
        </c:ser>
        <c:dLbls>
          <c:showLegendKey val="0"/>
          <c:showVal val="0"/>
          <c:showCatName val="0"/>
          <c:showSerName val="0"/>
          <c:showPercent val="0"/>
          <c:showBubbleSize val="0"/>
        </c:dLbls>
        <c:gapWidth val="219"/>
        <c:overlap val="-27"/>
        <c:axId val="493377120"/>
        <c:axId val="493375944"/>
      </c:barChart>
      <c:catAx>
        <c:axId val="493377120"/>
        <c:scaling>
          <c:orientation val="minMax"/>
        </c:scaling>
        <c:delete val="1"/>
        <c:axPos val="b"/>
        <c:numFmt formatCode="General" sourceLinked="1"/>
        <c:majorTickMark val="none"/>
        <c:minorTickMark val="none"/>
        <c:tickLblPos val="nextTo"/>
        <c:crossAx val="493375944"/>
        <c:crosses val="autoZero"/>
        <c:auto val="1"/>
        <c:lblAlgn val="ctr"/>
        <c:lblOffset val="100"/>
        <c:noMultiLvlLbl val="0"/>
      </c:catAx>
      <c:valAx>
        <c:axId val="49337594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933771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Releases by Length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'Leavers vs Stayers'!$A$16</c:f>
              <c:strCache>
                <c:ptCount val="1"/>
                <c:pt idx="0">
                  <c:v>Greene Releases 30 Days or Less 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'Leavers vs Stayers'!$B$15:$K$15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Stayers'!$B$16:$K$16</c:f>
              <c:numCache>
                <c:formatCode>General</c:formatCode>
                <c:ptCount val="10"/>
                <c:pt idx="0">
                  <c:v>251</c:v>
                </c:pt>
                <c:pt idx="1">
                  <c:v>271</c:v>
                </c:pt>
                <c:pt idx="2">
                  <c:v>264</c:v>
                </c:pt>
                <c:pt idx="3">
                  <c:v>274</c:v>
                </c:pt>
                <c:pt idx="4">
                  <c:v>300</c:v>
                </c:pt>
                <c:pt idx="5">
                  <c:v>356</c:v>
                </c:pt>
                <c:pt idx="6">
                  <c:v>303</c:v>
                </c:pt>
                <c:pt idx="7">
                  <c:v>307</c:v>
                </c:pt>
                <c:pt idx="8">
                  <c:v>202</c:v>
                </c:pt>
                <c:pt idx="9">
                  <c:v>178</c:v>
                </c:pt>
              </c:numCache>
            </c:numRef>
          </c:val>
          <c:smooth val="0"/>
          <c:extLst>
            <c:ext xmlns:c16="http://schemas.microsoft.com/office/drawing/2014/chart" uri="{C3380CC4-5D6E-409C-BE32-E72D297353CC}">
              <c16:uniqueId val="{00000000-6D48-4C3C-ABE1-40AFE0035887}"/>
            </c:ext>
          </c:extLst>
        </c:ser>
        <c:ser>
          <c:idx val="1"/>
          <c:order val="1"/>
          <c:tx>
            <c:strRef>
              <c:f>'Leavers vs Stayers'!$A$17</c:f>
              <c:strCache>
                <c:ptCount val="1"/>
                <c:pt idx="0">
                  <c:v>Greene Releases +30 Days LOS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'Leavers vs Stayers'!$B$15:$K$15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Stayers'!$B$17:$K$17</c:f>
              <c:numCache>
                <c:formatCode>General</c:formatCode>
                <c:ptCount val="10"/>
                <c:pt idx="0">
                  <c:v>73</c:v>
                </c:pt>
                <c:pt idx="1">
                  <c:v>95</c:v>
                </c:pt>
                <c:pt idx="2">
                  <c:v>96</c:v>
                </c:pt>
                <c:pt idx="3">
                  <c:v>92</c:v>
                </c:pt>
                <c:pt idx="4">
                  <c:v>87</c:v>
                </c:pt>
                <c:pt idx="5">
                  <c:v>101</c:v>
                </c:pt>
                <c:pt idx="6">
                  <c:v>128</c:v>
                </c:pt>
                <c:pt idx="7">
                  <c:v>123</c:v>
                </c:pt>
                <c:pt idx="8">
                  <c:v>78</c:v>
                </c:pt>
                <c:pt idx="9">
                  <c:v>89</c:v>
                </c:pt>
              </c:numCache>
            </c:numRef>
          </c:val>
          <c:smooth val="0"/>
          <c:extLst>
            <c:ext xmlns:c16="http://schemas.microsoft.com/office/drawing/2014/chart" uri="{C3380CC4-5D6E-409C-BE32-E72D297353CC}">
              <c16:uniqueId val="{00000001-6D48-4C3C-ABE1-40AFE0035887}"/>
            </c:ext>
          </c:extLst>
        </c:ser>
        <c:dLbls>
          <c:showLegendKey val="0"/>
          <c:showVal val="0"/>
          <c:showCatName val="0"/>
          <c:showSerName val="0"/>
          <c:showPercent val="0"/>
          <c:showBubbleSize val="0"/>
        </c:dLbls>
        <c:smooth val="0"/>
        <c:axId val="1203530176"/>
        <c:axId val="1203534752"/>
      </c:lineChart>
      <c:catAx>
        <c:axId val="120353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03534752"/>
        <c:crosses val="autoZero"/>
        <c:auto val="1"/>
        <c:lblAlgn val="ctr"/>
        <c:lblOffset val="100"/>
        <c:noMultiLvlLbl val="0"/>
      </c:catAx>
      <c:valAx>
        <c:axId val="1203534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035301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b="0"/>
      </a:pPr>
      <a:endParaRPr lang="en-US"/>
    </a:p>
  </c:txPr>
  <c:externalData r:id="rId3">
    <c:autoUpdate val="0"/>
  </c:externalData>
  <c:userShapes r:id="rId4"/>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Percentage of Greene Inmates Serving +30 Day Lengths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'Leavers vs Stayers'!$A$20</c:f>
              <c:strCache>
                <c:ptCount val="1"/>
                <c:pt idx="0">
                  <c:v>% 30+ Day LOS of All Releases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'Leavers vs Stayers'!$B$19:$K$19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Stayers'!$B$20:$K$20</c:f>
              <c:numCache>
                <c:formatCode>0.00%</c:formatCode>
                <c:ptCount val="10"/>
                <c:pt idx="0">
                  <c:v>0.22530864197530864</c:v>
                </c:pt>
                <c:pt idx="1">
                  <c:v>0.25956284153005466</c:v>
                </c:pt>
                <c:pt idx="2">
                  <c:v>0.26666666666666666</c:v>
                </c:pt>
                <c:pt idx="3">
                  <c:v>0.25136612021857924</c:v>
                </c:pt>
                <c:pt idx="4">
                  <c:v>0.22480620155038761</c:v>
                </c:pt>
                <c:pt idx="5">
                  <c:v>0.22100656455142231</c:v>
                </c:pt>
                <c:pt idx="6">
                  <c:v>0.29698375870069604</c:v>
                </c:pt>
                <c:pt idx="7">
                  <c:v>0.28604651162790695</c:v>
                </c:pt>
                <c:pt idx="8">
                  <c:v>0.27857142857142858</c:v>
                </c:pt>
                <c:pt idx="9">
                  <c:v>0.33333333333333331</c:v>
                </c:pt>
              </c:numCache>
            </c:numRef>
          </c:val>
          <c:extLst>
            <c:ext xmlns:c16="http://schemas.microsoft.com/office/drawing/2014/chart" uri="{C3380CC4-5D6E-409C-BE32-E72D297353CC}">
              <c16:uniqueId val="{00000000-1E98-4537-A9B0-580B67647B70}"/>
            </c:ext>
          </c:extLst>
        </c:ser>
        <c:dLbls>
          <c:showLegendKey val="0"/>
          <c:showVal val="0"/>
          <c:showCatName val="0"/>
          <c:showSerName val="0"/>
          <c:showPercent val="0"/>
          <c:showBubbleSize val="0"/>
        </c:dLbls>
        <c:gapWidth val="219"/>
        <c:overlap val="-27"/>
        <c:axId val="1103059136"/>
        <c:axId val="1103060384"/>
      </c:barChart>
      <c:catAx>
        <c:axId val="1103059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3060384"/>
        <c:crosses val="autoZero"/>
        <c:auto val="1"/>
        <c:lblAlgn val="ctr"/>
        <c:lblOffset val="100"/>
        <c:noMultiLvlLbl val="0"/>
      </c:catAx>
      <c:valAx>
        <c:axId val="11030603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305913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Average Length of Stay</a:t>
            </a:r>
          </a:p>
          <a:p>
            <a:pPr>
              <a:defRPr/>
            </a:pPr>
            <a:r>
              <a:rPr lang="en-US"/>
              <a:t>(0-30 Day LOS vs. +30 Day LOS)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'Leavers vs Stayers'!$A$52</c:f>
              <c:strCache>
                <c:ptCount val="1"/>
                <c:pt idx="0">
                  <c:v>Greene ALOS 30 Days or Less</c:v>
                </c:pt>
              </c:strCache>
            </c:strRef>
          </c:tx>
          <c:spPr>
            <a:ln w="28575" cap="rnd">
              <a:solidFill>
                <a:schemeClr val="accent1"/>
              </a:solidFill>
              <a:round/>
            </a:ln>
            <a:effectLst/>
          </c:spPr>
          <c:marker>
            <c:symbol val="none"/>
          </c:marker>
          <c:cat>
            <c:numRef>
              <c:f>'Leavers vs Stayers'!$B$51:$K$51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Stayers'!$B$52:$K$52</c:f>
              <c:numCache>
                <c:formatCode>General</c:formatCode>
                <c:ptCount val="10"/>
                <c:pt idx="0">
                  <c:v>5.74</c:v>
                </c:pt>
                <c:pt idx="1">
                  <c:v>5.66</c:v>
                </c:pt>
                <c:pt idx="2">
                  <c:v>5.91</c:v>
                </c:pt>
                <c:pt idx="3">
                  <c:v>5.16</c:v>
                </c:pt>
                <c:pt idx="4">
                  <c:v>5.49</c:v>
                </c:pt>
                <c:pt idx="5">
                  <c:v>5.5</c:v>
                </c:pt>
                <c:pt idx="6">
                  <c:v>6.61</c:v>
                </c:pt>
                <c:pt idx="7">
                  <c:v>5.98</c:v>
                </c:pt>
                <c:pt idx="8">
                  <c:v>6.24</c:v>
                </c:pt>
                <c:pt idx="9">
                  <c:v>6.4</c:v>
                </c:pt>
              </c:numCache>
            </c:numRef>
          </c:val>
          <c:smooth val="0"/>
          <c:extLst>
            <c:ext xmlns:c16="http://schemas.microsoft.com/office/drawing/2014/chart" uri="{C3380CC4-5D6E-409C-BE32-E72D297353CC}">
              <c16:uniqueId val="{00000000-4CD8-4C54-A773-925757D31E02}"/>
            </c:ext>
          </c:extLst>
        </c:ser>
        <c:ser>
          <c:idx val="1"/>
          <c:order val="1"/>
          <c:tx>
            <c:strRef>
              <c:f>'Leavers vs Stayers'!$A$53</c:f>
              <c:strCache>
                <c:ptCount val="1"/>
                <c:pt idx="0">
                  <c:v>Greene ALOS +30 Days</c:v>
                </c:pt>
              </c:strCache>
            </c:strRef>
          </c:tx>
          <c:spPr>
            <a:ln w="28575" cap="rnd">
              <a:solidFill>
                <a:schemeClr val="accent2"/>
              </a:solidFill>
              <a:round/>
            </a:ln>
            <a:effectLst/>
          </c:spPr>
          <c:marker>
            <c:symbol val="none"/>
          </c:marker>
          <c:cat>
            <c:numRef>
              <c:f>'Leavers vs Stayers'!$B$51:$K$51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Stayers'!$B$53:$K$53</c:f>
              <c:numCache>
                <c:formatCode>General</c:formatCode>
                <c:ptCount val="10"/>
                <c:pt idx="0">
                  <c:v>126</c:v>
                </c:pt>
                <c:pt idx="1">
                  <c:v>111</c:v>
                </c:pt>
                <c:pt idx="2">
                  <c:v>111</c:v>
                </c:pt>
                <c:pt idx="3">
                  <c:v>109</c:v>
                </c:pt>
                <c:pt idx="4">
                  <c:v>121</c:v>
                </c:pt>
                <c:pt idx="5">
                  <c:v>109</c:v>
                </c:pt>
                <c:pt idx="6">
                  <c:v>100</c:v>
                </c:pt>
                <c:pt idx="7">
                  <c:v>112</c:v>
                </c:pt>
                <c:pt idx="8">
                  <c:v>102</c:v>
                </c:pt>
                <c:pt idx="9">
                  <c:v>96</c:v>
                </c:pt>
              </c:numCache>
            </c:numRef>
          </c:val>
          <c:smooth val="0"/>
          <c:extLst>
            <c:ext xmlns:c16="http://schemas.microsoft.com/office/drawing/2014/chart" uri="{C3380CC4-5D6E-409C-BE32-E72D297353CC}">
              <c16:uniqueId val="{00000001-4CD8-4C54-A773-925757D31E02}"/>
            </c:ext>
          </c:extLst>
        </c:ser>
        <c:dLbls>
          <c:showLegendKey val="0"/>
          <c:showVal val="0"/>
          <c:showCatName val="0"/>
          <c:showSerName val="0"/>
          <c:showPercent val="0"/>
          <c:showBubbleSize val="0"/>
        </c:dLbls>
        <c:smooth val="0"/>
        <c:axId val="811584288"/>
        <c:axId val="811587200"/>
      </c:lineChart>
      <c:catAx>
        <c:axId val="811584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11587200"/>
        <c:crosses val="autoZero"/>
        <c:auto val="1"/>
        <c:lblAlgn val="ctr"/>
        <c:lblOffset val="100"/>
        <c:noMultiLvlLbl val="0"/>
      </c:catAx>
      <c:valAx>
        <c:axId val="811587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115842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Bed Day Expenditures by Length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'Leavers vs Stayers'!$A$82</c:f>
              <c:strCache>
                <c:ptCount val="1"/>
                <c:pt idx="0">
                  <c:v>Greene BDE 30 Days or Less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'Leavers vs Stayers'!$B$81:$K$81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Stayers'!$B$82:$K$82</c:f>
              <c:numCache>
                <c:formatCode>General</c:formatCode>
                <c:ptCount val="10"/>
                <c:pt idx="0">
                  <c:v>1442</c:v>
                </c:pt>
                <c:pt idx="1">
                  <c:v>1533</c:v>
                </c:pt>
                <c:pt idx="2">
                  <c:v>1560</c:v>
                </c:pt>
                <c:pt idx="3">
                  <c:v>1415</c:v>
                </c:pt>
                <c:pt idx="4">
                  <c:v>1648</c:v>
                </c:pt>
                <c:pt idx="5">
                  <c:v>1957</c:v>
                </c:pt>
                <c:pt idx="6">
                  <c:v>2003</c:v>
                </c:pt>
                <c:pt idx="7">
                  <c:v>1835</c:v>
                </c:pt>
                <c:pt idx="8">
                  <c:v>1261</c:v>
                </c:pt>
                <c:pt idx="9">
                  <c:v>1139</c:v>
                </c:pt>
              </c:numCache>
            </c:numRef>
          </c:val>
          <c:smooth val="0"/>
          <c:extLst>
            <c:ext xmlns:c16="http://schemas.microsoft.com/office/drawing/2014/chart" uri="{C3380CC4-5D6E-409C-BE32-E72D297353CC}">
              <c16:uniqueId val="{00000000-C454-4B46-882E-2C881A7AD3CC}"/>
            </c:ext>
          </c:extLst>
        </c:ser>
        <c:ser>
          <c:idx val="1"/>
          <c:order val="1"/>
          <c:tx>
            <c:strRef>
              <c:f>'Leavers vs Stayers'!$A$83</c:f>
              <c:strCache>
                <c:ptCount val="1"/>
                <c:pt idx="0">
                  <c:v>Greene BDE +30 Days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'Leavers vs Stayers'!$B$81:$K$81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Stayers'!$B$83:$K$83</c:f>
              <c:numCache>
                <c:formatCode>General</c:formatCode>
                <c:ptCount val="10"/>
                <c:pt idx="0">
                  <c:v>9164</c:v>
                </c:pt>
                <c:pt idx="1">
                  <c:v>10559</c:v>
                </c:pt>
                <c:pt idx="2">
                  <c:v>10636</c:v>
                </c:pt>
                <c:pt idx="3">
                  <c:v>10039</c:v>
                </c:pt>
                <c:pt idx="4">
                  <c:v>10491</c:v>
                </c:pt>
                <c:pt idx="5">
                  <c:v>10999</c:v>
                </c:pt>
                <c:pt idx="6">
                  <c:v>12833</c:v>
                </c:pt>
                <c:pt idx="7">
                  <c:v>13796</c:v>
                </c:pt>
                <c:pt idx="8">
                  <c:v>7977</c:v>
                </c:pt>
                <c:pt idx="9">
                  <c:v>8528</c:v>
                </c:pt>
              </c:numCache>
            </c:numRef>
          </c:val>
          <c:smooth val="0"/>
          <c:extLst>
            <c:ext xmlns:c16="http://schemas.microsoft.com/office/drawing/2014/chart" uri="{C3380CC4-5D6E-409C-BE32-E72D297353CC}">
              <c16:uniqueId val="{00000001-C454-4B46-882E-2C881A7AD3CC}"/>
            </c:ext>
          </c:extLst>
        </c:ser>
        <c:dLbls>
          <c:showLegendKey val="0"/>
          <c:showVal val="0"/>
          <c:showCatName val="0"/>
          <c:showSerName val="0"/>
          <c:showPercent val="0"/>
          <c:showBubbleSize val="0"/>
        </c:dLbls>
        <c:smooth val="0"/>
        <c:axId val="1202441872"/>
        <c:axId val="1202447280"/>
      </c:lineChart>
      <c:catAx>
        <c:axId val="1202441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02447280"/>
        <c:crosses val="autoZero"/>
        <c:auto val="1"/>
        <c:lblAlgn val="ctr"/>
        <c:lblOffset val="100"/>
        <c:noMultiLvlLbl val="0"/>
      </c:catAx>
      <c:valAx>
        <c:axId val="1202447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024418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a:t>Percentage of Greene Bed Days Expended on Inmates Serving Longer than 30 Days</a:t>
            </a: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'Leavers vs Stayers'!$A$86</c:f>
              <c:strCache>
                <c:ptCount val="1"/>
                <c:pt idx="0">
                  <c:v>Percent +30 Day LOS of All Releases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'Leavers vs Stayers'!$B$85:$K$85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Stayers'!$B$86:$K$86</c:f>
              <c:numCache>
                <c:formatCode>0.00%</c:formatCode>
                <c:ptCount val="10"/>
                <c:pt idx="0">
                  <c:v>0.86403922308127479</c:v>
                </c:pt>
                <c:pt idx="1">
                  <c:v>0.87322196493549453</c:v>
                </c:pt>
                <c:pt idx="2">
                  <c:v>0.8720892095769105</c:v>
                </c:pt>
                <c:pt idx="3">
                  <c:v>0.87646237122402659</c:v>
                </c:pt>
                <c:pt idx="4">
                  <c:v>0.86423922893154292</c:v>
                </c:pt>
                <c:pt idx="5">
                  <c:v>0.84895029330040139</c:v>
                </c:pt>
                <c:pt idx="6">
                  <c:v>0.86499056349420334</c:v>
                </c:pt>
                <c:pt idx="7">
                  <c:v>0.88260507964941459</c:v>
                </c:pt>
                <c:pt idx="8">
                  <c:v>0.86349859276899765</c:v>
                </c:pt>
                <c:pt idx="9">
                  <c:v>0.88217647667321819</c:v>
                </c:pt>
              </c:numCache>
            </c:numRef>
          </c:val>
          <c:extLst>
            <c:ext xmlns:c16="http://schemas.microsoft.com/office/drawing/2014/chart" uri="{C3380CC4-5D6E-409C-BE32-E72D297353CC}">
              <c16:uniqueId val="{00000000-40A9-4BDC-986D-02C0294FB576}"/>
            </c:ext>
          </c:extLst>
        </c:ser>
        <c:dLbls>
          <c:showLegendKey val="0"/>
          <c:showVal val="0"/>
          <c:showCatName val="0"/>
          <c:showSerName val="0"/>
          <c:showPercent val="0"/>
          <c:showBubbleSize val="0"/>
        </c:dLbls>
        <c:gapWidth val="219"/>
        <c:overlap val="-27"/>
        <c:axId val="300420304"/>
        <c:axId val="300422800"/>
      </c:barChart>
      <c:catAx>
        <c:axId val="300420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0422800"/>
        <c:crosses val="autoZero"/>
        <c:auto val="1"/>
        <c:lblAlgn val="ctr"/>
        <c:lblOffset val="100"/>
        <c:noMultiLvlLbl val="0"/>
      </c:catAx>
      <c:valAx>
        <c:axId val="30042280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042030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CVRJ Intakes by Jurisdiction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Intakes'!$A$52</c:f>
              <c:strCache>
                <c:ptCount val="1"/>
                <c:pt idx="0">
                  <c:v>Fluvanna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Intakes'!$B$52</c:f>
              <c:numCache>
                <c:formatCode>0%</c:formatCode>
                <c:ptCount val="1"/>
                <c:pt idx="0">
                  <c:v>0.09</c:v>
                </c:pt>
              </c:numCache>
            </c:numRef>
          </c:val>
          <c:extLst>
            <c:ext xmlns:c16="http://schemas.microsoft.com/office/drawing/2014/chart" uri="{C3380CC4-5D6E-409C-BE32-E72D297353CC}">
              <c16:uniqueId val="{00000000-250E-44D1-88BF-AB808E15708C}"/>
            </c:ext>
          </c:extLst>
        </c:ser>
        <c:ser>
          <c:idx val="1"/>
          <c:order val="1"/>
          <c:tx>
            <c:strRef>
              <c:f>'CVRJ Intakes'!$A$53</c:f>
              <c:strCache>
                <c:ptCount val="1"/>
                <c:pt idx="0">
                  <c:v>Greene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Intakes'!$B$53</c:f>
              <c:numCache>
                <c:formatCode>0%</c:formatCode>
                <c:ptCount val="1"/>
                <c:pt idx="0">
                  <c:v>0.4</c:v>
                </c:pt>
              </c:numCache>
            </c:numRef>
          </c:val>
          <c:extLst>
            <c:ext xmlns:c16="http://schemas.microsoft.com/office/drawing/2014/chart" uri="{C3380CC4-5D6E-409C-BE32-E72D297353CC}">
              <c16:uniqueId val="{00000001-250E-44D1-88BF-AB808E15708C}"/>
            </c:ext>
          </c:extLst>
        </c:ser>
        <c:ser>
          <c:idx val="2"/>
          <c:order val="2"/>
          <c:tx>
            <c:strRef>
              <c:f>'CVRJ Intakes'!$A$54</c:f>
              <c:strCache>
                <c:ptCount val="1"/>
                <c:pt idx="0">
                  <c:v>Louisa</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Intakes'!$B$54</c:f>
              <c:numCache>
                <c:formatCode>0%</c:formatCode>
                <c:ptCount val="1"/>
                <c:pt idx="0">
                  <c:v>0.16</c:v>
                </c:pt>
              </c:numCache>
            </c:numRef>
          </c:val>
          <c:extLst>
            <c:ext xmlns:c16="http://schemas.microsoft.com/office/drawing/2014/chart" uri="{C3380CC4-5D6E-409C-BE32-E72D297353CC}">
              <c16:uniqueId val="{00000002-250E-44D1-88BF-AB808E15708C}"/>
            </c:ext>
          </c:extLst>
        </c:ser>
        <c:ser>
          <c:idx val="3"/>
          <c:order val="3"/>
          <c:tx>
            <c:strRef>
              <c:f>'CVRJ Intakes'!$A$55</c:f>
              <c:strCache>
                <c:ptCount val="1"/>
                <c:pt idx="0">
                  <c:v>Madison</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Intakes'!$B$55</c:f>
              <c:numCache>
                <c:formatCode>0%</c:formatCode>
                <c:ptCount val="1"/>
                <c:pt idx="0">
                  <c:v>-0.17</c:v>
                </c:pt>
              </c:numCache>
            </c:numRef>
          </c:val>
          <c:extLst>
            <c:ext xmlns:c16="http://schemas.microsoft.com/office/drawing/2014/chart" uri="{C3380CC4-5D6E-409C-BE32-E72D297353CC}">
              <c16:uniqueId val="{00000003-250E-44D1-88BF-AB808E15708C}"/>
            </c:ext>
          </c:extLst>
        </c:ser>
        <c:ser>
          <c:idx val="4"/>
          <c:order val="4"/>
          <c:tx>
            <c:strRef>
              <c:f>'CVRJ Intakes'!$A$56</c:f>
              <c:strCache>
                <c:ptCount val="1"/>
                <c:pt idx="0">
                  <c:v>Orange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Intakes'!$B$56</c:f>
              <c:numCache>
                <c:formatCode>0%</c:formatCode>
                <c:ptCount val="1"/>
                <c:pt idx="0">
                  <c:v>0.15</c:v>
                </c:pt>
              </c:numCache>
            </c:numRef>
          </c:val>
          <c:extLst>
            <c:ext xmlns:c16="http://schemas.microsoft.com/office/drawing/2014/chart" uri="{C3380CC4-5D6E-409C-BE32-E72D297353CC}">
              <c16:uniqueId val="{00000004-250E-44D1-88BF-AB808E15708C}"/>
            </c:ext>
          </c:extLst>
        </c:ser>
        <c:ser>
          <c:idx val="5"/>
          <c:order val="5"/>
          <c:tx>
            <c:strRef>
              <c:f>'CVRJ Intakes'!$A$57</c:f>
              <c:strCache>
                <c:ptCount val="1"/>
                <c:pt idx="0">
                  <c:v>Federal</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Intakes'!$B$57</c:f>
              <c:numCache>
                <c:formatCode>0%</c:formatCode>
                <c:ptCount val="1"/>
                <c:pt idx="0">
                  <c:v>-0.71</c:v>
                </c:pt>
              </c:numCache>
            </c:numRef>
          </c:val>
          <c:extLst>
            <c:ext xmlns:c16="http://schemas.microsoft.com/office/drawing/2014/chart" uri="{C3380CC4-5D6E-409C-BE32-E72D297353CC}">
              <c16:uniqueId val="{00000005-250E-44D1-88BF-AB808E15708C}"/>
            </c:ext>
          </c:extLst>
        </c:ser>
        <c:ser>
          <c:idx val="6"/>
          <c:order val="6"/>
          <c:tx>
            <c:strRef>
              <c:f>'CVRJ Intakes'!$A$58</c:f>
              <c:strCache>
                <c:ptCount val="1"/>
                <c:pt idx="0">
                  <c:v>Other Jurisdictions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Intakes'!$B$58</c:f>
              <c:numCache>
                <c:formatCode>0%</c:formatCode>
                <c:ptCount val="1"/>
                <c:pt idx="0">
                  <c:v>0.69</c:v>
                </c:pt>
              </c:numCache>
            </c:numRef>
          </c:val>
          <c:extLst>
            <c:ext xmlns:c16="http://schemas.microsoft.com/office/drawing/2014/chart" uri="{C3380CC4-5D6E-409C-BE32-E72D297353CC}">
              <c16:uniqueId val="{00000006-250E-44D1-88BF-AB808E15708C}"/>
            </c:ext>
          </c:extLst>
        </c:ser>
        <c:dLbls>
          <c:showLegendKey val="0"/>
          <c:showVal val="0"/>
          <c:showCatName val="0"/>
          <c:showSerName val="0"/>
          <c:showPercent val="0"/>
          <c:showBubbleSize val="0"/>
        </c:dLbls>
        <c:gapWidth val="219"/>
        <c:overlap val="-27"/>
        <c:axId val="1532181040"/>
        <c:axId val="1532181872"/>
      </c:barChart>
      <c:catAx>
        <c:axId val="1532181040"/>
        <c:scaling>
          <c:orientation val="minMax"/>
        </c:scaling>
        <c:delete val="1"/>
        <c:axPos val="b"/>
        <c:numFmt formatCode="General" sourceLinked="1"/>
        <c:majorTickMark val="none"/>
        <c:minorTickMark val="none"/>
        <c:tickLblPos val="nextTo"/>
        <c:crossAx val="1532181872"/>
        <c:crosses val="autoZero"/>
        <c:auto val="1"/>
        <c:lblAlgn val="ctr"/>
        <c:lblOffset val="100"/>
        <c:noMultiLvlLbl val="0"/>
      </c:catAx>
      <c:valAx>
        <c:axId val="153218187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532181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Intakes by Race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'Intakes by Race'!$A$12</c:f>
              <c:strCache>
                <c:ptCount val="1"/>
                <c:pt idx="0">
                  <c:v>Greene - Black</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'Intakes by Race'!$B$11:$L$11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Race'!$B$12:$L$12</c:f>
              <c:numCache>
                <c:formatCode>General</c:formatCode>
                <c:ptCount val="11"/>
                <c:pt idx="0">
                  <c:v>91</c:v>
                </c:pt>
                <c:pt idx="1">
                  <c:v>83</c:v>
                </c:pt>
                <c:pt idx="2">
                  <c:v>103</c:v>
                </c:pt>
                <c:pt idx="3">
                  <c:v>110</c:v>
                </c:pt>
                <c:pt idx="4">
                  <c:v>69</c:v>
                </c:pt>
                <c:pt idx="5">
                  <c:v>82</c:v>
                </c:pt>
                <c:pt idx="6">
                  <c:v>112</c:v>
                </c:pt>
                <c:pt idx="7">
                  <c:v>108</c:v>
                </c:pt>
                <c:pt idx="8">
                  <c:v>100</c:v>
                </c:pt>
                <c:pt idx="9">
                  <c:v>63</c:v>
                </c:pt>
                <c:pt idx="10">
                  <c:v>63</c:v>
                </c:pt>
              </c:numCache>
            </c:numRef>
          </c:val>
          <c:smooth val="0"/>
          <c:extLst>
            <c:ext xmlns:c16="http://schemas.microsoft.com/office/drawing/2014/chart" uri="{C3380CC4-5D6E-409C-BE32-E72D297353CC}">
              <c16:uniqueId val="{00000000-0E30-42D7-985D-3DCCBA426F9C}"/>
            </c:ext>
          </c:extLst>
        </c:ser>
        <c:ser>
          <c:idx val="1"/>
          <c:order val="1"/>
          <c:tx>
            <c:strRef>
              <c:f>'Intakes by Race'!$A$13</c:f>
              <c:strCache>
                <c:ptCount val="1"/>
                <c:pt idx="0">
                  <c:v>Greene - White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'Intakes by Race'!$B$11:$L$11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Race'!$B$13:$L$13</c:f>
              <c:numCache>
                <c:formatCode>General</c:formatCode>
                <c:ptCount val="11"/>
                <c:pt idx="0">
                  <c:v>276</c:v>
                </c:pt>
                <c:pt idx="1">
                  <c:v>229</c:v>
                </c:pt>
                <c:pt idx="2">
                  <c:v>261</c:v>
                </c:pt>
                <c:pt idx="3">
                  <c:v>249</c:v>
                </c:pt>
                <c:pt idx="4">
                  <c:v>285</c:v>
                </c:pt>
                <c:pt idx="5">
                  <c:v>303</c:v>
                </c:pt>
                <c:pt idx="6">
                  <c:v>354</c:v>
                </c:pt>
                <c:pt idx="7">
                  <c:v>326</c:v>
                </c:pt>
                <c:pt idx="8">
                  <c:v>324</c:v>
                </c:pt>
                <c:pt idx="9">
                  <c:v>214</c:v>
                </c:pt>
                <c:pt idx="10">
                  <c:v>221</c:v>
                </c:pt>
              </c:numCache>
            </c:numRef>
          </c:val>
          <c:smooth val="0"/>
          <c:extLst>
            <c:ext xmlns:c16="http://schemas.microsoft.com/office/drawing/2014/chart" uri="{C3380CC4-5D6E-409C-BE32-E72D297353CC}">
              <c16:uniqueId val="{00000001-0E30-42D7-985D-3DCCBA426F9C}"/>
            </c:ext>
          </c:extLst>
        </c:ser>
        <c:dLbls>
          <c:showLegendKey val="0"/>
          <c:showVal val="0"/>
          <c:showCatName val="0"/>
          <c:showSerName val="0"/>
          <c:showPercent val="0"/>
          <c:showBubbleSize val="0"/>
        </c:dLbls>
        <c:smooth val="0"/>
        <c:axId val="621132064"/>
        <c:axId val="621135592"/>
      </c:lineChart>
      <c:catAx>
        <c:axId val="621132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35592"/>
        <c:crosses val="autoZero"/>
        <c:auto val="1"/>
        <c:lblAlgn val="ctr"/>
        <c:lblOffset val="100"/>
        <c:noMultiLvlLbl val="0"/>
      </c:catAx>
      <c:valAx>
        <c:axId val="621135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320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Intakes by Gender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'Intakes by Gender'!$A$10</c:f>
              <c:strCache>
                <c:ptCount val="1"/>
                <c:pt idx="0">
                  <c:v>Greene - Female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'Intakes by Gender'!$B$9:$L$9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Gender'!$B$10:$L$10</c:f>
              <c:numCache>
                <c:formatCode>General</c:formatCode>
                <c:ptCount val="11"/>
                <c:pt idx="0">
                  <c:v>80</c:v>
                </c:pt>
                <c:pt idx="1">
                  <c:v>65</c:v>
                </c:pt>
                <c:pt idx="2">
                  <c:v>90</c:v>
                </c:pt>
                <c:pt idx="3">
                  <c:v>81</c:v>
                </c:pt>
                <c:pt idx="4">
                  <c:v>91</c:v>
                </c:pt>
                <c:pt idx="5">
                  <c:v>89</c:v>
                </c:pt>
                <c:pt idx="6">
                  <c:v>105</c:v>
                </c:pt>
                <c:pt idx="7">
                  <c:v>105</c:v>
                </c:pt>
                <c:pt idx="8">
                  <c:v>100</c:v>
                </c:pt>
                <c:pt idx="9">
                  <c:v>64</c:v>
                </c:pt>
                <c:pt idx="10">
                  <c:v>66</c:v>
                </c:pt>
              </c:numCache>
            </c:numRef>
          </c:val>
          <c:smooth val="0"/>
          <c:extLst>
            <c:ext xmlns:c16="http://schemas.microsoft.com/office/drawing/2014/chart" uri="{C3380CC4-5D6E-409C-BE32-E72D297353CC}">
              <c16:uniqueId val="{00000000-A688-47B6-807F-EFDA8515720A}"/>
            </c:ext>
          </c:extLst>
        </c:ser>
        <c:ser>
          <c:idx val="1"/>
          <c:order val="1"/>
          <c:tx>
            <c:strRef>
              <c:f>'Intakes by Gender'!$A$11</c:f>
              <c:strCache>
                <c:ptCount val="1"/>
                <c:pt idx="0">
                  <c:v>Greene - Male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'Intakes by Gender'!$B$9:$L$9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Gender'!$B$11:$L$11</c:f>
              <c:numCache>
                <c:formatCode>General</c:formatCode>
                <c:ptCount val="11"/>
                <c:pt idx="0">
                  <c:v>317</c:v>
                </c:pt>
                <c:pt idx="1">
                  <c:v>261</c:v>
                </c:pt>
                <c:pt idx="2">
                  <c:v>279</c:v>
                </c:pt>
                <c:pt idx="3">
                  <c:v>278</c:v>
                </c:pt>
                <c:pt idx="4">
                  <c:v>272</c:v>
                </c:pt>
                <c:pt idx="5">
                  <c:v>299</c:v>
                </c:pt>
                <c:pt idx="6">
                  <c:v>362</c:v>
                </c:pt>
                <c:pt idx="7">
                  <c:v>329</c:v>
                </c:pt>
                <c:pt idx="8">
                  <c:v>328</c:v>
                </c:pt>
                <c:pt idx="9">
                  <c:v>213</c:v>
                </c:pt>
                <c:pt idx="10">
                  <c:v>220</c:v>
                </c:pt>
              </c:numCache>
            </c:numRef>
          </c:val>
          <c:smooth val="0"/>
          <c:extLst>
            <c:ext xmlns:c16="http://schemas.microsoft.com/office/drawing/2014/chart" uri="{C3380CC4-5D6E-409C-BE32-E72D297353CC}">
              <c16:uniqueId val="{00000001-A688-47B6-807F-EFDA8515720A}"/>
            </c:ext>
          </c:extLst>
        </c:ser>
        <c:dLbls>
          <c:showLegendKey val="0"/>
          <c:showVal val="0"/>
          <c:showCatName val="0"/>
          <c:showSerName val="0"/>
          <c:showPercent val="0"/>
          <c:showBubbleSize val="0"/>
        </c:dLbls>
        <c:smooth val="0"/>
        <c:axId val="621131280"/>
        <c:axId val="621133240"/>
      </c:lineChart>
      <c:catAx>
        <c:axId val="621131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33240"/>
        <c:crosses val="autoZero"/>
        <c:auto val="1"/>
        <c:lblAlgn val="ctr"/>
        <c:lblOffset val="100"/>
        <c:noMultiLvlLbl val="0"/>
      </c:catAx>
      <c:valAx>
        <c:axId val="621133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312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Greene Intakes by Age Group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'Intakes by Age'!$B$15</c:f>
              <c:strCache>
                <c:ptCount val="1"/>
                <c:pt idx="0">
                  <c:v>2011</c:v>
                </c:pt>
              </c:strCache>
            </c:strRef>
          </c:tx>
          <c:spPr>
            <a:solidFill>
              <a:schemeClr val="accent1"/>
            </a:solidFill>
            <a:ln>
              <a:noFill/>
            </a:ln>
            <a:effectLst/>
          </c:spPr>
          <c:invertIfNegative val="0"/>
          <c:cat>
            <c:strRef>
              <c:f>'Intakes by Age'!$A$16:$A$20</c:f>
              <c:strCache>
                <c:ptCount val="5"/>
                <c:pt idx="0">
                  <c:v>18-24</c:v>
                </c:pt>
                <c:pt idx="1">
                  <c:v>25-29</c:v>
                </c:pt>
                <c:pt idx="2">
                  <c:v>30-39</c:v>
                </c:pt>
                <c:pt idx="3">
                  <c:v>40-49</c:v>
                </c:pt>
                <c:pt idx="4">
                  <c:v>50+</c:v>
                </c:pt>
              </c:strCache>
            </c:strRef>
          </c:cat>
          <c:val>
            <c:numRef>
              <c:f>'Intakes by Age'!$B$16:$B$20</c:f>
              <c:numCache>
                <c:formatCode>General</c:formatCode>
                <c:ptCount val="5"/>
                <c:pt idx="0">
                  <c:v>105</c:v>
                </c:pt>
                <c:pt idx="1">
                  <c:v>69</c:v>
                </c:pt>
                <c:pt idx="2">
                  <c:v>96</c:v>
                </c:pt>
                <c:pt idx="3">
                  <c:v>101</c:v>
                </c:pt>
                <c:pt idx="4">
                  <c:v>26</c:v>
                </c:pt>
              </c:numCache>
            </c:numRef>
          </c:val>
          <c:extLst>
            <c:ext xmlns:c16="http://schemas.microsoft.com/office/drawing/2014/chart" uri="{C3380CC4-5D6E-409C-BE32-E72D297353CC}">
              <c16:uniqueId val="{00000000-118A-484C-8095-E2F3AE1A4802}"/>
            </c:ext>
          </c:extLst>
        </c:ser>
        <c:ser>
          <c:idx val="1"/>
          <c:order val="1"/>
          <c:tx>
            <c:strRef>
              <c:f>'Intakes by Age'!$C$15</c:f>
              <c:strCache>
                <c:ptCount val="1"/>
                <c:pt idx="0">
                  <c:v>2012</c:v>
                </c:pt>
              </c:strCache>
            </c:strRef>
          </c:tx>
          <c:spPr>
            <a:solidFill>
              <a:schemeClr val="accent2"/>
            </a:solidFill>
            <a:ln>
              <a:noFill/>
            </a:ln>
            <a:effectLst/>
          </c:spPr>
          <c:invertIfNegative val="0"/>
          <c:cat>
            <c:strRef>
              <c:f>'Intakes by Age'!$A$16:$A$20</c:f>
              <c:strCache>
                <c:ptCount val="5"/>
                <c:pt idx="0">
                  <c:v>18-24</c:v>
                </c:pt>
                <c:pt idx="1">
                  <c:v>25-29</c:v>
                </c:pt>
                <c:pt idx="2">
                  <c:v>30-39</c:v>
                </c:pt>
                <c:pt idx="3">
                  <c:v>40-49</c:v>
                </c:pt>
                <c:pt idx="4">
                  <c:v>50+</c:v>
                </c:pt>
              </c:strCache>
            </c:strRef>
          </c:cat>
          <c:val>
            <c:numRef>
              <c:f>'Intakes by Age'!$C$16:$C$20</c:f>
              <c:numCache>
                <c:formatCode>General</c:formatCode>
                <c:ptCount val="5"/>
                <c:pt idx="0">
                  <c:v>81</c:v>
                </c:pt>
                <c:pt idx="1">
                  <c:v>56</c:v>
                </c:pt>
                <c:pt idx="2">
                  <c:v>96</c:v>
                </c:pt>
                <c:pt idx="3">
                  <c:v>64</c:v>
                </c:pt>
                <c:pt idx="4">
                  <c:v>30</c:v>
                </c:pt>
              </c:numCache>
            </c:numRef>
          </c:val>
          <c:extLst>
            <c:ext xmlns:c16="http://schemas.microsoft.com/office/drawing/2014/chart" uri="{C3380CC4-5D6E-409C-BE32-E72D297353CC}">
              <c16:uniqueId val="{00000001-118A-484C-8095-E2F3AE1A4802}"/>
            </c:ext>
          </c:extLst>
        </c:ser>
        <c:ser>
          <c:idx val="2"/>
          <c:order val="2"/>
          <c:tx>
            <c:strRef>
              <c:f>'Intakes by Age'!$D$15</c:f>
              <c:strCache>
                <c:ptCount val="1"/>
                <c:pt idx="0">
                  <c:v>2013</c:v>
                </c:pt>
              </c:strCache>
            </c:strRef>
          </c:tx>
          <c:spPr>
            <a:solidFill>
              <a:schemeClr val="accent3"/>
            </a:solidFill>
            <a:ln>
              <a:noFill/>
            </a:ln>
            <a:effectLst/>
          </c:spPr>
          <c:invertIfNegative val="0"/>
          <c:cat>
            <c:strRef>
              <c:f>'Intakes by Age'!$A$16:$A$20</c:f>
              <c:strCache>
                <c:ptCount val="5"/>
                <c:pt idx="0">
                  <c:v>18-24</c:v>
                </c:pt>
                <c:pt idx="1">
                  <c:v>25-29</c:v>
                </c:pt>
                <c:pt idx="2">
                  <c:v>30-39</c:v>
                </c:pt>
                <c:pt idx="3">
                  <c:v>40-49</c:v>
                </c:pt>
                <c:pt idx="4">
                  <c:v>50+</c:v>
                </c:pt>
              </c:strCache>
            </c:strRef>
          </c:cat>
          <c:val>
            <c:numRef>
              <c:f>'Intakes by Age'!$D$16:$D$20</c:f>
              <c:numCache>
                <c:formatCode>General</c:formatCode>
                <c:ptCount val="5"/>
                <c:pt idx="0">
                  <c:v>62</c:v>
                </c:pt>
                <c:pt idx="1">
                  <c:v>60</c:v>
                </c:pt>
                <c:pt idx="2">
                  <c:v>117</c:v>
                </c:pt>
                <c:pt idx="3">
                  <c:v>77</c:v>
                </c:pt>
                <c:pt idx="4">
                  <c:v>53</c:v>
                </c:pt>
              </c:numCache>
            </c:numRef>
          </c:val>
          <c:extLst>
            <c:ext xmlns:c16="http://schemas.microsoft.com/office/drawing/2014/chart" uri="{C3380CC4-5D6E-409C-BE32-E72D297353CC}">
              <c16:uniqueId val="{00000002-118A-484C-8095-E2F3AE1A4802}"/>
            </c:ext>
          </c:extLst>
        </c:ser>
        <c:ser>
          <c:idx val="3"/>
          <c:order val="3"/>
          <c:tx>
            <c:strRef>
              <c:f>'Intakes by Age'!$E$15</c:f>
              <c:strCache>
                <c:ptCount val="1"/>
                <c:pt idx="0">
                  <c:v>2014</c:v>
                </c:pt>
              </c:strCache>
            </c:strRef>
          </c:tx>
          <c:spPr>
            <a:solidFill>
              <a:schemeClr val="accent4"/>
            </a:solidFill>
            <a:ln>
              <a:noFill/>
            </a:ln>
            <a:effectLst/>
          </c:spPr>
          <c:invertIfNegative val="0"/>
          <c:cat>
            <c:strRef>
              <c:f>'Intakes by Age'!$A$16:$A$20</c:f>
              <c:strCache>
                <c:ptCount val="5"/>
                <c:pt idx="0">
                  <c:v>18-24</c:v>
                </c:pt>
                <c:pt idx="1">
                  <c:v>25-29</c:v>
                </c:pt>
                <c:pt idx="2">
                  <c:v>30-39</c:v>
                </c:pt>
                <c:pt idx="3">
                  <c:v>40-49</c:v>
                </c:pt>
                <c:pt idx="4">
                  <c:v>50+</c:v>
                </c:pt>
              </c:strCache>
            </c:strRef>
          </c:cat>
          <c:val>
            <c:numRef>
              <c:f>'Intakes by Age'!$E$16:$E$20</c:f>
              <c:numCache>
                <c:formatCode>General</c:formatCode>
                <c:ptCount val="5"/>
                <c:pt idx="0">
                  <c:v>68</c:v>
                </c:pt>
                <c:pt idx="1">
                  <c:v>62</c:v>
                </c:pt>
                <c:pt idx="2">
                  <c:v>116</c:v>
                </c:pt>
                <c:pt idx="3">
                  <c:v>58</c:v>
                </c:pt>
                <c:pt idx="4">
                  <c:v>55</c:v>
                </c:pt>
              </c:numCache>
            </c:numRef>
          </c:val>
          <c:extLst>
            <c:ext xmlns:c16="http://schemas.microsoft.com/office/drawing/2014/chart" uri="{C3380CC4-5D6E-409C-BE32-E72D297353CC}">
              <c16:uniqueId val="{00000003-118A-484C-8095-E2F3AE1A4802}"/>
            </c:ext>
          </c:extLst>
        </c:ser>
        <c:ser>
          <c:idx val="4"/>
          <c:order val="4"/>
          <c:tx>
            <c:strRef>
              <c:f>'Intakes by Age'!$F$15</c:f>
              <c:strCache>
                <c:ptCount val="1"/>
                <c:pt idx="0">
                  <c:v>2015</c:v>
                </c:pt>
              </c:strCache>
            </c:strRef>
          </c:tx>
          <c:spPr>
            <a:solidFill>
              <a:schemeClr val="accent5"/>
            </a:solidFill>
            <a:ln>
              <a:noFill/>
            </a:ln>
            <a:effectLst/>
          </c:spPr>
          <c:invertIfNegative val="0"/>
          <c:cat>
            <c:strRef>
              <c:f>'Intakes by Age'!$A$16:$A$20</c:f>
              <c:strCache>
                <c:ptCount val="5"/>
                <c:pt idx="0">
                  <c:v>18-24</c:v>
                </c:pt>
                <c:pt idx="1">
                  <c:v>25-29</c:v>
                </c:pt>
                <c:pt idx="2">
                  <c:v>30-39</c:v>
                </c:pt>
                <c:pt idx="3">
                  <c:v>40-49</c:v>
                </c:pt>
                <c:pt idx="4">
                  <c:v>50+</c:v>
                </c:pt>
              </c:strCache>
            </c:strRef>
          </c:cat>
          <c:val>
            <c:numRef>
              <c:f>'Intakes by Age'!$F$16:$F$20</c:f>
              <c:numCache>
                <c:formatCode>General</c:formatCode>
                <c:ptCount val="5"/>
                <c:pt idx="0">
                  <c:v>46</c:v>
                </c:pt>
                <c:pt idx="1">
                  <c:v>71</c:v>
                </c:pt>
                <c:pt idx="2">
                  <c:v>114</c:v>
                </c:pt>
                <c:pt idx="3">
                  <c:v>68</c:v>
                </c:pt>
                <c:pt idx="4">
                  <c:v>64</c:v>
                </c:pt>
              </c:numCache>
            </c:numRef>
          </c:val>
          <c:extLst>
            <c:ext xmlns:c16="http://schemas.microsoft.com/office/drawing/2014/chart" uri="{C3380CC4-5D6E-409C-BE32-E72D297353CC}">
              <c16:uniqueId val="{00000004-118A-484C-8095-E2F3AE1A4802}"/>
            </c:ext>
          </c:extLst>
        </c:ser>
        <c:ser>
          <c:idx val="5"/>
          <c:order val="5"/>
          <c:tx>
            <c:strRef>
              <c:f>'Intakes by Age'!$G$15</c:f>
              <c:strCache>
                <c:ptCount val="1"/>
                <c:pt idx="0">
                  <c:v>2016</c:v>
                </c:pt>
              </c:strCache>
            </c:strRef>
          </c:tx>
          <c:spPr>
            <a:solidFill>
              <a:schemeClr val="accent6"/>
            </a:solidFill>
            <a:ln>
              <a:noFill/>
            </a:ln>
            <a:effectLst/>
          </c:spPr>
          <c:invertIfNegative val="0"/>
          <c:cat>
            <c:strRef>
              <c:f>'Intakes by Age'!$A$16:$A$20</c:f>
              <c:strCache>
                <c:ptCount val="5"/>
                <c:pt idx="0">
                  <c:v>18-24</c:v>
                </c:pt>
                <c:pt idx="1">
                  <c:v>25-29</c:v>
                </c:pt>
                <c:pt idx="2">
                  <c:v>30-39</c:v>
                </c:pt>
                <c:pt idx="3">
                  <c:v>40-49</c:v>
                </c:pt>
                <c:pt idx="4">
                  <c:v>50+</c:v>
                </c:pt>
              </c:strCache>
            </c:strRef>
          </c:cat>
          <c:val>
            <c:numRef>
              <c:f>'Intakes by Age'!$G$16:$G$20</c:f>
              <c:numCache>
                <c:formatCode>General</c:formatCode>
                <c:ptCount val="5"/>
                <c:pt idx="0">
                  <c:v>53</c:v>
                </c:pt>
                <c:pt idx="1">
                  <c:v>81</c:v>
                </c:pt>
                <c:pt idx="2">
                  <c:v>121</c:v>
                </c:pt>
                <c:pt idx="3">
                  <c:v>68</c:v>
                </c:pt>
                <c:pt idx="4">
                  <c:v>65</c:v>
                </c:pt>
              </c:numCache>
            </c:numRef>
          </c:val>
          <c:extLst>
            <c:ext xmlns:c16="http://schemas.microsoft.com/office/drawing/2014/chart" uri="{C3380CC4-5D6E-409C-BE32-E72D297353CC}">
              <c16:uniqueId val="{00000005-118A-484C-8095-E2F3AE1A4802}"/>
            </c:ext>
          </c:extLst>
        </c:ser>
        <c:ser>
          <c:idx val="6"/>
          <c:order val="6"/>
          <c:tx>
            <c:strRef>
              <c:f>'Intakes by Age'!$H$15</c:f>
              <c:strCache>
                <c:ptCount val="1"/>
                <c:pt idx="0">
                  <c:v>2017</c:v>
                </c:pt>
              </c:strCache>
            </c:strRef>
          </c:tx>
          <c:spPr>
            <a:solidFill>
              <a:schemeClr val="accent1">
                <a:lumMod val="60000"/>
              </a:schemeClr>
            </a:solidFill>
            <a:ln>
              <a:noFill/>
            </a:ln>
            <a:effectLst/>
          </c:spPr>
          <c:invertIfNegative val="0"/>
          <c:cat>
            <c:strRef>
              <c:f>'Intakes by Age'!$A$16:$A$20</c:f>
              <c:strCache>
                <c:ptCount val="5"/>
                <c:pt idx="0">
                  <c:v>18-24</c:v>
                </c:pt>
                <c:pt idx="1">
                  <c:v>25-29</c:v>
                </c:pt>
                <c:pt idx="2">
                  <c:v>30-39</c:v>
                </c:pt>
                <c:pt idx="3">
                  <c:v>40-49</c:v>
                </c:pt>
                <c:pt idx="4">
                  <c:v>50+</c:v>
                </c:pt>
              </c:strCache>
            </c:strRef>
          </c:cat>
          <c:val>
            <c:numRef>
              <c:f>'Intakes by Age'!$H$16:$H$20</c:f>
              <c:numCache>
                <c:formatCode>General</c:formatCode>
                <c:ptCount val="5"/>
                <c:pt idx="0">
                  <c:v>80</c:v>
                </c:pt>
                <c:pt idx="1">
                  <c:v>86</c:v>
                </c:pt>
                <c:pt idx="2">
                  <c:v>159</c:v>
                </c:pt>
                <c:pt idx="3">
                  <c:v>67</c:v>
                </c:pt>
                <c:pt idx="4">
                  <c:v>75</c:v>
                </c:pt>
              </c:numCache>
            </c:numRef>
          </c:val>
          <c:extLst>
            <c:ext xmlns:c16="http://schemas.microsoft.com/office/drawing/2014/chart" uri="{C3380CC4-5D6E-409C-BE32-E72D297353CC}">
              <c16:uniqueId val="{00000006-118A-484C-8095-E2F3AE1A4802}"/>
            </c:ext>
          </c:extLst>
        </c:ser>
        <c:ser>
          <c:idx val="7"/>
          <c:order val="7"/>
          <c:tx>
            <c:strRef>
              <c:f>'Intakes by Age'!$I$15</c:f>
              <c:strCache>
                <c:ptCount val="1"/>
                <c:pt idx="0">
                  <c:v>2018</c:v>
                </c:pt>
              </c:strCache>
            </c:strRef>
          </c:tx>
          <c:spPr>
            <a:solidFill>
              <a:schemeClr val="accent2">
                <a:lumMod val="60000"/>
              </a:schemeClr>
            </a:solidFill>
            <a:ln>
              <a:noFill/>
            </a:ln>
            <a:effectLst/>
          </c:spPr>
          <c:invertIfNegative val="0"/>
          <c:cat>
            <c:strRef>
              <c:f>'Intakes by Age'!$A$16:$A$20</c:f>
              <c:strCache>
                <c:ptCount val="5"/>
                <c:pt idx="0">
                  <c:v>18-24</c:v>
                </c:pt>
                <c:pt idx="1">
                  <c:v>25-29</c:v>
                </c:pt>
                <c:pt idx="2">
                  <c:v>30-39</c:v>
                </c:pt>
                <c:pt idx="3">
                  <c:v>40-49</c:v>
                </c:pt>
                <c:pt idx="4">
                  <c:v>50+</c:v>
                </c:pt>
              </c:strCache>
            </c:strRef>
          </c:cat>
          <c:val>
            <c:numRef>
              <c:f>'Intakes by Age'!$I$16:$I$20</c:f>
              <c:numCache>
                <c:formatCode>General</c:formatCode>
                <c:ptCount val="5"/>
                <c:pt idx="0">
                  <c:v>61</c:v>
                </c:pt>
                <c:pt idx="1">
                  <c:v>105</c:v>
                </c:pt>
                <c:pt idx="2">
                  <c:v>144</c:v>
                </c:pt>
                <c:pt idx="3">
                  <c:v>69</c:v>
                </c:pt>
                <c:pt idx="4">
                  <c:v>55</c:v>
                </c:pt>
              </c:numCache>
            </c:numRef>
          </c:val>
          <c:extLst>
            <c:ext xmlns:c16="http://schemas.microsoft.com/office/drawing/2014/chart" uri="{C3380CC4-5D6E-409C-BE32-E72D297353CC}">
              <c16:uniqueId val="{00000007-118A-484C-8095-E2F3AE1A4802}"/>
            </c:ext>
          </c:extLst>
        </c:ser>
        <c:ser>
          <c:idx val="8"/>
          <c:order val="8"/>
          <c:tx>
            <c:strRef>
              <c:f>'Intakes by Age'!$J$15</c:f>
              <c:strCache>
                <c:ptCount val="1"/>
                <c:pt idx="0">
                  <c:v>2019</c:v>
                </c:pt>
              </c:strCache>
            </c:strRef>
          </c:tx>
          <c:spPr>
            <a:solidFill>
              <a:schemeClr val="accent3">
                <a:lumMod val="60000"/>
              </a:schemeClr>
            </a:solidFill>
            <a:ln>
              <a:noFill/>
            </a:ln>
            <a:effectLst/>
          </c:spPr>
          <c:invertIfNegative val="0"/>
          <c:cat>
            <c:strRef>
              <c:f>'Intakes by Age'!$A$16:$A$20</c:f>
              <c:strCache>
                <c:ptCount val="5"/>
                <c:pt idx="0">
                  <c:v>18-24</c:v>
                </c:pt>
                <c:pt idx="1">
                  <c:v>25-29</c:v>
                </c:pt>
                <c:pt idx="2">
                  <c:v>30-39</c:v>
                </c:pt>
                <c:pt idx="3">
                  <c:v>40-49</c:v>
                </c:pt>
                <c:pt idx="4">
                  <c:v>50+</c:v>
                </c:pt>
              </c:strCache>
            </c:strRef>
          </c:cat>
          <c:val>
            <c:numRef>
              <c:f>'Intakes by Age'!$J$16:$J$20</c:f>
              <c:numCache>
                <c:formatCode>General</c:formatCode>
                <c:ptCount val="5"/>
                <c:pt idx="0">
                  <c:v>69</c:v>
                </c:pt>
                <c:pt idx="1">
                  <c:v>66</c:v>
                </c:pt>
                <c:pt idx="2">
                  <c:v>154</c:v>
                </c:pt>
                <c:pt idx="3">
                  <c:v>86</c:v>
                </c:pt>
                <c:pt idx="4">
                  <c:v>54</c:v>
                </c:pt>
              </c:numCache>
            </c:numRef>
          </c:val>
          <c:extLst>
            <c:ext xmlns:c16="http://schemas.microsoft.com/office/drawing/2014/chart" uri="{C3380CC4-5D6E-409C-BE32-E72D297353CC}">
              <c16:uniqueId val="{00000008-118A-484C-8095-E2F3AE1A4802}"/>
            </c:ext>
          </c:extLst>
        </c:ser>
        <c:ser>
          <c:idx val="9"/>
          <c:order val="9"/>
          <c:tx>
            <c:strRef>
              <c:f>'Intakes by Age'!$K$15</c:f>
              <c:strCache>
                <c:ptCount val="1"/>
                <c:pt idx="0">
                  <c:v>2020</c:v>
                </c:pt>
              </c:strCache>
            </c:strRef>
          </c:tx>
          <c:spPr>
            <a:solidFill>
              <a:schemeClr val="accent4">
                <a:lumMod val="60000"/>
              </a:schemeClr>
            </a:solidFill>
            <a:ln>
              <a:noFill/>
            </a:ln>
            <a:effectLst/>
          </c:spPr>
          <c:invertIfNegative val="0"/>
          <c:cat>
            <c:strRef>
              <c:f>'Intakes by Age'!$A$16:$A$20</c:f>
              <c:strCache>
                <c:ptCount val="5"/>
                <c:pt idx="0">
                  <c:v>18-24</c:v>
                </c:pt>
                <c:pt idx="1">
                  <c:v>25-29</c:v>
                </c:pt>
                <c:pt idx="2">
                  <c:v>30-39</c:v>
                </c:pt>
                <c:pt idx="3">
                  <c:v>40-49</c:v>
                </c:pt>
                <c:pt idx="4">
                  <c:v>50+</c:v>
                </c:pt>
              </c:strCache>
            </c:strRef>
          </c:cat>
          <c:val>
            <c:numRef>
              <c:f>'Intakes by Age'!$K$16:$K$20</c:f>
              <c:numCache>
                <c:formatCode>General</c:formatCode>
                <c:ptCount val="5"/>
                <c:pt idx="0">
                  <c:v>40</c:v>
                </c:pt>
                <c:pt idx="1">
                  <c:v>35</c:v>
                </c:pt>
                <c:pt idx="2">
                  <c:v>91</c:v>
                </c:pt>
                <c:pt idx="3">
                  <c:v>58</c:v>
                </c:pt>
                <c:pt idx="4">
                  <c:v>53</c:v>
                </c:pt>
              </c:numCache>
            </c:numRef>
          </c:val>
          <c:extLst>
            <c:ext xmlns:c16="http://schemas.microsoft.com/office/drawing/2014/chart" uri="{C3380CC4-5D6E-409C-BE32-E72D297353CC}">
              <c16:uniqueId val="{00000009-118A-484C-8095-E2F3AE1A4802}"/>
            </c:ext>
          </c:extLst>
        </c:ser>
        <c:ser>
          <c:idx val="10"/>
          <c:order val="10"/>
          <c:tx>
            <c:strRef>
              <c:f>'Intakes by Age'!$L$15</c:f>
              <c:strCache>
                <c:ptCount val="1"/>
                <c:pt idx="0">
                  <c:v>2021</c:v>
                </c:pt>
              </c:strCache>
            </c:strRef>
          </c:tx>
          <c:spPr>
            <a:solidFill>
              <a:schemeClr val="accent5">
                <a:lumMod val="60000"/>
              </a:schemeClr>
            </a:solidFill>
            <a:ln>
              <a:noFill/>
            </a:ln>
            <a:effectLst/>
          </c:spPr>
          <c:invertIfNegative val="0"/>
          <c:cat>
            <c:strRef>
              <c:f>'Intakes by Age'!$A$16:$A$20</c:f>
              <c:strCache>
                <c:ptCount val="5"/>
                <c:pt idx="0">
                  <c:v>18-24</c:v>
                </c:pt>
                <c:pt idx="1">
                  <c:v>25-29</c:v>
                </c:pt>
                <c:pt idx="2">
                  <c:v>30-39</c:v>
                </c:pt>
                <c:pt idx="3">
                  <c:v>40-49</c:v>
                </c:pt>
                <c:pt idx="4">
                  <c:v>50+</c:v>
                </c:pt>
              </c:strCache>
            </c:strRef>
          </c:cat>
          <c:val>
            <c:numRef>
              <c:f>'Intakes by Age'!$L$16:$L$20</c:f>
              <c:numCache>
                <c:formatCode>General</c:formatCode>
                <c:ptCount val="5"/>
                <c:pt idx="0">
                  <c:v>39</c:v>
                </c:pt>
                <c:pt idx="1">
                  <c:v>37</c:v>
                </c:pt>
                <c:pt idx="2">
                  <c:v>95</c:v>
                </c:pt>
                <c:pt idx="3">
                  <c:v>49</c:v>
                </c:pt>
                <c:pt idx="4">
                  <c:v>66</c:v>
                </c:pt>
              </c:numCache>
            </c:numRef>
          </c:val>
          <c:extLst>
            <c:ext xmlns:c16="http://schemas.microsoft.com/office/drawing/2014/chart" uri="{C3380CC4-5D6E-409C-BE32-E72D297353CC}">
              <c16:uniqueId val="{0000000A-118A-484C-8095-E2F3AE1A4802}"/>
            </c:ext>
          </c:extLst>
        </c:ser>
        <c:dLbls>
          <c:showLegendKey val="0"/>
          <c:showVal val="0"/>
          <c:showCatName val="0"/>
          <c:showSerName val="0"/>
          <c:showPercent val="0"/>
          <c:showBubbleSize val="0"/>
        </c:dLbls>
        <c:gapWidth val="219"/>
        <c:overlap val="-27"/>
        <c:axId val="624521520"/>
        <c:axId val="624522696"/>
      </c:barChart>
      <c:catAx>
        <c:axId val="624521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522696"/>
        <c:crosses val="autoZero"/>
        <c:auto val="1"/>
        <c:lblAlgn val="ctr"/>
        <c:lblOffset val="100"/>
        <c:noMultiLvlLbl val="0"/>
      </c:catAx>
      <c:valAx>
        <c:axId val="624522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5215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Greene Intakes by Age Group (2011-2021) </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'Intakes by Age'!$A$59</c:f>
              <c:strCache>
                <c:ptCount val="1"/>
                <c:pt idx="0">
                  <c:v>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Age'!$B$58</c:f>
              <c:strCache>
                <c:ptCount val="1"/>
                <c:pt idx="0">
                  <c:v>% Change 2011-2021</c:v>
                </c:pt>
              </c:strCache>
            </c:strRef>
          </c:cat>
          <c:val>
            <c:numRef>
              <c:f>'Intakes by Age'!$B$59</c:f>
              <c:numCache>
                <c:formatCode>0%</c:formatCode>
                <c:ptCount val="1"/>
                <c:pt idx="0">
                  <c:v>-0.49</c:v>
                </c:pt>
              </c:numCache>
            </c:numRef>
          </c:val>
          <c:extLst>
            <c:ext xmlns:c16="http://schemas.microsoft.com/office/drawing/2014/chart" uri="{C3380CC4-5D6E-409C-BE32-E72D297353CC}">
              <c16:uniqueId val="{00000000-0ACE-4249-AEA4-929213FD5416}"/>
            </c:ext>
          </c:extLst>
        </c:ser>
        <c:ser>
          <c:idx val="1"/>
          <c:order val="1"/>
          <c:tx>
            <c:strRef>
              <c:f>'Intakes by Age'!$A$60</c:f>
              <c:strCache>
                <c:ptCount val="1"/>
                <c:pt idx="0">
                  <c:v>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Age'!$B$58</c:f>
              <c:strCache>
                <c:ptCount val="1"/>
                <c:pt idx="0">
                  <c:v>% Change 2011-2021</c:v>
                </c:pt>
              </c:strCache>
            </c:strRef>
          </c:cat>
          <c:val>
            <c:numRef>
              <c:f>'Intakes by Age'!$B$60</c:f>
              <c:numCache>
                <c:formatCode>0%</c:formatCode>
                <c:ptCount val="1"/>
                <c:pt idx="0">
                  <c:v>-0.15</c:v>
                </c:pt>
              </c:numCache>
            </c:numRef>
          </c:val>
          <c:extLst>
            <c:ext xmlns:c16="http://schemas.microsoft.com/office/drawing/2014/chart" uri="{C3380CC4-5D6E-409C-BE32-E72D297353CC}">
              <c16:uniqueId val="{00000001-0ACE-4249-AEA4-929213FD5416}"/>
            </c:ext>
          </c:extLst>
        </c:ser>
        <c:ser>
          <c:idx val="2"/>
          <c:order val="2"/>
          <c:tx>
            <c:strRef>
              <c:f>'Intakes by Age'!$A$61</c:f>
              <c:strCache>
                <c:ptCount val="1"/>
                <c:pt idx="0">
                  <c:v>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Age'!$B$58</c:f>
              <c:strCache>
                <c:ptCount val="1"/>
                <c:pt idx="0">
                  <c:v>% Change 2011-2021</c:v>
                </c:pt>
              </c:strCache>
            </c:strRef>
          </c:cat>
          <c:val>
            <c:numRef>
              <c:f>'Intakes by Age'!$B$61</c:f>
              <c:numCache>
                <c:formatCode>0%</c:formatCode>
                <c:ptCount val="1"/>
                <c:pt idx="0">
                  <c:v>0.16</c:v>
                </c:pt>
              </c:numCache>
            </c:numRef>
          </c:val>
          <c:extLst>
            <c:ext xmlns:c16="http://schemas.microsoft.com/office/drawing/2014/chart" uri="{C3380CC4-5D6E-409C-BE32-E72D297353CC}">
              <c16:uniqueId val="{00000002-0ACE-4249-AEA4-929213FD5416}"/>
            </c:ext>
          </c:extLst>
        </c:ser>
        <c:ser>
          <c:idx val="3"/>
          <c:order val="3"/>
          <c:tx>
            <c:strRef>
              <c:f>'Intakes by Age'!$A$62</c:f>
              <c:strCache>
                <c:ptCount val="1"/>
                <c:pt idx="0">
                  <c:v>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Age'!$B$58</c:f>
              <c:strCache>
                <c:ptCount val="1"/>
                <c:pt idx="0">
                  <c:v>% Change 2011-2021</c:v>
                </c:pt>
              </c:strCache>
            </c:strRef>
          </c:cat>
          <c:val>
            <c:numRef>
              <c:f>'Intakes by Age'!$B$62</c:f>
              <c:numCache>
                <c:formatCode>0%</c:formatCode>
                <c:ptCount val="1"/>
                <c:pt idx="0">
                  <c:v>-0.26</c:v>
                </c:pt>
              </c:numCache>
            </c:numRef>
          </c:val>
          <c:extLst>
            <c:ext xmlns:c16="http://schemas.microsoft.com/office/drawing/2014/chart" uri="{C3380CC4-5D6E-409C-BE32-E72D297353CC}">
              <c16:uniqueId val="{00000003-0ACE-4249-AEA4-929213FD5416}"/>
            </c:ext>
          </c:extLst>
        </c:ser>
        <c:ser>
          <c:idx val="4"/>
          <c:order val="4"/>
          <c:tx>
            <c:strRef>
              <c:f>'Intakes by Age'!$A$63</c:f>
              <c:strCache>
                <c:ptCount val="1"/>
                <c:pt idx="0">
                  <c:v>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Age'!$B$58</c:f>
              <c:strCache>
                <c:ptCount val="1"/>
                <c:pt idx="0">
                  <c:v>% Change 2011-2021</c:v>
                </c:pt>
              </c:strCache>
            </c:strRef>
          </c:cat>
          <c:val>
            <c:numRef>
              <c:f>'Intakes by Age'!$B$63</c:f>
              <c:numCache>
                <c:formatCode>0%</c:formatCode>
                <c:ptCount val="1"/>
                <c:pt idx="0">
                  <c:v>0.66</c:v>
                </c:pt>
              </c:numCache>
            </c:numRef>
          </c:val>
          <c:extLst>
            <c:ext xmlns:c16="http://schemas.microsoft.com/office/drawing/2014/chart" uri="{C3380CC4-5D6E-409C-BE32-E72D297353CC}">
              <c16:uniqueId val="{00000004-0ACE-4249-AEA4-929213FD5416}"/>
            </c:ext>
          </c:extLst>
        </c:ser>
        <c:dLbls>
          <c:showLegendKey val="0"/>
          <c:showVal val="0"/>
          <c:showCatName val="0"/>
          <c:showSerName val="0"/>
          <c:showPercent val="0"/>
          <c:showBubbleSize val="0"/>
        </c:dLbls>
        <c:gapWidth val="219"/>
        <c:overlap val="-27"/>
        <c:axId val="624525048"/>
        <c:axId val="624527400"/>
      </c:barChart>
      <c:catAx>
        <c:axId val="624525048"/>
        <c:scaling>
          <c:orientation val="minMax"/>
        </c:scaling>
        <c:delete val="1"/>
        <c:axPos val="b"/>
        <c:numFmt formatCode="General" sourceLinked="1"/>
        <c:majorTickMark val="none"/>
        <c:minorTickMark val="none"/>
        <c:tickLblPos val="nextTo"/>
        <c:crossAx val="624527400"/>
        <c:crosses val="autoZero"/>
        <c:auto val="1"/>
        <c:lblAlgn val="ctr"/>
        <c:lblOffset val="100"/>
        <c:noMultiLvlLbl val="0"/>
      </c:catAx>
      <c:valAx>
        <c:axId val="624527400"/>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6245250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'Intakes by Age'!$A$99</c:f>
              <c:strCache>
                <c:ptCount val="1"/>
                <c:pt idx="0">
                  <c:v>Greene Average Age at Intake</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'Intakes by Age'!$B$98:$L$98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Age'!$B$99:$L$99</c:f>
              <c:numCache>
                <c:formatCode>General</c:formatCode>
                <c:ptCount val="11"/>
                <c:pt idx="0">
                  <c:v>33.270000000000003</c:v>
                </c:pt>
                <c:pt idx="1">
                  <c:v>33.75</c:v>
                </c:pt>
                <c:pt idx="2">
                  <c:v>36.130000000000003</c:v>
                </c:pt>
                <c:pt idx="3">
                  <c:v>35.89</c:v>
                </c:pt>
                <c:pt idx="4">
                  <c:v>37.1</c:v>
                </c:pt>
                <c:pt idx="5">
                  <c:v>36.479999999999997</c:v>
                </c:pt>
                <c:pt idx="6">
                  <c:v>35.590000000000003</c:v>
                </c:pt>
                <c:pt idx="7">
                  <c:v>34.81</c:v>
                </c:pt>
                <c:pt idx="8">
                  <c:v>35.89</c:v>
                </c:pt>
                <c:pt idx="9">
                  <c:v>38.19</c:v>
                </c:pt>
                <c:pt idx="10">
                  <c:v>38.770000000000003</c:v>
                </c:pt>
              </c:numCache>
            </c:numRef>
          </c:val>
          <c:extLst>
            <c:ext xmlns:c16="http://schemas.microsoft.com/office/drawing/2014/chart" uri="{C3380CC4-5D6E-409C-BE32-E72D297353CC}">
              <c16:uniqueId val="{00000000-602A-4C77-B4EC-F41C8F6308AD}"/>
            </c:ext>
          </c:extLst>
        </c:ser>
        <c:dLbls>
          <c:showLegendKey val="0"/>
          <c:showVal val="0"/>
          <c:showCatName val="0"/>
          <c:showSerName val="0"/>
          <c:showPercent val="0"/>
          <c:showBubbleSize val="0"/>
        </c:dLbls>
        <c:gapWidth val="219"/>
        <c:overlap val="-27"/>
        <c:axId val="385761184"/>
        <c:axId val="385744128"/>
      </c:barChart>
      <c:catAx>
        <c:axId val="385761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85744128"/>
        <c:crosses val="autoZero"/>
        <c:auto val="1"/>
        <c:lblAlgn val="ctr"/>
        <c:lblOffset val="100"/>
        <c:noMultiLvlLbl val="0"/>
      </c:catAx>
      <c:valAx>
        <c:axId val="385744128"/>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8576118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0.76406</cdr:x>
      <cdr:y>0.11111</cdr:y>
    </cdr:from>
    <cdr:to>
      <cdr:x>0.83906</cdr:x>
      <cdr:y>0.24444</cdr:y>
    </cdr:to>
    <cdr:sp macro="" textlink="">
      <cdr:nvSpPr>
        <cdr:cNvPr id="2" name="TextBox 1"/>
        <cdr:cNvSpPr txBox="1"/>
      </cdr:nvSpPr>
      <cdr:spPr>
        <a:xfrm xmlns:a="http://schemas.openxmlformats.org/drawingml/2006/main">
          <a:off x="9315450" y="762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Intakes down 8%</a:t>
          </a:r>
          <a:endParaRPr lang="en-US" sz="1800" dirty="0"/>
        </a:p>
      </cdr:txBody>
    </cdr:sp>
  </cdr:relSizeAnchor>
  <cdr:relSizeAnchor xmlns:cdr="http://schemas.openxmlformats.org/drawingml/2006/chartDrawing">
    <cdr:from>
      <cdr:x>0.89219</cdr:x>
      <cdr:y>0.15694</cdr:y>
    </cdr:from>
    <cdr:to>
      <cdr:x>0.93984</cdr:x>
      <cdr:y>0.32222</cdr:y>
    </cdr:to>
    <cdr:cxnSp macro="">
      <cdr:nvCxnSpPr>
        <cdr:cNvPr id="4" name="Straight Arrow Connector 3"/>
        <cdr:cNvCxnSpPr/>
      </cdr:nvCxnSpPr>
      <cdr:spPr>
        <a:xfrm xmlns:a="http://schemas.openxmlformats.org/drawingml/2006/main">
          <a:off x="10877550" y="1076325"/>
          <a:ext cx="581025" cy="113347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0.70429</cdr:x>
      <cdr:y>0.09905</cdr:y>
    </cdr:from>
    <cdr:to>
      <cdr:x>0.77929</cdr:x>
      <cdr:y>0.23238</cdr:y>
    </cdr:to>
    <cdr:sp macro="" textlink="">
      <cdr:nvSpPr>
        <cdr:cNvPr id="2" name="TextBox 1"/>
        <cdr:cNvSpPr txBox="1"/>
      </cdr:nvSpPr>
      <cdr:spPr>
        <a:xfrm xmlns:a="http://schemas.openxmlformats.org/drawingml/2006/main">
          <a:off x="8586651" y="67926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Black inmate ALOS up 23%</a:t>
          </a:r>
          <a:endParaRPr lang="en-US" sz="1800" dirty="0"/>
        </a:p>
      </cdr:txBody>
    </cdr:sp>
  </cdr:relSizeAnchor>
  <cdr:relSizeAnchor xmlns:cdr="http://schemas.openxmlformats.org/drawingml/2006/chartDrawing">
    <cdr:from>
      <cdr:x>0.9</cdr:x>
      <cdr:y>0.14095</cdr:y>
    </cdr:from>
    <cdr:to>
      <cdr:x>0.93929</cdr:x>
      <cdr:y>0.27429</cdr:y>
    </cdr:to>
    <cdr:cxnSp macro="">
      <cdr:nvCxnSpPr>
        <cdr:cNvPr id="4" name="Straight Arrow Connector 3"/>
        <cdr:cNvCxnSpPr/>
      </cdr:nvCxnSpPr>
      <cdr:spPr>
        <a:xfrm xmlns:a="http://schemas.openxmlformats.org/drawingml/2006/main">
          <a:off x="10972800" y="966651"/>
          <a:ext cx="478971" cy="9144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0.68429</cdr:x>
      <cdr:y>0.57016</cdr:y>
    </cdr:from>
    <cdr:to>
      <cdr:x>0.75929</cdr:x>
      <cdr:y>0.70349</cdr:y>
    </cdr:to>
    <cdr:sp macro="" textlink="">
      <cdr:nvSpPr>
        <cdr:cNvPr id="6" name="TextBox 5"/>
        <cdr:cNvSpPr txBox="1"/>
      </cdr:nvSpPr>
      <cdr:spPr>
        <a:xfrm xmlns:a="http://schemas.openxmlformats.org/drawingml/2006/main">
          <a:off x="8342812" y="391014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White inmate ALOS down 11% </a:t>
          </a:r>
          <a:endParaRPr lang="en-US" sz="1800" dirty="0"/>
        </a:p>
      </cdr:txBody>
    </cdr:sp>
  </cdr:relSizeAnchor>
  <cdr:relSizeAnchor xmlns:cdr="http://schemas.openxmlformats.org/drawingml/2006/chartDrawing">
    <cdr:from>
      <cdr:x>0.90429</cdr:x>
      <cdr:y>0.40635</cdr:y>
    </cdr:from>
    <cdr:to>
      <cdr:x>0.93714</cdr:x>
      <cdr:y>0.57397</cdr:y>
    </cdr:to>
    <cdr:cxnSp macro="">
      <cdr:nvCxnSpPr>
        <cdr:cNvPr id="8" name="Straight Arrow Connector 7"/>
        <cdr:cNvCxnSpPr/>
      </cdr:nvCxnSpPr>
      <cdr:spPr>
        <a:xfrm xmlns:a="http://schemas.openxmlformats.org/drawingml/2006/main" flipV="1">
          <a:off x="11025051" y="2786743"/>
          <a:ext cx="400595" cy="114953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0.71071</cdr:x>
      <cdr:y>0.11683</cdr:y>
    </cdr:from>
    <cdr:to>
      <cdr:x>0.78571</cdr:x>
      <cdr:y>0.25016</cdr:y>
    </cdr:to>
    <cdr:sp macro="" textlink="">
      <cdr:nvSpPr>
        <cdr:cNvPr id="2" name="TextBox 1"/>
        <cdr:cNvSpPr txBox="1"/>
      </cdr:nvSpPr>
      <cdr:spPr>
        <a:xfrm xmlns:a="http://schemas.openxmlformats.org/drawingml/2006/main">
          <a:off x="8665028" y="80118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Male inmate ALOS up 3%</a:t>
          </a:r>
          <a:endParaRPr lang="en-US" sz="1800" dirty="0"/>
        </a:p>
      </cdr:txBody>
    </cdr:sp>
  </cdr:relSizeAnchor>
  <cdr:relSizeAnchor xmlns:cdr="http://schemas.openxmlformats.org/drawingml/2006/chartDrawing">
    <cdr:from>
      <cdr:x>0.895</cdr:x>
      <cdr:y>0.16381</cdr:y>
    </cdr:from>
    <cdr:to>
      <cdr:x>0.94</cdr:x>
      <cdr:y>0.25524</cdr:y>
    </cdr:to>
    <cdr:cxnSp macro="">
      <cdr:nvCxnSpPr>
        <cdr:cNvPr id="4" name="Straight Arrow Connector 3"/>
        <cdr:cNvCxnSpPr/>
      </cdr:nvCxnSpPr>
      <cdr:spPr>
        <a:xfrm xmlns:a="http://schemas.openxmlformats.org/drawingml/2006/main">
          <a:off x="10911840" y="1123406"/>
          <a:ext cx="548640" cy="62701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0.68929</cdr:x>
      <cdr:y>0.54222</cdr:y>
    </cdr:from>
    <cdr:to>
      <cdr:x>0.76429</cdr:x>
      <cdr:y>0.67556</cdr:y>
    </cdr:to>
    <cdr:sp macro="" textlink="">
      <cdr:nvSpPr>
        <cdr:cNvPr id="7" name="TextBox 6"/>
        <cdr:cNvSpPr txBox="1"/>
      </cdr:nvSpPr>
      <cdr:spPr>
        <a:xfrm xmlns:a="http://schemas.openxmlformats.org/drawingml/2006/main">
          <a:off x="8403771" y="371856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Female inmate ALOS up 45%</a:t>
          </a:r>
          <a:endParaRPr lang="en-US" sz="1800" dirty="0"/>
        </a:p>
      </cdr:txBody>
    </cdr:sp>
  </cdr:relSizeAnchor>
  <cdr:relSizeAnchor xmlns:cdr="http://schemas.openxmlformats.org/drawingml/2006/chartDrawing">
    <cdr:from>
      <cdr:x>0.89643</cdr:x>
      <cdr:y>0.33143</cdr:y>
    </cdr:from>
    <cdr:to>
      <cdr:x>0.93643</cdr:x>
      <cdr:y>0.55111</cdr:y>
    </cdr:to>
    <cdr:cxnSp macro="">
      <cdr:nvCxnSpPr>
        <cdr:cNvPr id="9" name="Straight Arrow Connector 8"/>
        <cdr:cNvCxnSpPr/>
      </cdr:nvCxnSpPr>
      <cdr:spPr>
        <a:xfrm xmlns:a="http://schemas.openxmlformats.org/drawingml/2006/main" flipV="1">
          <a:off x="10929257" y="2272937"/>
          <a:ext cx="487680" cy="150658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0.75571</cdr:x>
      <cdr:y>0.1219</cdr:y>
    </cdr:from>
    <cdr:to>
      <cdr:x>0.83071</cdr:x>
      <cdr:y>0.25524</cdr:y>
    </cdr:to>
    <cdr:sp macro="" textlink="">
      <cdr:nvSpPr>
        <cdr:cNvPr id="2" name="TextBox 1"/>
        <cdr:cNvSpPr txBox="1"/>
      </cdr:nvSpPr>
      <cdr:spPr>
        <a:xfrm xmlns:a="http://schemas.openxmlformats.org/drawingml/2006/main">
          <a:off x="9213669" y="83602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BDE down 1%</a:t>
          </a:r>
          <a:endParaRPr lang="en-US" sz="1800" dirty="0"/>
        </a:p>
      </cdr:txBody>
    </cdr:sp>
  </cdr:relSizeAnchor>
  <cdr:relSizeAnchor xmlns:cdr="http://schemas.openxmlformats.org/drawingml/2006/chartDrawing">
    <cdr:from>
      <cdr:x>0.86214</cdr:x>
      <cdr:y>0.17016</cdr:y>
    </cdr:from>
    <cdr:to>
      <cdr:x>0.93571</cdr:x>
      <cdr:y>0.35683</cdr:y>
    </cdr:to>
    <cdr:cxnSp macro="">
      <cdr:nvCxnSpPr>
        <cdr:cNvPr id="4" name="Straight Arrow Connector 3"/>
        <cdr:cNvCxnSpPr/>
      </cdr:nvCxnSpPr>
      <cdr:spPr>
        <a:xfrm xmlns:a="http://schemas.openxmlformats.org/drawingml/2006/main">
          <a:off x="10511246" y="1166949"/>
          <a:ext cx="896983" cy="128016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0.72766</cdr:x>
      <cdr:y>0.10071</cdr:y>
    </cdr:from>
    <cdr:to>
      <cdr:x>0.80266</cdr:x>
      <cdr:y>0.23404</cdr:y>
    </cdr:to>
    <cdr:sp macro="" textlink="">
      <cdr:nvSpPr>
        <cdr:cNvPr id="2" name="TextBox 1"/>
        <cdr:cNvSpPr txBox="1"/>
      </cdr:nvSpPr>
      <cdr:spPr>
        <a:xfrm xmlns:a="http://schemas.openxmlformats.org/drawingml/2006/main">
          <a:off x="8871626" y="69066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BDE per 1000 down 9%</a:t>
          </a:r>
          <a:endParaRPr lang="en-US" sz="1800" dirty="0"/>
        </a:p>
      </cdr:txBody>
    </cdr:sp>
  </cdr:relSizeAnchor>
  <cdr:relSizeAnchor xmlns:cdr="http://schemas.openxmlformats.org/drawingml/2006/chartDrawing">
    <cdr:from>
      <cdr:x>0.9</cdr:x>
      <cdr:y>0.15035</cdr:y>
    </cdr:from>
    <cdr:to>
      <cdr:x>0.93511</cdr:x>
      <cdr:y>0.36312</cdr:y>
    </cdr:to>
    <cdr:cxnSp macro="">
      <cdr:nvCxnSpPr>
        <cdr:cNvPr id="4" name="Straight Arrow Connector 3"/>
        <cdr:cNvCxnSpPr/>
      </cdr:nvCxnSpPr>
      <cdr:spPr>
        <a:xfrm xmlns:a="http://schemas.openxmlformats.org/drawingml/2006/main">
          <a:off x="10972800" y="1031132"/>
          <a:ext cx="428017" cy="145914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4.xml><?xml version="1.0" encoding="utf-8"?>
<c:userShapes xmlns:c="http://schemas.openxmlformats.org/drawingml/2006/chart">
  <cdr:relSizeAnchor xmlns:cdr="http://schemas.openxmlformats.org/drawingml/2006/chartDrawing">
    <cdr:from>
      <cdr:x>0.07016</cdr:x>
      <cdr:y>0.14194</cdr:y>
    </cdr:from>
    <cdr:to>
      <cdr:x>0.14516</cdr:x>
      <cdr:y>0.27527</cdr:y>
    </cdr:to>
    <cdr:sp macro="" textlink="">
      <cdr:nvSpPr>
        <cdr:cNvPr id="2" name="TextBox 1"/>
        <cdr:cNvSpPr txBox="1"/>
      </cdr:nvSpPr>
      <cdr:spPr>
        <a:xfrm xmlns:a="http://schemas.openxmlformats.org/drawingml/2006/main">
          <a:off x="855406" y="97339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0.04516</cdr:x>
      <cdr:y>0.119</cdr:y>
    </cdr:from>
    <cdr:to>
      <cdr:x>0.12016</cdr:x>
      <cdr:y>0.25233</cdr:y>
    </cdr:to>
    <cdr:sp macro="" textlink="">
      <cdr:nvSpPr>
        <cdr:cNvPr id="3" name="TextBox 2"/>
        <cdr:cNvSpPr txBox="1"/>
      </cdr:nvSpPr>
      <cdr:spPr>
        <a:xfrm xmlns:a="http://schemas.openxmlformats.org/drawingml/2006/main">
          <a:off x="550608" y="81607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0.20161</cdr:x>
      <cdr:y>0.119</cdr:y>
    </cdr:from>
    <cdr:to>
      <cdr:x>0.27661</cdr:x>
      <cdr:y>0.25233</cdr:y>
    </cdr:to>
    <cdr:sp macro="" textlink="">
      <cdr:nvSpPr>
        <cdr:cNvPr id="4" name="TextBox 3"/>
        <cdr:cNvSpPr txBox="1"/>
      </cdr:nvSpPr>
      <cdr:spPr>
        <a:xfrm xmlns:a="http://schemas.openxmlformats.org/drawingml/2006/main">
          <a:off x="2458066" y="81607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0.33548</cdr:x>
      <cdr:y>0.119</cdr:y>
    </cdr:from>
    <cdr:to>
      <cdr:x>0.41048</cdr:x>
      <cdr:y>0.25233</cdr:y>
    </cdr:to>
    <cdr:sp macro="" textlink="">
      <cdr:nvSpPr>
        <cdr:cNvPr id="5" name="TextBox 4"/>
        <cdr:cNvSpPr txBox="1"/>
      </cdr:nvSpPr>
      <cdr:spPr>
        <a:xfrm xmlns:a="http://schemas.openxmlformats.org/drawingml/2006/main">
          <a:off x="4090221" y="81607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0.44641</cdr:x>
      <cdr:y>0.11916</cdr:y>
    </cdr:from>
    <cdr:to>
      <cdr:x>0.52141</cdr:x>
      <cdr:y>0.25249</cdr:y>
    </cdr:to>
    <cdr:sp macro="" textlink="">
      <cdr:nvSpPr>
        <cdr:cNvPr id="6" name="TextBox 5"/>
        <cdr:cNvSpPr txBox="1"/>
      </cdr:nvSpPr>
      <cdr:spPr>
        <a:xfrm xmlns:a="http://schemas.openxmlformats.org/drawingml/2006/main">
          <a:off x="5442575" y="81720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0.6</cdr:x>
      <cdr:y>0.11756</cdr:y>
    </cdr:from>
    <cdr:to>
      <cdr:x>0.675</cdr:x>
      <cdr:y>0.2509</cdr:y>
    </cdr:to>
    <cdr:sp macro="" textlink="">
      <cdr:nvSpPr>
        <cdr:cNvPr id="7" name="TextBox 6"/>
        <cdr:cNvSpPr txBox="1"/>
      </cdr:nvSpPr>
      <cdr:spPr>
        <a:xfrm xmlns:a="http://schemas.openxmlformats.org/drawingml/2006/main">
          <a:off x="7315200" y="80624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0.72419</cdr:x>
      <cdr:y>0.11756</cdr:y>
    </cdr:from>
    <cdr:to>
      <cdr:x>0.79919</cdr:x>
      <cdr:y>0.2509</cdr:y>
    </cdr:to>
    <cdr:sp macro="" textlink="">
      <cdr:nvSpPr>
        <cdr:cNvPr id="8" name="TextBox 7"/>
        <cdr:cNvSpPr txBox="1"/>
      </cdr:nvSpPr>
      <cdr:spPr>
        <a:xfrm xmlns:a="http://schemas.openxmlformats.org/drawingml/2006/main">
          <a:off x="8829368" y="80624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0.86694</cdr:x>
      <cdr:y>0.11613</cdr:y>
    </cdr:from>
    <cdr:to>
      <cdr:x>0.94194</cdr:x>
      <cdr:y>0.24946</cdr:y>
    </cdr:to>
    <cdr:sp macro="" textlink="">
      <cdr:nvSpPr>
        <cdr:cNvPr id="9" name="TextBox 8"/>
        <cdr:cNvSpPr txBox="1"/>
      </cdr:nvSpPr>
      <cdr:spPr>
        <a:xfrm xmlns:a="http://schemas.openxmlformats.org/drawingml/2006/main">
          <a:off x="10569677" y="79641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userShapes>
</file>

<file path=ppt/drawings/drawing15.xml><?xml version="1.0" encoding="utf-8"?>
<c:userShapes xmlns:c="http://schemas.openxmlformats.org/drawingml/2006/chart">
  <cdr:relSizeAnchor xmlns:cdr="http://schemas.openxmlformats.org/drawingml/2006/chartDrawing">
    <cdr:from>
      <cdr:x>0.71357</cdr:x>
      <cdr:y>0.12825</cdr:y>
    </cdr:from>
    <cdr:to>
      <cdr:x>0.78857</cdr:x>
      <cdr:y>0.26159</cdr:y>
    </cdr:to>
    <cdr:sp macro="" textlink="">
      <cdr:nvSpPr>
        <cdr:cNvPr id="2" name="TextBox 1"/>
        <cdr:cNvSpPr txBox="1"/>
      </cdr:nvSpPr>
      <cdr:spPr>
        <a:xfrm xmlns:a="http://schemas.openxmlformats.org/drawingml/2006/main">
          <a:off x="8699863" y="87956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White inmate BDE up 2%</a:t>
          </a:r>
          <a:endParaRPr lang="en-US" sz="1800" dirty="0"/>
        </a:p>
      </cdr:txBody>
    </cdr:sp>
  </cdr:relSizeAnchor>
  <cdr:relSizeAnchor xmlns:cdr="http://schemas.openxmlformats.org/drawingml/2006/chartDrawing">
    <cdr:from>
      <cdr:x>0.9</cdr:x>
      <cdr:y>0.17778</cdr:y>
    </cdr:from>
    <cdr:to>
      <cdr:x>0.93643</cdr:x>
      <cdr:y>0.35048</cdr:y>
    </cdr:to>
    <cdr:cxnSp macro="">
      <cdr:nvCxnSpPr>
        <cdr:cNvPr id="4" name="Straight Arrow Connector 3"/>
        <cdr:cNvCxnSpPr/>
      </cdr:nvCxnSpPr>
      <cdr:spPr>
        <a:xfrm xmlns:a="http://schemas.openxmlformats.org/drawingml/2006/main">
          <a:off x="10972800" y="1219200"/>
          <a:ext cx="444137" cy="118436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6.xml><?xml version="1.0" encoding="utf-8"?>
<c:userShapes xmlns:c="http://schemas.openxmlformats.org/drawingml/2006/chart">
  <cdr:relSizeAnchor xmlns:cdr="http://schemas.openxmlformats.org/drawingml/2006/chartDrawing">
    <cdr:from>
      <cdr:x>0.68857</cdr:x>
      <cdr:y>0.10159</cdr:y>
    </cdr:from>
    <cdr:to>
      <cdr:x>0.76357</cdr:x>
      <cdr:y>0.23492</cdr:y>
    </cdr:to>
    <cdr:sp macro="" textlink="">
      <cdr:nvSpPr>
        <cdr:cNvPr id="2" name="TextBox 1"/>
        <cdr:cNvSpPr txBox="1"/>
      </cdr:nvSpPr>
      <cdr:spPr>
        <a:xfrm xmlns:a="http://schemas.openxmlformats.org/drawingml/2006/main">
          <a:off x="8395063" y="69668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Male inmate BDE down 8%</a:t>
          </a:r>
          <a:endParaRPr lang="en-US" sz="1800" dirty="0"/>
        </a:p>
      </cdr:txBody>
    </cdr:sp>
  </cdr:relSizeAnchor>
  <cdr:relSizeAnchor xmlns:cdr="http://schemas.openxmlformats.org/drawingml/2006/chartDrawing">
    <cdr:from>
      <cdr:x>0.88857</cdr:x>
      <cdr:y>0.14603</cdr:y>
    </cdr:from>
    <cdr:to>
      <cdr:x>0.93857</cdr:x>
      <cdr:y>0.33778</cdr:y>
    </cdr:to>
    <cdr:cxnSp macro="">
      <cdr:nvCxnSpPr>
        <cdr:cNvPr id="4" name="Straight Arrow Connector 3"/>
        <cdr:cNvCxnSpPr/>
      </cdr:nvCxnSpPr>
      <cdr:spPr>
        <a:xfrm xmlns:a="http://schemas.openxmlformats.org/drawingml/2006/main">
          <a:off x="10833463" y="1001486"/>
          <a:ext cx="609600" cy="131499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0.69857</cdr:x>
      <cdr:y>0.54603</cdr:y>
    </cdr:from>
    <cdr:to>
      <cdr:x>0.77357</cdr:x>
      <cdr:y>0.67937</cdr:y>
    </cdr:to>
    <cdr:sp macro="" textlink="">
      <cdr:nvSpPr>
        <cdr:cNvPr id="6" name="TextBox 5"/>
        <cdr:cNvSpPr txBox="1"/>
      </cdr:nvSpPr>
      <cdr:spPr>
        <a:xfrm xmlns:a="http://schemas.openxmlformats.org/drawingml/2006/main">
          <a:off x="8516983" y="374468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Female inmate BDE up 39%</a:t>
          </a:r>
          <a:endParaRPr lang="en-US" sz="1800" dirty="0"/>
        </a:p>
      </cdr:txBody>
    </cdr:sp>
  </cdr:relSizeAnchor>
  <cdr:relSizeAnchor xmlns:cdr="http://schemas.openxmlformats.org/drawingml/2006/chartDrawing">
    <cdr:from>
      <cdr:x>0.90286</cdr:x>
      <cdr:y>0.59048</cdr:y>
    </cdr:from>
    <cdr:to>
      <cdr:x>0.94071</cdr:x>
      <cdr:y>0.71111</cdr:y>
    </cdr:to>
    <cdr:cxnSp macro="">
      <cdr:nvCxnSpPr>
        <cdr:cNvPr id="8" name="Straight Arrow Connector 7"/>
        <cdr:cNvCxnSpPr/>
      </cdr:nvCxnSpPr>
      <cdr:spPr>
        <a:xfrm xmlns:a="http://schemas.openxmlformats.org/drawingml/2006/main">
          <a:off x="11007634" y="4049486"/>
          <a:ext cx="461555" cy="82731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7.xml><?xml version="1.0" encoding="utf-8"?>
<c:userShapes xmlns:c="http://schemas.openxmlformats.org/drawingml/2006/chart">
  <cdr:relSizeAnchor xmlns:cdr="http://schemas.openxmlformats.org/drawingml/2006/chartDrawing">
    <cdr:from>
      <cdr:x>0.66286</cdr:x>
      <cdr:y>0.49968</cdr:y>
    </cdr:from>
    <cdr:to>
      <cdr:x>0.73786</cdr:x>
      <cdr:y>0.63302</cdr:y>
    </cdr:to>
    <cdr:sp macro="" textlink="">
      <cdr:nvSpPr>
        <cdr:cNvPr id="2" name="TextBox 1"/>
        <cdr:cNvSpPr txBox="1"/>
      </cdr:nvSpPr>
      <cdr:spPr>
        <a:xfrm xmlns:a="http://schemas.openxmlformats.org/drawingml/2006/main">
          <a:off x="8081554" y="342682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+30 day length of stay up 16%</a:t>
          </a:r>
          <a:endParaRPr lang="en-US" sz="1800" dirty="0"/>
        </a:p>
      </cdr:txBody>
    </cdr:sp>
  </cdr:relSizeAnchor>
  <cdr:relSizeAnchor xmlns:cdr="http://schemas.openxmlformats.org/drawingml/2006/chartDrawing">
    <cdr:from>
      <cdr:x>0.88714</cdr:x>
      <cdr:y>0.54349</cdr:y>
    </cdr:from>
    <cdr:to>
      <cdr:x>0.93571</cdr:x>
      <cdr:y>0.61968</cdr:y>
    </cdr:to>
    <cdr:cxnSp macro="">
      <cdr:nvCxnSpPr>
        <cdr:cNvPr id="4" name="Straight Arrow Connector 3"/>
        <cdr:cNvCxnSpPr/>
      </cdr:nvCxnSpPr>
      <cdr:spPr>
        <a:xfrm xmlns:a="http://schemas.openxmlformats.org/drawingml/2006/main">
          <a:off x="10816046" y="3727269"/>
          <a:ext cx="592183" cy="52251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8.xml><?xml version="1.0" encoding="utf-8"?>
<c:userShapes xmlns:c="http://schemas.openxmlformats.org/drawingml/2006/chart">
  <cdr:relSizeAnchor xmlns:cdr="http://schemas.openxmlformats.org/drawingml/2006/chartDrawing">
    <cdr:from>
      <cdr:x>0.68714</cdr:x>
      <cdr:y>0.10667</cdr:y>
    </cdr:from>
    <cdr:to>
      <cdr:x>0.76214</cdr:x>
      <cdr:y>0.24</cdr:y>
    </cdr:to>
    <cdr:sp macro="" textlink="">
      <cdr:nvSpPr>
        <cdr:cNvPr id="2" name="TextBox 1"/>
        <cdr:cNvSpPr txBox="1"/>
      </cdr:nvSpPr>
      <cdr:spPr>
        <a:xfrm xmlns:a="http://schemas.openxmlformats.org/drawingml/2006/main">
          <a:off x="8377646" y="73151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 of +30 day stays up 32%</a:t>
          </a:r>
          <a:endParaRPr lang="en-US" sz="1800" dirty="0"/>
        </a:p>
      </cdr:txBody>
    </cdr:sp>
  </cdr:relSizeAnchor>
</c:userShapes>
</file>

<file path=ppt/drawings/drawing2.xml><?xml version="1.0" encoding="utf-8"?>
<c:userShapes xmlns:c="http://schemas.openxmlformats.org/drawingml/2006/chart">
  <cdr:relSizeAnchor xmlns:cdr="http://schemas.openxmlformats.org/drawingml/2006/chartDrawing">
    <cdr:from>
      <cdr:x>0.67734</cdr:x>
      <cdr:y>0.19861</cdr:y>
    </cdr:from>
    <cdr:to>
      <cdr:x>0.75234</cdr:x>
      <cdr:y>0.33194</cdr:y>
    </cdr:to>
    <cdr:sp macro="" textlink="">
      <cdr:nvSpPr>
        <cdr:cNvPr id="2" name="TextBox 1"/>
        <cdr:cNvSpPr txBox="1"/>
      </cdr:nvSpPr>
      <cdr:spPr>
        <a:xfrm xmlns:a="http://schemas.openxmlformats.org/drawingml/2006/main">
          <a:off x="8258175" y="13620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Intakes per 1000 down 17%</a:t>
          </a:r>
          <a:endParaRPr lang="en-US" sz="1800" dirty="0"/>
        </a:p>
      </cdr:txBody>
    </cdr:sp>
  </cdr:relSizeAnchor>
  <cdr:relSizeAnchor xmlns:cdr="http://schemas.openxmlformats.org/drawingml/2006/chartDrawing">
    <cdr:from>
      <cdr:x>0.87969</cdr:x>
      <cdr:y>0.24444</cdr:y>
    </cdr:from>
    <cdr:to>
      <cdr:x>0.92422</cdr:x>
      <cdr:y>0.46111</cdr:y>
    </cdr:to>
    <cdr:cxnSp macro="">
      <cdr:nvCxnSpPr>
        <cdr:cNvPr id="4" name="Straight Arrow Connector 3"/>
        <cdr:cNvCxnSpPr/>
      </cdr:nvCxnSpPr>
      <cdr:spPr>
        <a:xfrm xmlns:a="http://schemas.openxmlformats.org/drawingml/2006/main">
          <a:off x="10725150" y="1676400"/>
          <a:ext cx="542925" cy="14859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0.69531</cdr:x>
      <cdr:y>0.1125</cdr:y>
    </cdr:from>
    <cdr:to>
      <cdr:x>0.77031</cdr:x>
      <cdr:y>0.24583</cdr:y>
    </cdr:to>
    <cdr:sp macro="" textlink="">
      <cdr:nvSpPr>
        <cdr:cNvPr id="2" name="TextBox 1"/>
        <cdr:cNvSpPr txBox="1"/>
      </cdr:nvSpPr>
      <cdr:spPr>
        <a:xfrm xmlns:a="http://schemas.openxmlformats.org/drawingml/2006/main">
          <a:off x="8477250" y="7715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Average inmate age up 11%</a:t>
          </a:r>
          <a:endParaRPr lang="en-US" sz="1800" dirty="0"/>
        </a:p>
      </cdr:txBody>
    </cdr:sp>
  </cdr:relSizeAnchor>
  <cdr:relSizeAnchor xmlns:cdr="http://schemas.openxmlformats.org/drawingml/2006/chartDrawing">
    <cdr:from>
      <cdr:x>0.89571</cdr:x>
      <cdr:y>0.16127</cdr:y>
    </cdr:from>
    <cdr:to>
      <cdr:x>0.925</cdr:x>
      <cdr:y>0.29583</cdr:y>
    </cdr:to>
    <cdr:cxnSp macro="">
      <cdr:nvCxnSpPr>
        <cdr:cNvPr id="4" name="Straight Arrow Connector 3"/>
        <cdr:cNvCxnSpPr/>
      </cdr:nvCxnSpPr>
      <cdr:spPr>
        <a:xfrm xmlns:a="http://schemas.openxmlformats.org/drawingml/2006/main">
          <a:off x="10920549" y="1105989"/>
          <a:ext cx="357051" cy="92283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0.78191</cdr:x>
      <cdr:y>0.10922</cdr:y>
    </cdr:from>
    <cdr:to>
      <cdr:x>0.85691</cdr:x>
      <cdr:y>0.24255</cdr:y>
    </cdr:to>
    <cdr:sp macro="" textlink="">
      <cdr:nvSpPr>
        <cdr:cNvPr id="2" name="TextBox 1"/>
        <cdr:cNvSpPr txBox="1"/>
      </cdr:nvSpPr>
      <cdr:spPr>
        <a:xfrm xmlns:a="http://schemas.openxmlformats.org/drawingml/2006/main">
          <a:off x="9533106" y="74902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Bookings up 11%</a:t>
          </a:r>
          <a:endParaRPr lang="en-US" sz="1800" dirty="0"/>
        </a:p>
      </cdr:txBody>
    </cdr:sp>
  </cdr:relSizeAnchor>
  <cdr:relSizeAnchor xmlns:cdr="http://schemas.openxmlformats.org/drawingml/2006/chartDrawing">
    <cdr:from>
      <cdr:x>0.90479</cdr:x>
      <cdr:y>0.15887</cdr:y>
    </cdr:from>
    <cdr:to>
      <cdr:x>0.9383</cdr:x>
      <cdr:y>0.33333</cdr:y>
    </cdr:to>
    <cdr:cxnSp macro="">
      <cdr:nvCxnSpPr>
        <cdr:cNvPr id="4" name="Straight Arrow Connector 3"/>
        <cdr:cNvCxnSpPr/>
      </cdr:nvCxnSpPr>
      <cdr:spPr>
        <a:xfrm xmlns:a="http://schemas.openxmlformats.org/drawingml/2006/main">
          <a:off x="11031166" y="1089498"/>
          <a:ext cx="408562" cy="119650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0.71429</cdr:x>
      <cdr:y>0.11429</cdr:y>
    </cdr:from>
    <cdr:to>
      <cdr:x>0.78929</cdr:x>
      <cdr:y>0.24762</cdr:y>
    </cdr:to>
    <cdr:sp macro="" textlink="">
      <cdr:nvSpPr>
        <cdr:cNvPr id="2" name="TextBox 1"/>
        <cdr:cNvSpPr txBox="1"/>
      </cdr:nvSpPr>
      <cdr:spPr>
        <a:xfrm xmlns:a="http://schemas.openxmlformats.org/drawingml/2006/main">
          <a:off x="8708571" y="78377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Bookings per 1000 up 1%</a:t>
          </a:r>
          <a:endParaRPr lang="en-US" sz="1800" dirty="0"/>
        </a:p>
      </cdr:txBody>
    </cdr:sp>
  </cdr:relSizeAnchor>
  <cdr:relSizeAnchor xmlns:cdr="http://schemas.openxmlformats.org/drawingml/2006/chartDrawing">
    <cdr:from>
      <cdr:x>0.90429</cdr:x>
      <cdr:y>0.16</cdr:y>
    </cdr:from>
    <cdr:to>
      <cdr:x>0.94286</cdr:x>
      <cdr:y>0.34159</cdr:y>
    </cdr:to>
    <cdr:cxnSp macro="">
      <cdr:nvCxnSpPr>
        <cdr:cNvPr id="4" name="Straight Arrow Connector 3"/>
        <cdr:cNvCxnSpPr/>
      </cdr:nvCxnSpPr>
      <cdr:spPr>
        <a:xfrm xmlns:a="http://schemas.openxmlformats.org/drawingml/2006/main">
          <a:off x="11025051" y="1097280"/>
          <a:ext cx="470263" cy="124532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0.69857</cdr:x>
      <cdr:y>0.12571</cdr:y>
    </cdr:from>
    <cdr:to>
      <cdr:x>0.77357</cdr:x>
      <cdr:y>0.25905</cdr:y>
    </cdr:to>
    <cdr:sp macro="" textlink="">
      <cdr:nvSpPr>
        <cdr:cNvPr id="3" name="TextBox 2"/>
        <cdr:cNvSpPr txBox="1"/>
      </cdr:nvSpPr>
      <cdr:spPr>
        <a:xfrm xmlns:a="http://schemas.openxmlformats.org/drawingml/2006/main">
          <a:off x="8516984" y="86214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Felony bookings up 61%</a:t>
          </a:r>
          <a:endParaRPr lang="en-US" sz="1800" dirty="0"/>
        </a:p>
      </cdr:txBody>
    </cdr:sp>
  </cdr:relSizeAnchor>
  <cdr:relSizeAnchor xmlns:cdr="http://schemas.openxmlformats.org/drawingml/2006/chartDrawing">
    <cdr:from>
      <cdr:x>0.87786</cdr:x>
      <cdr:y>0.17143</cdr:y>
    </cdr:from>
    <cdr:to>
      <cdr:x>0.93929</cdr:x>
      <cdr:y>0.36063</cdr:y>
    </cdr:to>
    <cdr:cxnSp macro="">
      <cdr:nvCxnSpPr>
        <cdr:cNvPr id="5" name="Straight Arrow Connector 4"/>
        <cdr:cNvCxnSpPr/>
      </cdr:nvCxnSpPr>
      <cdr:spPr>
        <a:xfrm xmlns:a="http://schemas.openxmlformats.org/drawingml/2006/main">
          <a:off x="10702834" y="1175657"/>
          <a:ext cx="748937" cy="129757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0.635</cdr:x>
      <cdr:y>0.61206</cdr:y>
    </cdr:from>
    <cdr:to>
      <cdr:x>0.71</cdr:x>
      <cdr:y>0.7454</cdr:y>
    </cdr:to>
    <cdr:sp macro="" textlink="">
      <cdr:nvSpPr>
        <cdr:cNvPr id="7" name="TextBox 6"/>
        <cdr:cNvSpPr txBox="1"/>
      </cdr:nvSpPr>
      <cdr:spPr>
        <a:xfrm xmlns:a="http://schemas.openxmlformats.org/drawingml/2006/main">
          <a:off x="7741920" y="419753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Misdemeanor bookings down 18%</a:t>
          </a:r>
          <a:endParaRPr lang="en-US" sz="1800" dirty="0"/>
        </a:p>
      </cdr:txBody>
    </cdr:sp>
  </cdr:relSizeAnchor>
  <cdr:relSizeAnchor xmlns:cdr="http://schemas.openxmlformats.org/drawingml/2006/chartDrawing">
    <cdr:from>
      <cdr:x>0.89214</cdr:x>
      <cdr:y>0.4254</cdr:y>
    </cdr:from>
    <cdr:to>
      <cdr:x>0.94286</cdr:x>
      <cdr:y>0.61714</cdr:y>
    </cdr:to>
    <cdr:cxnSp macro="">
      <cdr:nvCxnSpPr>
        <cdr:cNvPr id="9" name="Straight Arrow Connector 8"/>
        <cdr:cNvCxnSpPr/>
      </cdr:nvCxnSpPr>
      <cdr:spPr>
        <a:xfrm xmlns:a="http://schemas.openxmlformats.org/drawingml/2006/main" flipV="1">
          <a:off x="10877006" y="2917371"/>
          <a:ext cx="618308" cy="131499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0.71172</cdr:x>
      <cdr:y>0.12222</cdr:y>
    </cdr:from>
    <cdr:to>
      <cdr:x>0.78672</cdr:x>
      <cdr:y>0.25556</cdr:y>
    </cdr:to>
    <cdr:sp macro="" textlink="">
      <cdr:nvSpPr>
        <cdr:cNvPr id="2" name="TextBox 1"/>
        <cdr:cNvSpPr txBox="1"/>
      </cdr:nvSpPr>
      <cdr:spPr>
        <a:xfrm xmlns:a="http://schemas.openxmlformats.org/drawingml/2006/main">
          <a:off x="8677275" y="838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Bookings per intake up 21%</a:t>
          </a:r>
          <a:endParaRPr lang="en-US" sz="1800" dirty="0"/>
        </a:p>
      </cdr:txBody>
    </cdr:sp>
  </cdr:relSizeAnchor>
  <cdr:relSizeAnchor xmlns:cdr="http://schemas.openxmlformats.org/drawingml/2006/chartDrawing">
    <cdr:from>
      <cdr:x>0.91172</cdr:x>
      <cdr:y>0.16389</cdr:y>
    </cdr:from>
    <cdr:to>
      <cdr:x>0.93984</cdr:x>
      <cdr:y>0.27083</cdr:y>
    </cdr:to>
    <cdr:cxnSp macro="">
      <cdr:nvCxnSpPr>
        <cdr:cNvPr id="4" name="Straight Arrow Connector 3"/>
        <cdr:cNvCxnSpPr/>
      </cdr:nvCxnSpPr>
      <cdr:spPr>
        <a:xfrm xmlns:a="http://schemas.openxmlformats.org/drawingml/2006/main">
          <a:off x="11115675" y="1123950"/>
          <a:ext cx="342900" cy="73342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0.62643</cdr:x>
      <cdr:y>0.10667</cdr:y>
    </cdr:from>
    <cdr:to>
      <cdr:x>0.70143</cdr:x>
      <cdr:y>0.24</cdr:y>
    </cdr:to>
    <cdr:sp macro="" textlink="">
      <cdr:nvSpPr>
        <cdr:cNvPr id="2" name="TextBox 1"/>
        <cdr:cNvSpPr txBox="1"/>
      </cdr:nvSpPr>
      <cdr:spPr>
        <a:xfrm xmlns:a="http://schemas.openxmlformats.org/drawingml/2006/main">
          <a:off x="7637417" y="73152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Felony probation violations up 550%</a:t>
          </a:r>
          <a:endParaRPr lang="en-US" sz="1800" dirty="0"/>
        </a:p>
      </cdr:txBody>
    </cdr:sp>
  </cdr:relSizeAnchor>
  <cdr:relSizeAnchor xmlns:cdr="http://schemas.openxmlformats.org/drawingml/2006/chartDrawing">
    <cdr:from>
      <cdr:x>0.9</cdr:x>
      <cdr:y>0.15238</cdr:y>
    </cdr:from>
    <cdr:to>
      <cdr:x>0.94786</cdr:x>
      <cdr:y>0.25397</cdr:y>
    </cdr:to>
    <cdr:cxnSp macro="">
      <cdr:nvCxnSpPr>
        <cdr:cNvPr id="4" name="Straight Arrow Connector 3"/>
        <cdr:cNvCxnSpPr/>
      </cdr:nvCxnSpPr>
      <cdr:spPr>
        <a:xfrm xmlns:a="http://schemas.openxmlformats.org/drawingml/2006/main">
          <a:off x="10972800" y="1045029"/>
          <a:ext cx="583474" cy="69668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0.59071</cdr:x>
      <cdr:y>0.48</cdr:y>
    </cdr:from>
    <cdr:to>
      <cdr:x>0.66571</cdr:x>
      <cdr:y>0.61333</cdr:y>
    </cdr:to>
    <cdr:sp macro="" textlink="">
      <cdr:nvSpPr>
        <cdr:cNvPr id="7" name="TextBox 6"/>
        <cdr:cNvSpPr txBox="1"/>
      </cdr:nvSpPr>
      <cdr:spPr>
        <a:xfrm xmlns:a="http://schemas.openxmlformats.org/drawingml/2006/main">
          <a:off x="7201988" y="329184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Misdemeanor probation violations up 80%</a:t>
          </a:r>
          <a:endParaRPr lang="en-US" sz="1800" dirty="0"/>
        </a:p>
      </cdr:txBody>
    </cdr:sp>
  </cdr:relSizeAnchor>
  <cdr:relSizeAnchor xmlns:cdr="http://schemas.openxmlformats.org/drawingml/2006/chartDrawing">
    <cdr:from>
      <cdr:x>0.90857</cdr:x>
      <cdr:y>0.5219</cdr:y>
    </cdr:from>
    <cdr:to>
      <cdr:x>0.94286</cdr:x>
      <cdr:y>0.61714</cdr:y>
    </cdr:to>
    <cdr:cxnSp macro="">
      <cdr:nvCxnSpPr>
        <cdr:cNvPr id="9" name="Straight Arrow Connector 8"/>
        <cdr:cNvCxnSpPr/>
      </cdr:nvCxnSpPr>
      <cdr:spPr>
        <a:xfrm xmlns:a="http://schemas.openxmlformats.org/drawingml/2006/main">
          <a:off x="11077303" y="3579223"/>
          <a:ext cx="418011" cy="65314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0.77633</cdr:x>
      <cdr:y>0.11348</cdr:y>
    </cdr:from>
    <cdr:to>
      <cdr:x>0.85133</cdr:x>
      <cdr:y>0.24681</cdr:y>
    </cdr:to>
    <cdr:sp macro="" textlink="">
      <cdr:nvSpPr>
        <cdr:cNvPr id="2" name="TextBox 1"/>
        <cdr:cNvSpPr txBox="1"/>
      </cdr:nvSpPr>
      <cdr:spPr>
        <a:xfrm xmlns:a="http://schemas.openxmlformats.org/drawingml/2006/main">
          <a:off x="9465013" y="7782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ALOS up 8%</a:t>
          </a:r>
          <a:endParaRPr lang="en-US" sz="1800" dirty="0"/>
        </a:p>
      </cdr:txBody>
    </cdr:sp>
  </cdr:relSizeAnchor>
  <cdr:relSizeAnchor xmlns:cdr="http://schemas.openxmlformats.org/drawingml/2006/chartDrawing">
    <cdr:from>
      <cdr:x>0.86809</cdr:x>
      <cdr:y>0.16028</cdr:y>
    </cdr:from>
    <cdr:to>
      <cdr:x>0.9367</cdr:x>
      <cdr:y>0.34752</cdr:y>
    </cdr:to>
    <cdr:cxnSp macro="">
      <cdr:nvCxnSpPr>
        <cdr:cNvPr id="4" name="Straight Arrow Connector 3"/>
        <cdr:cNvCxnSpPr/>
      </cdr:nvCxnSpPr>
      <cdr:spPr>
        <a:xfrm xmlns:a="http://schemas.openxmlformats.org/drawingml/2006/main">
          <a:off x="10583694" y="1099226"/>
          <a:ext cx="836578" cy="128405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4058224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90531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5440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31552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678048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373781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FFDA77-5CFF-4D72-A77F-ACB8514FEC03}" type="datetimeFigureOut">
              <a:rPr lang="en-US" smtClean="0"/>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417162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FFDA77-5CFF-4D72-A77F-ACB8514FEC03}" type="datetimeFigureOut">
              <a:rPr lang="en-US" smtClean="0"/>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312947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FDA77-5CFF-4D72-A77F-ACB8514FEC03}" type="datetimeFigureOut">
              <a:rPr lang="en-US" smtClean="0"/>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85175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91447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96524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FDA77-5CFF-4D72-A77F-ACB8514FEC03}" type="datetimeFigureOut">
              <a:rPr lang="en-US" smtClean="0"/>
              <a:t>7/19/2022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4FE72-6372-4489-A14A-C31228F5AA0F}" type="slidenum">
              <a:rPr lang="en-US" smtClean="0"/>
              <a:t>‹#›</a:t>
            </a:fld>
            <a:endParaRPr lang="en-US"/>
          </a:p>
        </p:txBody>
      </p:sp>
    </p:spTree>
    <p:extLst>
      <p:ext uri="{BB962C8B-B14F-4D97-AF65-F5344CB8AC3E}">
        <p14:creationId xmlns:p14="http://schemas.microsoft.com/office/powerpoint/2010/main" val="4053638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88870"/>
            <a:ext cx="9144000" cy="3492136"/>
          </a:xfrm>
        </p:spPr>
        <p:txBody>
          <a:bodyPr>
            <a:normAutofit fontScale="90000"/>
          </a:bodyPr>
          <a:lstStyle/>
          <a:p>
            <a:r>
              <a:rPr lang="en-US" b="1" dirty="0" smtClean="0">
                <a:solidFill>
                  <a:srgbClr val="0070C0"/>
                </a:solidFill>
              </a:rPr>
              <a:t>Annual Report</a:t>
            </a:r>
            <a:r>
              <a:rPr lang="en-US" dirty="0" smtClean="0"/>
              <a:t/>
            </a:r>
            <a:br>
              <a:rPr lang="en-US" dirty="0" smtClean="0"/>
            </a:br>
            <a:r>
              <a:rPr lang="en-US" dirty="0" smtClean="0"/>
              <a:t/>
            </a:r>
            <a:br>
              <a:rPr lang="en-US" dirty="0" smtClean="0"/>
            </a:br>
            <a:r>
              <a:rPr lang="en-US" dirty="0" smtClean="0"/>
              <a:t>Greene County </a:t>
            </a:r>
            <a:br>
              <a:rPr lang="en-US" dirty="0" smtClean="0"/>
            </a:br>
            <a:r>
              <a:rPr lang="en-US" dirty="0" smtClean="0"/>
              <a:t>Utilization of the</a:t>
            </a:r>
            <a:br>
              <a:rPr lang="en-US" dirty="0" smtClean="0"/>
            </a:br>
            <a:r>
              <a:rPr lang="en-US" dirty="0" smtClean="0"/>
              <a:t>Central Virginia Regional Jail</a:t>
            </a:r>
            <a:endParaRPr lang="en-US" dirty="0"/>
          </a:p>
        </p:txBody>
      </p:sp>
      <p:sp>
        <p:nvSpPr>
          <p:cNvPr id="3" name="Subtitle 2"/>
          <p:cNvSpPr>
            <a:spLocks noGrp="1"/>
          </p:cNvSpPr>
          <p:nvPr>
            <p:ph type="subTitle" idx="1"/>
          </p:nvPr>
        </p:nvSpPr>
        <p:spPr>
          <a:xfrm>
            <a:off x="1524000" y="5164182"/>
            <a:ext cx="9144000" cy="1132113"/>
          </a:xfrm>
        </p:spPr>
        <p:txBody>
          <a:bodyPr>
            <a:normAutofit fontScale="92500" lnSpcReduction="20000"/>
          </a:bodyPr>
          <a:lstStyle/>
          <a:p>
            <a:r>
              <a:rPr lang="en-US" dirty="0" smtClean="0"/>
              <a:t>2011-2021</a:t>
            </a:r>
          </a:p>
          <a:p>
            <a:r>
              <a:rPr lang="en-US" dirty="0" smtClean="0"/>
              <a:t>Criminal Justice Planner</a:t>
            </a:r>
          </a:p>
          <a:p>
            <a:r>
              <a:rPr lang="en-US" dirty="0" smtClean="0"/>
              <a:t>Jefferson Area Community Criminal Justice Board</a:t>
            </a:r>
            <a:endParaRPr lang="en-US" dirty="0"/>
          </a:p>
        </p:txBody>
      </p:sp>
    </p:spTree>
    <p:extLst>
      <p:ext uri="{BB962C8B-B14F-4D97-AF65-F5344CB8AC3E}">
        <p14:creationId xmlns:p14="http://schemas.microsoft.com/office/powerpoint/2010/main" val="199821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71801991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334102" y="783771"/>
            <a:ext cx="2808526" cy="369332"/>
          </a:xfrm>
          <a:prstGeom prst="rect">
            <a:avLst/>
          </a:prstGeom>
          <a:noFill/>
        </p:spPr>
        <p:txBody>
          <a:bodyPr wrap="none" rtlCol="0">
            <a:spAutoFit/>
          </a:bodyPr>
          <a:lstStyle/>
          <a:p>
            <a:r>
              <a:rPr lang="en-US" dirty="0" smtClean="0"/>
              <a:t>White inmate intakes up 3%</a:t>
            </a:r>
            <a:endParaRPr lang="en-US" dirty="0"/>
          </a:p>
        </p:txBody>
      </p:sp>
      <p:cxnSp>
        <p:nvCxnSpPr>
          <p:cNvPr id="5" name="Straight Arrow Connector 4"/>
          <p:cNvCxnSpPr/>
          <p:nvPr/>
        </p:nvCxnSpPr>
        <p:spPr>
          <a:xfrm>
            <a:off x="10885714" y="1053737"/>
            <a:ext cx="574766" cy="11234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172199" y="3526972"/>
            <a:ext cx="3132332" cy="369332"/>
          </a:xfrm>
          <a:prstGeom prst="rect">
            <a:avLst/>
          </a:prstGeom>
          <a:noFill/>
        </p:spPr>
        <p:txBody>
          <a:bodyPr wrap="none" rtlCol="0">
            <a:spAutoFit/>
          </a:bodyPr>
          <a:lstStyle/>
          <a:p>
            <a:r>
              <a:rPr lang="en-US" dirty="0" smtClean="0"/>
              <a:t>Black inmate intakes down 17%</a:t>
            </a:r>
            <a:endParaRPr lang="en-US" dirty="0"/>
          </a:p>
        </p:txBody>
      </p:sp>
      <p:cxnSp>
        <p:nvCxnSpPr>
          <p:cNvPr id="9" name="Straight Arrow Connector 8"/>
          <p:cNvCxnSpPr/>
          <p:nvPr/>
        </p:nvCxnSpPr>
        <p:spPr>
          <a:xfrm>
            <a:off x="10998926" y="3820885"/>
            <a:ext cx="461554" cy="968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449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87847623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255727" y="757646"/>
            <a:ext cx="3840716" cy="369332"/>
          </a:xfrm>
          <a:prstGeom prst="rect">
            <a:avLst/>
          </a:prstGeom>
          <a:noFill/>
        </p:spPr>
        <p:txBody>
          <a:bodyPr wrap="square" rtlCol="0">
            <a:spAutoFit/>
          </a:bodyPr>
          <a:lstStyle/>
          <a:p>
            <a:r>
              <a:rPr lang="en-US" dirty="0" smtClean="0"/>
              <a:t>Male inmate intakes down 10%</a:t>
            </a:r>
            <a:endParaRPr lang="en-US" dirty="0"/>
          </a:p>
        </p:txBody>
      </p:sp>
      <p:cxnSp>
        <p:nvCxnSpPr>
          <p:cNvPr id="5" name="Straight Arrow Connector 4"/>
          <p:cNvCxnSpPr/>
          <p:nvPr/>
        </p:nvCxnSpPr>
        <p:spPr>
          <a:xfrm>
            <a:off x="11042469" y="1079863"/>
            <a:ext cx="409302" cy="11843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403771" y="3509554"/>
            <a:ext cx="2919838" cy="369332"/>
          </a:xfrm>
          <a:prstGeom prst="rect">
            <a:avLst/>
          </a:prstGeom>
          <a:noFill/>
        </p:spPr>
        <p:txBody>
          <a:bodyPr wrap="none" rtlCol="0">
            <a:spAutoFit/>
          </a:bodyPr>
          <a:lstStyle/>
          <a:p>
            <a:r>
              <a:rPr lang="en-US" dirty="0" smtClean="0"/>
              <a:t>Female inmate intakes up 2%</a:t>
            </a:r>
            <a:endParaRPr lang="en-US" dirty="0"/>
          </a:p>
        </p:txBody>
      </p:sp>
      <p:cxnSp>
        <p:nvCxnSpPr>
          <p:cNvPr id="9" name="Straight Arrow Connector 8"/>
          <p:cNvCxnSpPr/>
          <p:nvPr/>
        </p:nvCxnSpPr>
        <p:spPr>
          <a:xfrm>
            <a:off x="11042469" y="3814354"/>
            <a:ext cx="409302" cy="931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231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01331446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27581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27674744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35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26091402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8231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 Volume</a:t>
            </a:r>
            <a:endParaRPr lang="en-US" b="1" dirty="0">
              <a:solidFill>
                <a:srgbClr val="0070C0"/>
              </a:solidFill>
            </a:endParaRPr>
          </a:p>
        </p:txBody>
      </p:sp>
      <p:sp>
        <p:nvSpPr>
          <p:cNvPr id="3" name="Content Placeholder 2"/>
          <p:cNvSpPr>
            <a:spLocks noGrp="1"/>
          </p:cNvSpPr>
          <p:nvPr>
            <p:ph idx="1"/>
          </p:nvPr>
        </p:nvSpPr>
        <p:spPr>
          <a:xfrm>
            <a:off x="838200" y="1825625"/>
            <a:ext cx="10515600" cy="4714512"/>
          </a:xfrm>
        </p:spPr>
        <p:txBody>
          <a:bodyPr>
            <a:normAutofit fontScale="85000" lnSpcReduction="20000"/>
          </a:bodyPr>
          <a:lstStyle/>
          <a:p>
            <a:r>
              <a:rPr lang="en-US" dirty="0" smtClean="0"/>
              <a:t>An inmate’s “intake” is often associated with more than one “booking” (charge).  While intake volume is the most accurate measure of the </a:t>
            </a:r>
            <a:r>
              <a:rPr lang="en-US" u="sng" dirty="0" smtClean="0"/>
              <a:t>number</a:t>
            </a:r>
            <a:r>
              <a:rPr lang="en-US" dirty="0" smtClean="0"/>
              <a:t> of individuals entering CVRJ, booking volume helps identify the </a:t>
            </a:r>
            <a:r>
              <a:rPr lang="en-US" u="sng" dirty="0" smtClean="0"/>
              <a:t>types</a:t>
            </a:r>
            <a:r>
              <a:rPr lang="en-US" dirty="0" smtClean="0"/>
              <a:t> of charges lodged against them. </a:t>
            </a:r>
          </a:p>
          <a:p>
            <a:r>
              <a:rPr lang="en-US" dirty="0" smtClean="0"/>
              <a:t>From 2011 to 2021, Greene booking volume increased 11% (up 1% </a:t>
            </a:r>
            <a:r>
              <a:rPr lang="en-US" dirty="0"/>
              <a:t>per </a:t>
            </a:r>
            <a:r>
              <a:rPr lang="en-US" dirty="0" smtClean="0"/>
              <a:t>1000 residents). </a:t>
            </a:r>
          </a:p>
          <a:p>
            <a:r>
              <a:rPr lang="en-US" dirty="0" smtClean="0"/>
              <a:t>Felony booking volume increased 61%, partially offset by an 18% decrease in misdemeanor bookings.</a:t>
            </a:r>
          </a:p>
          <a:p>
            <a:r>
              <a:rPr lang="en-US" dirty="0" smtClean="0"/>
              <a:t>In 2011, misdemeanors significantly outnumbered felonies in Greene booking volume (432 misdemeanors to 227 felonies). However, by 2021, the number of felony bookings (289) exceeded that of misdemeanor bookings (266). </a:t>
            </a:r>
          </a:p>
          <a:p>
            <a:r>
              <a:rPr lang="en-US" dirty="0" smtClean="0"/>
              <a:t>Both misdemeanor and felony bookings dropped sharply in 2020, with a partial rebound observed in 2021 among both.</a:t>
            </a:r>
          </a:p>
          <a:p>
            <a:r>
              <a:rPr lang="en-US" dirty="0" smtClean="0"/>
              <a:t>Greene inmates were taken into CVRJ on 21% more charges per intake event from 2021 to 2011.</a:t>
            </a:r>
          </a:p>
        </p:txBody>
      </p:sp>
    </p:spTree>
    <p:extLst>
      <p:ext uri="{BB962C8B-B14F-4D97-AF65-F5344CB8AC3E}">
        <p14:creationId xmlns:p14="http://schemas.microsoft.com/office/powerpoint/2010/main" val="3593644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47750197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6109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66717029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8356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84565068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2064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55031350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3061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838200" y="1825625"/>
            <a:ext cx="10515600" cy="4827724"/>
          </a:xfrm>
        </p:spPr>
        <p:txBody>
          <a:bodyPr>
            <a:normAutofit fontScale="85000" lnSpcReduction="10000"/>
          </a:bodyPr>
          <a:lstStyle/>
          <a:p>
            <a:r>
              <a:rPr lang="en-US" dirty="0" smtClean="0"/>
              <a:t>This report, generated by the Criminal Justice Planner, documents trends among various key metrics associated with Greene County inmates at the Central Virginia Regional Jail (CVRJ).</a:t>
            </a:r>
          </a:p>
          <a:p>
            <a:r>
              <a:rPr lang="en-US" dirty="0" smtClean="0"/>
              <a:t>These key metrics include the number of inmates entering and leaving the jail, their charges, their race, gender and age, and their length of stay. </a:t>
            </a:r>
          </a:p>
          <a:p>
            <a:r>
              <a:rPr lang="en-US" dirty="0" smtClean="0"/>
              <a:t>The report shows how these metrics have impacted the total number of bed days expended on Greene County inmates at CVRJ from 2012 to 2021.</a:t>
            </a:r>
          </a:p>
          <a:p>
            <a:r>
              <a:rPr lang="en-US" dirty="0" smtClean="0"/>
              <a:t>This analysis also assesses the impact of the COVID-19 pandemic years (2020 and 2021) on longer-term trends in Greene County jail utilization by comparing them to the two most recent pre-pandemic years (2018 and 2019).</a:t>
            </a:r>
          </a:p>
          <a:p>
            <a:r>
              <a:rPr lang="en-US" dirty="0" smtClean="0"/>
              <a:t>All data was extracted from the CVRJ operational management system.</a:t>
            </a:r>
          </a:p>
          <a:p>
            <a:r>
              <a:rPr lang="en-US" dirty="0" smtClean="0"/>
              <a:t>A supplemental report will be issued September 2022, documenting trends in reported crime in Greene, pending the publication of 2021 crime data by the Virginia State Police.</a:t>
            </a:r>
            <a:endParaRPr lang="en-US" dirty="0"/>
          </a:p>
        </p:txBody>
      </p:sp>
    </p:spTree>
    <p:extLst>
      <p:ext uri="{BB962C8B-B14F-4D97-AF65-F5344CB8AC3E}">
        <p14:creationId xmlns:p14="http://schemas.microsoft.com/office/powerpoint/2010/main" val="2567901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 Volume in the COVID Era</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The COVID-19 pandemic served to accelerate a drop in Greene bookings, which were already trending down during the six months prior to the onset of the pandemic.</a:t>
            </a:r>
          </a:p>
          <a:p>
            <a:r>
              <a:rPr lang="en-US" dirty="0"/>
              <a:t>W</a:t>
            </a:r>
            <a:r>
              <a:rPr lang="en-US" dirty="0" smtClean="0"/>
              <a:t>hen comparing the two most recent pre-pandemic years (2018-19) to 2020-21, Greene’s quarterly booking volume dropped 46% over the four-year period.</a:t>
            </a:r>
          </a:p>
          <a:p>
            <a:r>
              <a:rPr lang="en-US" dirty="0" smtClean="0"/>
              <a:t>Booking volume remained suppressed in 2021, suggesting that the impact of the pandemic was enduring.</a:t>
            </a:r>
          </a:p>
          <a:p>
            <a:r>
              <a:rPr lang="en-US" dirty="0" smtClean="0"/>
              <a:t>Both felony and misdemeanor booking volume dropped in a similar fashion.</a:t>
            </a:r>
          </a:p>
        </p:txBody>
      </p:sp>
    </p:spTree>
    <p:extLst>
      <p:ext uri="{BB962C8B-B14F-4D97-AF65-F5344CB8AC3E}">
        <p14:creationId xmlns:p14="http://schemas.microsoft.com/office/powerpoint/2010/main" val="382190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3064193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926286" y="888274"/>
            <a:ext cx="2065694" cy="369332"/>
          </a:xfrm>
          <a:prstGeom prst="rect">
            <a:avLst/>
          </a:prstGeom>
          <a:noFill/>
        </p:spPr>
        <p:txBody>
          <a:bodyPr wrap="none" rtlCol="0">
            <a:spAutoFit/>
          </a:bodyPr>
          <a:lstStyle/>
          <a:p>
            <a:r>
              <a:rPr lang="en-US" dirty="0" smtClean="0"/>
              <a:t>Bookings down 46%</a:t>
            </a:r>
            <a:endParaRPr lang="en-US" dirty="0"/>
          </a:p>
        </p:txBody>
      </p:sp>
      <p:cxnSp>
        <p:nvCxnSpPr>
          <p:cNvPr id="5" name="Straight Arrow Connector 4"/>
          <p:cNvCxnSpPr/>
          <p:nvPr/>
        </p:nvCxnSpPr>
        <p:spPr>
          <a:xfrm>
            <a:off x="10641874" y="1257606"/>
            <a:ext cx="801189" cy="2574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169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74427849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2536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Bookings by Charge Type</a:t>
            </a:r>
            <a:endParaRPr lang="en-US" b="1" dirty="0">
              <a:solidFill>
                <a:srgbClr val="0070C0"/>
              </a:solidFill>
            </a:endParaRPr>
          </a:p>
        </p:txBody>
      </p:sp>
      <p:sp>
        <p:nvSpPr>
          <p:cNvPr id="3" name="Content Placeholder 2"/>
          <p:cNvSpPr>
            <a:spLocks noGrp="1"/>
          </p:cNvSpPr>
          <p:nvPr>
            <p:ph idx="1"/>
          </p:nvPr>
        </p:nvSpPr>
        <p:spPr>
          <a:xfrm>
            <a:off x="838200" y="1825625"/>
            <a:ext cx="10515600" cy="4618718"/>
          </a:xfrm>
        </p:spPr>
        <p:txBody>
          <a:bodyPr>
            <a:normAutofit fontScale="85000" lnSpcReduction="10000"/>
          </a:bodyPr>
          <a:lstStyle/>
          <a:p>
            <a:r>
              <a:rPr lang="en-US" dirty="0" smtClean="0"/>
              <a:t>The top ten Greene </a:t>
            </a:r>
            <a:r>
              <a:rPr lang="en-US" dirty="0" smtClean="0"/>
              <a:t>County charge </a:t>
            </a:r>
            <a:r>
              <a:rPr lang="en-US" dirty="0" smtClean="0"/>
              <a:t>types by booking volume from 2011 to 2021 were (in descending order</a:t>
            </a:r>
            <a:r>
              <a:rPr lang="en-US" dirty="0"/>
              <a:t>) </a:t>
            </a:r>
            <a:r>
              <a:rPr lang="en-US" dirty="0" smtClean="0"/>
              <a:t>larcenies, narcotic violations, DWI, </a:t>
            </a:r>
            <a:r>
              <a:rPr lang="en-US" dirty="0"/>
              <a:t>operator’s license </a:t>
            </a:r>
            <a:r>
              <a:rPr lang="en-US" dirty="0" smtClean="0"/>
              <a:t>offenses,  probation violations</a:t>
            </a:r>
            <a:r>
              <a:rPr lang="en-US" dirty="0"/>
              <a:t>, </a:t>
            </a:r>
            <a:r>
              <a:rPr lang="en-US" dirty="0" smtClean="0"/>
              <a:t>assaults, alcohol offenses, fraud, </a:t>
            </a:r>
            <a:r>
              <a:rPr lang="en-US" dirty="0"/>
              <a:t>contempt of court </a:t>
            </a:r>
            <a:r>
              <a:rPr lang="en-US" dirty="0" smtClean="0"/>
              <a:t>and weapons offenses.</a:t>
            </a:r>
          </a:p>
          <a:p>
            <a:r>
              <a:rPr lang="en-US" dirty="0" smtClean="0"/>
              <a:t>From 2011 to 2021, the fastest-growing Greene County charge type at booking was, by far, in the category of probation violations (up 360%). Fraud offenses were up 143%, with narcotics violations up 105%.</a:t>
            </a:r>
          </a:p>
          <a:p>
            <a:r>
              <a:rPr lang="en-US" dirty="0" smtClean="0"/>
              <a:t>Significant decreases in booking volume were observed among alcohol offenses (down 63%), operator’s license offenses (down 48%) and contempt of court (down 32%).</a:t>
            </a:r>
          </a:p>
          <a:p>
            <a:r>
              <a:rPr lang="en-US" dirty="0" smtClean="0"/>
              <a:t>Decreases were observed among all top ten Greene charge categories between 2018 and 2021, with six categories showing a decrease of </a:t>
            </a:r>
            <a:r>
              <a:rPr lang="en-US" dirty="0"/>
              <a:t>3</a:t>
            </a:r>
            <a:r>
              <a:rPr lang="en-US" dirty="0" smtClean="0"/>
              <a:t>0% or greater. The greatest decreases were observed in operator’s licenses offenses (down 85%), fraud (down 80%) and narcotics violations (down 71%).</a:t>
            </a:r>
          </a:p>
        </p:txBody>
      </p:sp>
    </p:spTree>
    <p:extLst>
      <p:ext uri="{BB962C8B-B14F-4D97-AF65-F5344CB8AC3E}">
        <p14:creationId xmlns:p14="http://schemas.microsoft.com/office/powerpoint/2010/main" val="3000651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29954537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1446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69994445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0308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3027610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4520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Probation Violation Bookings</a:t>
            </a:r>
            <a:endParaRPr lang="en-US" b="1" u="sng"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dirty="0"/>
              <a:t>P</a:t>
            </a:r>
            <a:r>
              <a:rPr lang="en-US" dirty="0" smtClean="0"/>
              <a:t>robation violation bookings, as a percentage of all </a:t>
            </a:r>
            <a:r>
              <a:rPr lang="en-US" dirty="0" smtClean="0"/>
              <a:t>Greene County </a:t>
            </a:r>
            <a:r>
              <a:rPr lang="en-US" dirty="0" smtClean="0"/>
              <a:t>bookings at CVRJ, increased 385% from 2011 to 2021.  Probation violations represented 1.5% of all bookings in 2011, rising to 14.4% of total booking volume in 2021. </a:t>
            </a:r>
          </a:p>
          <a:p>
            <a:r>
              <a:rPr lang="en-US" dirty="0" smtClean="0"/>
              <a:t>Felony probation violation booking volume increased 550% from 2011 to 2021, while misdemeanor probation violation bookings increased 80%. </a:t>
            </a:r>
          </a:p>
          <a:p>
            <a:r>
              <a:rPr lang="en-US" dirty="0" smtClean="0"/>
              <a:t>The number of </a:t>
            </a:r>
            <a:r>
              <a:rPr lang="en-US" dirty="0" smtClean="0"/>
              <a:t>Greene County’s </a:t>
            </a:r>
            <a:r>
              <a:rPr lang="en-US" dirty="0" smtClean="0"/>
              <a:t>felony probation violation bookings averaged 46 in each year from 2011 to 2021, more than twice the volume of misdemeanor probation violation bookings (which averaged 21 per year).</a:t>
            </a:r>
          </a:p>
          <a:p>
            <a:r>
              <a:rPr lang="en-US" dirty="0"/>
              <a:t>F</a:t>
            </a:r>
            <a:r>
              <a:rPr lang="en-US" dirty="0" smtClean="0"/>
              <a:t>elony and misdemeanor probation violation bookings were suppressed during the first pandemic year of 2020, but rebounded somewhat in 2021.</a:t>
            </a:r>
            <a:endParaRPr lang="en-US" dirty="0"/>
          </a:p>
        </p:txBody>
      </p:sp>
    </p:spTree>
    <p:extLst>
      <p:ext uri="{BB962C8B-B14F-4D97-AF65-F5344CB8AC3E}">
        <p14:creationId xmlns:p14="http://schemas.microsoft.com/office/powerpoint/2010/main" val="27108615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4778895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640388" y="748937"/>
            <a:ext cx="1811383" cy="369332"/>
          </a:xfrm>
          <a:prstGeom prst="rect">
            <a:avLst/>
          </a:prstGeom>
          <a:noFill/>
        </p:spPr>
        <p:txBody>
          <a:bodyPr wrap="square" rtlCol="0">
            <a:spAutoFit/>
          </a:bodyPr>
          <a:lstStyle/>
          <a:p>
            <a:r>
              <a:rPr lang="en-US" dirty="0" smtClean="0"/>
              <a:t>Up 385%</a:t>
            </a:r>
            <a:endParaRPr lang="en-US" dirty="0"/>
          </a:p>
        </p:txBody>
      </p:sp>
      <p:cxnSp>
        <p:nvCxnSpPr>
          <p:cNvPr id="5" name="Straight Arrow Connector 4"/>
          <p:cNvCxnSpPr/>
          <p:nvPr/>
        </p:nvCxnSpPr>
        <p:spPr>
          <a:xfrm>
            <a:off x="10450286" y="1027611"/>
            <a:ext cx="914400" cy="4528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465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87885108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9139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General Population</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The population of Greene County increased from 18,403 in 2010 to 20,552 in 2020, according to U.S. Census Bureau data.</a:t>
            </a:r>
          </a:p>
          <a:p>
            <a:r>
              <a:rPr lang="en-US" dirty="0" smtClean="0"/>
              <a:t>This represents an increase of 11.7% over that time period.</a:t>
            </a:r>
          </a:p>
          <a:p>
            <a:r>
              <a:rPr lang="en-US" dirty="0" smtClean="0"/>
              <a:t>Wherever appropriate in this report, changes in jail utilization will be expressed as a rate per 1000 Greene County residents, utilizing U. S. Census data.</a:t>
            </a:r>
            <a:endParaRPr lang="en-US" dirty="0"/>
          </a:p>
        </p:txBody>
      </p:sp>
    </p:spTree>
    <p:extLst>
      <p:ext uri="{BB962C8B-B14F-4D97-AF65-F5344CB8AC3E}">
        <p14:creationId xmlns:p14="http://schemas.microsoft.com/office/powerpoint/2010/main" val="8628888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Average Length of Stay (ALOS)</a:t>
            </a:r>
            <a:endParaRPr lang="en-US" b="1" dirty="0">
              <a:solidFill>
                <a:srgbClr val="0070C0"/>
              </a:solidFill>
            </a:endParaRPr>
          </a:p>
        </p:txBody>
      </p:sp>
      <p:sp>
        <p:nvSpPr>
          <p:cNvPr id="3" name="Content Placeholder 2"/>
          <p:cNvSpPr>
            <a:spLocks noGrp="1"/>
          </p:cNvSpPr>
          <p:nvPr>
            <p:ph idx="1"/>
          </p:nvPr>
        </p:nvSpPr>
        <p:spPr>
          <a:xfrm>
            <a:off x="838200" y="1576251"/>
            <a:ext cx="10515600" cy="5281749"/>
          </a:xfrm>
        </p:spPr>
        <p:txBody>
          <a:bodyPr>
            <a:normAutofit fontScale="85000" lnSpcReduction="20000"/>
          </a:bodyPr>
          <a:lstStyle/>
          <a:p>
            <a:r>
              <a:rPr lang="en-US" dirty="0" smtClean="0"/>
              <a:t>The average length stay of a Greene County inmate increased </a:t>
            </a:r>
            <a:r>
              <a:rPr lang="en-US" dirty="0"/>
              <a:t>8</a:t>
            </a:r>
            <a:r>
              <a:rPr lang="en-US" dirty="0" smtClean="0"/>
              <a:t>% from 2012 to 2021. This trend was not significantly </a:t>
            </a:r>
            <a:r>
              <a:rPr lang="en-US" dirty="0" smtClean="0"/>
              <a:t>impacted </a:t>
            </a:r>
            <a:r>
              <a:rPr lang="en-US" dirty="0" smtClean="0"/>
              <a:t>by the pandemic years of 2020-21.</a:t>
            </a:r>
          </a:p>
          <a:p>
            <a:r>
              <a:rPr lang="en-US" dirty="0" smtClean="0"/>
              <a:t>Average length of stay dropped during the first half of the decade, but rose generally after 2017.</a:t>
            </a:r>
          </a:p>
          <a:p>
            <a:r>
              <a:rPr lang="en-US" dirty="0" smtClean="0"/>
              <a:t>Average length of stay increased 23% </a:t>
            </a:r>
            <a:r>
              <a:rPr lang="en-US" dirty="0"/>
              <a:t>among Black inmates from </a:t>
            </a:r>
            <a:r>
              <a:rPr lang="en-US" dirty="0" smtClean="0"/>
              <a:t>2012 to 2021, while ALOS among White inmates decreased 11%.  </a:t>
            </a:r>
          </a:p>
          <a:p>
            <a:r>
              <a:rPr lang="en-US" dirty="0" smtClean="0"/>
              <a:t>Black inmates served an average of 34.3 days during the study period, compared to 31.9 days for White inmates.  Black inmates had significantly longer jail stays, on average, than did White inmates in 2021 (39.3 days vs. 25.4 days)</a:t>
            </a:r>
          </a:p>
          <a:p>
            <a:r>
              <a:rPr lang="en-US" dirty="0" smtClean="0"/>
              <a:t>Increases in average length of stay were far more significant among female inmates (up 45%) than among male inmates (up 3%) from 2012 to 2021. Male </a:t>
            </a:r>
            <a:r>
              <a:rPr lang="en-US" dirty="0"/>
              <a:t>inmates </a:t>
            </a:r>
            <a:r>
              <a:rPr lang="en-US" dirty="0" smtClean="0"/>
              <a:t>served </a:t>
            </a:r>
            <a:r>
              <a:rPr lang="en-US" dirty="0"/>
              <a:t>longer average lengths of stay than did </a:t>
            </a:r>
            <a:r>
              <a:rPr lang="en-US" dirty="0" smtClean="0"/>
              <a:t>female </a:t>
            </a:r>
            <a:r>
              <a:rPr lang="en-US" dirty="0"/>
              <a:t>inmates in every </a:t>
            </a:r>
            <a:r>
              <a:rPr lang="en-US" dirty="0" smtClean="0"/>
              <a:t>year except for 2018, but the gender difference in ALOS narrowed over the study time frame.</a:t>
            </a:r>
          </a:p>
          <a:p>
            <a:r>
              <a:rPr lang="en-US" dirty="0" smtClean="0"/>
              <a:t>Average length of stay fell for inmates age 18-24 and 40-49, while rising in the 25-29, 30-39 and 50+ age groups.</a:t>
            </a:r>
          </a:p>
        </p:txBody>
      </p:sp>
    </p:spTree>
    <p:extLst>
      <p:ext uri="{BB962C8B-B14F-4D97-AF65-F5344CB8AC3E}">
        <p14:creationId xmlns:p14="http://schemas.microsoft.com/office/powerpoint/2010/main" val="3938119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55536962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629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27679328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96652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04508722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4542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60608036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66203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166174989"/>
              </p:ext>
            </p:extLst>
          </p:nvPr>
        </p:nvGraphicFramePr>
        <p:xfrm>
          <a:off x="0" y="0"/>
          <a:ext cx="1219199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8509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1525"/>
          </a:xfrm>
        </p:spPr>
        <p:txBody>
          <a:bodyPr>
            <a:normAutofit fontScale="90000"/>
          </a:bodyPr>
          <a:lstStyle/>
          <a:p>
            <a:r>
              <a:rPr lang="en-US" b="1" dirty="0" smtClean="0">
                <a:solidFill>
                  <a:srgbClr val="0070C0"/>
                </a:solidFill>
              </a:rPr>
              <a:t>Bed Day Expenditures (BDE)</a:t>
            </a:r>
            <a:endParaRPr lang="en-US" b="1" dirty="0">
              <a:solidFill>
                <a:srgbClr val="0070C0"/>
              </a:solidFill>
            </a:endParaRPr>
          </a:p>
        </p:txBody>
      </p:sp>
      <p:sp>
        <p:nvSpPr>
          <p:cNvPr id="3" name="Content Placeholder 2"/>
          <p:cNvSpPr>
            <a:spLocks noGrp="1"/>
          </p:cNvSpPr>
          <p:nvPr>
            <p:ph idx="1"/>
          </p:nvPr>
        </p:nvSpPr>
        <p:spPr>
          <a:xfrm>
            <a:off x="838200" y="1262743"/>
            <a:ext cx="10515600" cy="5595258"/>
          </a:xfrm>
        </p:spPr>
        <p:txBody>
          <a:bodyPr>
            <a:normAutofit fontScale="77500" lnSpcReduction="20000"/>
          </a:bodyPr>
          <a:lstStyle/>
          <a:p>
            <a:r>
              <a:rPr lang="en-US" dirty="0" smtClean="0"/>
              <a:t>Bed day expenditures are a product of intake volume, multiplied by length of stay. BDE is a useful metric to track the total cost</a:t>
            </a:r>
            <a:r>
              <a:rPr lang="en-US" dirty="0"/>
              <a:t> </a:t>
            </a:r>
            <a:r>
              <a:rPr lang="en-US" dirty="0" smtClean="0"/>
              <a:t>of a jurisdiction’s jail utilization (listed at $99.69 per day, per CVRJ inmate, in the Virginia Compensation Board’s 2020 Jail Cost Report).</a:t>
            </a:r>
          </a:p>
          <a:p>
            <a:r>
              <a:rPr lang="en-US" dirty="0" smtClean="0"/>
              <a:t>Decreases in Greene County intake volume were offset by increases in average length of stay, resulting in a nearly flat trend line for overall bed day expenditures from 2012 to 2021. Bed day expenditures per 1,000 Greene residents decreased 9% during that time frame, due to increases in the county’s general population.</a:t>
            </a:r>
          </a:p>
          <a:p>
            <a:r>
              <a:rPr lang="en-US" dirty="0" smtClean="0"/>
              <a:t>Greene County bed day expenditures increased steadily from 2012 to 2019, before dropping sharply with the onset of the pandemic in 2020.</a:t>
            </a:r>
          </a:p>
          <a:p>
            <a:r>
              <a:rPr lang="en-US" dirty="0" smtClean="0"/>
              <a:t>As a share of overall CVRJ bed day utilization, Greene County’s percentage of bed day expenditures increased 11% from 2012 to 2021, </a:t>
            </a:r>
            <a:r>
              <a:rPr lang="en-US" dirty="0" smtClean="0"/>
              <a:t>impacted </a:t>
            </a:r>
            <a:r>
              <a:rPr lang="en-US" dirty="0" smtClean="0"/>
              <a:t>by a 37% decrease in bed days expended on Federal inmates and a 29% reduction in Madison County. </a:t>
            </a:r>
          </a:p>
          <a:p>
            <a:r>
              <a:rPr lang="en-US" dirty="0" smtClean="0"/>
              <a:t>From 2012 to 2021, bed day expenditures among Greene County’s Black inmates decreased </a:t>
            </a:r>
            <a:r>
              <a:rPr lang="en-US" dirty="0"/>
              <a:t>6</a:t>
            </a:r>
            <a:r>
              <a:rPr lang="en-US" dirty="0" smtClean="0"/>
              <a:t>%, compared to a </a:t>
            </a:r>
            <a:r>
              <a:rPr lang="en-US" dirty="0"/>
              <a:t>2</a:t>
            </a:r>
            <a:r>
              <a:rPr lang="en-US" dirty="0" smtClean="0"/>
              <a:t>% increase among White inmates. </a:t>
            </a:r>
          </a:p>
          <a:p>
            <a:r>
              <a:rPr lang="en-US" dirty="0" smtClean="0"/>
              <a:t>Greene’s female inmates expended 39% more bed days from 2012 to 2021, compared to a 8% decrease observed among male inmates.</a:t>
            </a:r>
          </a:p>
          <a:p>
            <a:r>
              <a:rPr lang="en-US" dirty="0" smtClean="0"/>
              <a:t>The youngest group of Greene’s inmates (age 18-24) expended 54% fewer bed days from 2012 to 2021, representing the single greatest downward influence on Greene’s overall BDE.  Increases in bed day expenditures of 62% were observed among Greene’s oldest inmates (age 50+).</a:t>
            </a:r>
            <a:endParaRPr lang="en-US" dirty="0"/>
          </a:p>
        </p:txBody>
      </p:sp>
    </p:spTree>
    <p:extLst>
      <p:ext uri="{BB962C8B-B14F-4D97-AF65-F5344CB8AC3E}">
        <p14:creationId xmlns:p14="http://schemas.microsoft.com/office/powerpoint/2010/main" val="9325503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3692418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17105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7186137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1438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32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Intakes</a:t>
            </a:r>
            <a:endParaRPr lang="en-US" b="1" dirty="0">
              <a:solidFill>
                <a:srgbClr val="0070C0"/>
              </a:solidFill>
            </a:endParaRPr>
          </a:p>
        </p:txBody>
      </p:sp>
      <p:sp>
        <p:nvSpPr>
          <p:cNvPr id="3" name="Content Placeholder 2"/>
          <p:cNvSpPr>
            <a:spLocks noGrp="1"/>
          </p:cNvSpPr>
          <p:nvPr>
            <p:ph idx="1"/>
          </p:nvPr>
        </p:nvSpPr>
        <p:spPr>
          <a:xfrm>
            <a:off x="838200" y="1602377"/>
            <a:ext cx="10515600" cy="5024846"/>
          </a:xfrm>
        </p:spPr>
        <p:txBody>
          <a:bodyPr>
            <a:normAutofit lnSpcReduction="10000"/>
          </a:bodyPr>
          <a:lstStyle/>
          <a:p>
            <a:r>
              <a:rPr lang="en-US" dirty="0" smtClean="0"/>
              <a:t>An “intake” is an event, in which a person is taken into CVRJ on Greene County charges, no matter how long their stay, or how many charges they have lodged against them.</a:t>
            </a:r>
          </a:p>
          <a:p>
            <a:r>
              <a:rPr lang="en-US" dirty="0" smtClean="0"/>
              <a:t>From 2011 through 2021, Greene intake volume decreased by </a:t>
            </a:r>
            <a:r>
              <a:rPr lang="en-US" dirty="0"/>
              <a:t>8</a:t>
            </a:r>
            <a:r>
              <a:rPr lang="en-US" dirty="0" smtClean="0"/>
              <a:t>%. Most of that decrease occurred in a single year, 2020.</a:t>
            </a:r>
          </a:p>
          <a:p>
            <a:r>
              <a:rPr lang="en-US" dirty="0" smtClean="0"/>
              <a:t>The rate of decrease in intakes per 1000 Greene County residents was 17%.  21.3 inmates per 1000 county residents were taken into CVRJ on Greene offenses in 2011, compared to 13.6 per 1000 in 2021.</a:t>
            </a:r>
          </a:p>
          <a:p>
            <a:r>
              <a:rPr lang="en-US" dirty="0" smtClean="0"/>
              <a:t>Despite these decreases, Greene’s share of all CVRJ intakes increased 40% from 2011 to 2021, due largely to a 71% decrease in intakes of Federal inmates, and a significant increase in Greene County’s share of jail intakes between 2012 and 2017. </a:t>
            </a:r>
          </a:p>
        </p:txBody>
      </p:sp>
    </p:spTree>
    <p:extLst>
      <p:ext uri="{BB962C8B-B14F-4D97-AF65-F5344CB8AC3E}">
        <p14:creationId xmlns:p14="http://schemas.microsoft.com/office/powerpoint/2010/main" val="24014913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13282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62309134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421189" y="3753394"/>
            <a:ext cx="2735942" cy="369332"/>
          </a:xfrm>
          <a:prstGeom prst="rect">
            <a:avLst/>
          </a:prstGeom>
          <a:noFill/>
        </p:spPr>
        <p:txBody>
          <a:bodyPr wrap="none" rtlCol="0">
            <a:spAutoFit/>
          </a:bodyPr>
          <a:lstStyle/>
          <a:p>
            <a:r>
              <a:rPr lang="en-US" dirty="0" smtClean="0"/>
              <a:t>Black inmate BDE down 6%</a:t>
            </a:r>
            <a:endParaRPr lang="en-US" dirty="0"/>
          </a:p>
        </p:txBody>
      </p:sp>
      <p:cxnSp>
        <p:nvCxnSpPr>
          <p:cNvPr id="5" name="Straight Arrow Connector 4"/>
          <p:cNvCxnSpPr/>
          <p:nvPr/>
        </p:nvCxnSpPr>
        <p:spPr>
          <a:xfrm>
            <a:off x="10972800" y="4075611"/>
            <a:ext cx="478971" cy="740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90416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20656315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06538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31813613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65913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05305429"/>
              </p:ext>
            </p:extLst>
          </p:nvPr>
        </p:nvGraphicFramePr>
        <p:xfrm>
          <a:off x="0" y="0"/>
          <a:ext cx="1219199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21365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Shorter-Staying vs. Longer-Staying Inmates</a:t>
            </a:r>
            <a:endParaRPr lang="en-US" b="1" dirty="0">
              <a:solidFill>
                <a:srgbClr val="0070C0"/>
              </a:solidFill>
            </a:endParaRPr>
          </a:p>
        </p:txBody>
      </p:sp>
      <p:sp>
        <p:nvSpPr>
          <p:cNvPr id="3" name="Content Placeholder 2"/>
          <p:cNvSpPr>
            <a:spLocks noGrp="1"/>
          </p:cNvSpPr>
          <p:nvPr>
            <p:ph idx="1"/>
          </p:nvPr>
        </p:nvSpPr>
        <p:spPr/>
        <p:txBody>
          <a:bodyPr>
            <a:normAutofit fontScale="85000" lnSpcReduction="10000"/>
          </a:bodyPr>
          <a:lstStyle/>
          <a:p>
            <a:r>
              <a:rPr lang="en-US" dirty="0" smtClean="0"/>
              <a:t>The number of Greene County inmates spending 30 days or fewer in CVRJ custody decreased </a:t>
            </a:r>
            <a:r>
              <a:rPr lang="en-US" dirty="0"/>
              <a:t>1</a:t>
            </a:r>
            <a:r>
              <a:rPr lang="en-US" dirty="0" smtClean="0"/>
              <a:t>4% from 2012 to 2021, while the number of inmates staying 31 days or longer increased 16%. As a result, the percentage of Greene inmates at CVRJ with lengths of stay exceeding 30 days increased 32% from 2012 to 2021.</a:t>
            </a:r>
          </a:p>
          <a:p>
            <a:r>
              <a:rPr lang="en-US" dirty="0" smtClean="0"/>
              <a:t>During 2021, the average length of stay for inmates serving 0-30 days was 6.4 days, compared to a </a:t>
            </a:r>
            <a:r>
              <a:rPr lang="en-US" dirty="0"/>
              <a:t>9</a:t>
            </a:r>
            <a:r>
              <a:rPr lang="en-US" dirty="0" smtClean="0"/>
              <a:t>6-day average length of stay among those inmates serving longer than 30 days.</a:t>
            </a:r>
          </a:p>
          <a:p>
            <a:r>
              <a:rPr lang="en-US" dirty="0" smtClean="0"/>
              <a:t>During 2021, 33.3% of Greene’s inmates served longer than 30 days in custody. </a:t>
            </a:r>
            <a:r>
              <a:rPr lang="en-US" dirty="0"/>
              <a:t>T</a:t>
            </a:r>
            <a:r>
              <a:rPr lang="en-US" dirty="0" smtClean="0"/>
              <a:t>hese longer-serving inmates accounted for over 88% of all bed days expended by Greene County at CVRJ in 2021. </a:t>
            </a:r>
          </a:p>
          <a:p>
            <a:r>
              <a:rPr lang="en-US" dirty="0" smtClean="0"/>
              <a:t>Overall, bed days expended by Greene inmates serving longer than 30 days increased significantly from 2012 to 2019, before dropping sharply during the pandemic. </a:t>
            </a:r>
            <a:endParaRPr lang="en-US" dirty="0"/>
          </a:p>
        </p:txBody>
      </p:sp>
    </p:spTree>
    <p:extLst>
      <p:ext uri="{BB962C8B-B14F-4D97-AF65-F5344CB8AC3E}">
        <p14:creationId xmlns:p14="http://schemas.microsoft.com/office/powerpoint/2010/main" val="42189746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13140302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881257" y="792481"/>
            <a:ext cx="3343479" cy="369332"/>
          </a:xfrm>
          <a:prstGeom prst="rect">
            <a:avLst/>
          </a:prstGeom>
          <a:noFill/>
        </p:spPr>
        <p:txBody>
          <a:bodyPr wrap="none" rtlCol="0">
            <a:spAutoFit/>
          </a:bodyPr>
          <a:lstStyle/>
          <a:p>
            <a:r>
              <a:rPr lang="en-US" dirty="0" smtClean="0"/>
              <a:t>0-30 day length of stay down 14%</a:t>
            </a:r>
            <a:endParaRPr lang="en-US" dirty="0"/>
          </a:p>
        </p:txBody>
      </p:sp>
      <p:cxnSp>
        <p:nvCxnSpPr>
          <p:cNvPr id="5" name="Straight Arrow Connector 4"/>
          <p:cNvCxnSpPr/>
          <p:nvPr/>
        </p:nvCxnSpPr>
        <p:spPr>
          <a:xfrm>
            <a:off x="10877006" y="1161813"/>
            <a:ext cx="600891" cy="1328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8863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76795010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16734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0364474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328756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738377640"/>
              </p:ext>
            </p:extLst>
          </p:nvPr>
        </p:nvGraphicFramePr>
        <p:xfrm>
          <a:off x="0" y="0"/>
          <a:ext cx="1213104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1539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1455907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0307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71828083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33578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337"/>
            <a:ext cx="10515600" cy="966652"/>
          </a:xfrm>
        </p:spPr>
        <p:txBody>
          <a:bodyPr>
            <a:normAutofit/>
          </a:bodyPr>
          <a:lstStyle/>
          <a:p>
            <a:r>
              <a:rPr lang="en-US" b="1" dirty="0" smtClean="0">
                <a:solidFill>
                  <a:srgbClr val="0070C0"/>
                </a:solidFill>
              </a:rPr>
              <a:t>Conclusions</a:t>
            </a:r>
            <a:endParaRPr lang="en-US" b="1" dirty="0">
              <a:solidFill>
                <a:srgbClr val="0070C0"/>
              </a:solidFill>
            </a:endParaRPr>
          </a:p>
        </p:txBody>
      </p:sp>
      <p:sp>
        <p:nvSpPr>
          <p:cNvPr id="3" name="Content Placeholder 2"/>
          <p:cNvSpPr>
            <a:spLocks noGrp="1"/>
          </p:cNvSpPr>
          <p:nvPr>
            <p:ph idx="1"/>
          </p:nvPr>
        </p:nvSpPr>
        <p:spPr>
          <a:xfrm>
            <a:off x="838200" y="1219200"/>
            <a:ext cx="10515600" cy="5638800"/>
          </a:xfrm>
        </p:spPr>
        <p:txBody>
          <a:bodyPr>
            <a:normAutofit fontScale="92500" lnSpcReduction="20000"/>
          </a:bodyPr>
          <a:lstStyle/>
          <a:p>
            <a:r>
              <a:rPr lang="en-US" dirty="0" smtClean="0"/>
              <a:t>The number of inmates taken into CVRJ on Greene </a:t>
            </a:r>
            <a:r>
              <a:rPr lang="en-US" dirty="0" smtClean="0"/>
              <a:t>County charges </a:t>
            </a:r>
            <a:r>
              <a:rPr lang="en-US" dirty="0" smtClean="0"/>
              <a:t>decreased </a:t>
            </a:r>
            <a:r>
              <a:rPr lang="en-US" dirty="0"/>
              <a:t>8</a:t>
            </a:r>
            <a:r>
              <a:rPr lang="en-US" dirty="0" smtClean="0"/>
              <a:t>% from 2011 to 2021 (down 17% per capita).</a:t>
            </a:r>
          </a:p>
          <a:p>
            <a:r>
              <a:rPr lang="en-US" dirty="0"/>
              <a:t>T</a:t>
            </a:r>
            <a:r>
              <a:rPr lang="en-US" dirty="0" smtClean="0"/>
              <a:t>he most significant</a:t>
            </a:r>
            <a:r>
              <a:rPr lang="en-US" dirty="0"/>
              <a:t> </a:t>
            </a:r>
            <a:r>
              <a:rPr lang="en-US" dirty="0" smtClean="0"/>
              <a:t>decreases in intakes were observed among the youngest inmate group (age 18-24), down 51%, while the fastest-growing intake demographic were inmates age 50 or older, up 41%.</a:t>
            </a:r>
          </a:p>
          <a:p>
            <a:r>
              <a:rPr lang="en-US" dirty="0" smtClean="0"/>
              <a:t>Greene’s share of CVRJ intakes increased 40% from 2011 to 2021, largely due to a 71% decrease in intakes of Federal inmates.</a:t>
            </a:r>
          </a:p>
          <a:p>
            <a:r>
              <a:rPr lang="en-US" dirty="0" smtClean="0"/>
              <a:t>Greene’s booking volume (charges at intake) increased 11% (up 1% per capita), the result of an 61% increase in felony </a:t>
            </a:r>
            <a:r>
              <a:rPr lang="en-US" dirty="0" smtClean="0"/>
              <a:t>bookings</a:t>
            </a:r>
            <a:r>
              <a:rPr lang="en-US" dirty="0" smtClean="0"/>
              <a:t> </a:t>
            </a:r>
            <a:r>
              <a:rPr lang="en-US" dirty="0" smtClean="0"/>
              <a:t>(partially offset by an 18% decrease in misdemeanor bookings).</a:t>
            </a:r>
          </a:p>
          <a:p>
            <a:r>
              <a:rPr lang="en-US" dirty="0" smtClean="0"/>
              <a:t>Probation violations</a:t>
            </a:r>
            <a:r>
              <a:rPr lang="en-US" dirty="0"/>
              <a:t>, </a:t>
            </a:r>
            <a:r>
              <a:rPr lang="en-US" dirty="0" smtClean="0"/>
              <a:t>fraud and narcotics offenses had the most significant booking growth among the top ten Greene charge types</a:t>
            </a:r>
            <a:r>
              <a:rPr lang="en-US" dirty="0"/>
              <a:t> </a:t>
            </a:r>
            <a:r>
              <a:rPr lang="en-US" dirty="0" smtClean="0"/>
              <a:t>from 2011 to 2021, while the most significant decreases were observed among alcohol offenses, operator’s license offenses and contempt of court.</a:t>
            </a:r>
          </a:p>
          <a:p>
            <a:r>
              <a:rPr lang="en-US" dirty="0" smtClean="0"/>
              <a:t>Probation violations represented 14.4% of all Greene bookings at CVRJ in 2021, compared to 1.5% in 2011, an increase of over 300%.</a:t>
            </a:r>
          </a:p>
        </p:txBody>
      </p:sp>
    </p:spTree>
    <p:extLst>
      <p:ext uri="{BB962C8B-B14F-4D97-AF65-F5344CB8AC3E}">
        <p14:creationId xmlns:p14="http://schemas.microsoft.com/office/powerpoint/2010/main" val="30228360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5401"/>
          </a:xfrm>
        </p:spPr>
        <p:txBody>
          <a:bodyPr>
            <a:normAutofit fontScale="90000"/>
          </a:bodyPr>
          <a:lstStyle/>
          <a:p>
            <a:r>
              <a:rPr lang="en-US" b="1" dirty="0" smtClean="0">
                <a:solidFill>
                  <a:srgbClr val="0070C0"/>
                </a:solidFill>
              </a:rPr>
              <a:t>Conclusions (continued)</a:t>
            </a:r>
            <a:endParaRPr lang="en-US" b="1" dirty="0">
              <a:solidFill>
                <a:srgbClr val="0070C0"/>
              </a:solidFill>
            </a:endParaRPr>
          </a:p>
        </p:txBody>
      </p:sp>
      <p:sp>
        <p:nvSpPr>
          <p:cNvPr id="3" name="Content Placeholder 2"/>
          <p:cNvSpPr>
            <a:spLocks noGrp="1"/>
          </p:cNvSpPr>
          <p:nvPr>
            <p:ph idx="1"/>
          </p:nvPr>
        </p:nvSpPr>
        <p:spPr>
          <a:xfrm>
            <a:off x="838200" y="1210492"/>
            <a:ext cx="10515600" cy="5647508"/>
          </a:xfrm>
        </p:spPr>
        <p:txBody>
          <a:bodyPr>
            <a:normAutofit fontScale="85000" lnSpcReduction="20000"/>
          </a:bodyPr>
          <a:lstStyle/>
          <a:p>
            <a:r>
              <a:rPr lang="en-US" dirty="0"/>
              <a:t>The average length of a </a:t>
            </a:r>
            <a:r>
              <a:rPr lang="en-US" dirty="0" smtClean="0"/>
              <a:t>Greene </a:t>
            </a:r>
            <a:r>
              <a:rPr lang="en-US" dirty="0"/>
              <a:t>inmate’s stay increased 8</a:t>
            </a:r>
            <a:r>
              <a:rPr lang="en-US" dirty="0" smtClean="0"/>
              <a:t>% </a:t>
            </a:r>
            <a:r>
              <a:rPr lang="en-US" dirty="0"/>
              <a:t>from 2012 to 2021. Average length of stay increased </a:t>
            </a:r>
            <a:r>
              <a:rPr lang="en-US" dirty="0" smtClean="0"/>
              <a:t>most significantly among Black </a:t>
            </a:r>
            <a:r>
              <a:rPr lang="en-US" dirty="0"/>
              <a:t>inmates</a:t>
            </a:r>
            <a:r>
              <a:rPr lang="en-US" dirty="0" smtClean="0"/>
              <a:t>, </a:t>
            </a:r>
            <a:r>
              <a:rPr lang="en-US" dirty="0"/>
              <a:t>female inmates, and in </a:t>
            </a:r>
            <a:r>
              <a:rPr lang="en-US" dirty="0" smtClean="0"/>
              <a:t>the 25-29, 30-39 and 50+ </a:t>
            </a:r>
            <a:r>
              <a:rPr lang="en-US" dirty="0"/>
              <a:t>age </a:t>
            </a:r>
            <a:r>
              <a:rPr lang="en-US" dirty="0" smtClean="0"/>
              <a:t>categories.</a:t>
            </a:r>
            <a:endParaRPr lang="en-US" dirty="0"/>
          </a:p>
          <a:p>
            <a:r>
              <a:rPr lang="en-US" dirty="0"/>
              <a:t>The number of CVRJ bed days expended on </a:t>
            </a:r>
            <a:r>
              <a:rPr lang="en-US" dirty="0" smtClean="0"/>
              <a:t>Greene </a:t>
            </a:r>
            <a:r>
              <a:rPr lang="en-US" dirty="0"/>
              <a:t>County inmates </a:t>
            </a:r>
            <a:r>
              <a:rPr lang="en-US" dirty="0" smtClean="0"/>
              <a:t>decreased 1% </a:t>
            </a:r>
            <a:r>
              <a:rPr lang="en-US" dirty="0"/>
              <a:t>from 2012 to 2021 </a:t>
            </a:r>
            <a:r>
              <a:rPr lang="en-US" dirty="0" smtClean="0"/>
              <a:t>(down 9% </a:t>
            </a:r>
            <a:r>
              <a:rPr lang="en-US" dirty="0"/>
              <a:t>per capita).  Bed day expenditures </a:t>
            </a:r>
            <a:r>
              <a:rPr lang="en-US" dirty="0" smtClean="0"/>
              <a:t>rose </a:t>
            </a:r>
            <a:r>
              <a:rPr lang="en-US" dirty="0"/>
              <a:t>most significantly </a:t>
            </a:r>
            <a:r>
              <a:rPr lang="en-US" dirty="0" smtClean="0"/>
              <a:t>among female </a:t>
            </a:r>
            <a:r>
              <a:rPr lang="en-US" dirty="0"/>
              <a:t>inmates </a:t>
            </a:r>
            <a:r>
              <a:rPr lang="en-US" dirty="0" smtClean="0"/>
              <a:t>(up 39%) </a:t>
            </a:r>
            <a:r>
              <a:rPr lang="en-US" dirty="0"/>
              <a:t>and </a:t>
            </a:r>
            <a:r>
              <a:rPr lang="en-US" dirty="0" smtClean="0"/>
              <a:t>among inmates age 50 or older (up 62%).</a:t>
            </a:r>
          </a:p>
          <a:p>
            <a:r>
              <a:rPr lang="en-US" dirty="0" smtClean="0"/>
              <a:t>Countering these increases was a 6% decrease in bed day expenditures among Black inmates, an 8% decrease among male inmates, and a 54% decrease among inmates age 18-24. </a:t>
            </a:r>
            <a:endParaRPr lang="en-US" dirty="0"/>
          </a:p>
          <a:p>
            <a:r>
              <a:rPr lang="en-US" dirty="0" smtClean="0"/>
              <a:t>Overall, Greene County’s </a:t>
            </a:r>
            <a:r>
              <a:rPr lang="en-US" dirty="0"/>
              <a:t>share of CVRJ bed day expenditures increased </a:t>
            </a:r>
            <a:r>
              <a:rPr lang="en-US" dirty="0" smtClean="0"/>
              <a:t>11% </a:t>
            </a:r>
            <a:r>
              <a:rPr lang="en-US" dirty="0"/>
              <a:t>from </a:t>
            </a:r>
            <a:r>
              <a:rPr lang="en-US" dirty="0" smtClean="0"/>
              <a:t>2012 </a:t>
            </a:r>
            <a:r>
              <a:rPr lang="en-US" dirty="0"/>
              <a:t>to </a:t>
            </a:r>
            <a:r>
              <a:rPr lang="en-US" dirty="0" smtClean="0"/>
              <a:t>2021.</a:t>
            </a:r>
            <a:endParaRPr lang="en-US" dirty="0"/>
          </a:p>
          <a:p>
            <a:r>
              <a:rPr lang="en-US" dirty="0"/>
              <a:t>The </a:t>
            </a:r>
            <a:r>
              <a:rPr lang="en-US" dirty="0" smtClean="0"/>
              <a:t>onset of the COVID-19 </a:t>
            </a:r>
            <a:r>
              <a:rPr lang="en-US" dirty="0"/>
              <a:t>pandemic was associated with significant decreases in </a:t>
            </a:r>
            <a:r>
              <a:rPr lang="en-US" dirty="0" smtClean="0"/>
              <a:t>Greene intakes, bookings and bed day expenditures at </a:t>
            </a:r>
            <a:r>
              <a:rPr lang="en-US" dirty="0"/>
              <a:t>CVRJ in </a:t>
            </a:r>
            <a:r>
              <a:rPr lang="en-US" dirty="0" smtClean="0"/>
              <a:t>2020. A modest rebound in these three trends was observed in 2021.</a:t>
            </a:r>
            <a:endParaRPr lang="en-US" dirty="0"/>
          </a:p>
          <a:p>
            <a:r>
              <a:rPr lang="en-US" dirty="0"/>
              <a:t>Inmates serving longer than 30 day sentences accounted </a:t>
            </a:r>
            <a:r>
              <a:rPr lang="en-US" dirty="0" smtClean="0"/>
              <a:t>for </a:t>
            </a:r>
            <a:r>
              <a:rPr lang="en-US" dirty="0" smtClean="0"/>
              <a:t>approximately one-third </a:t>
            </a:r>
            <a:r>
              <a:rPr lang="en-US" dirty="0" smtClean="0"/>
              <a:t>of all Greene County inmates </a:t>
            </a:r>
            <a:r>
              <a:rPr lang="en-US" dirty="0"/>
              <a:t>taken into CVRJ on 2021, but were responsible for </a:t>
            </a:r>
            <a:r>
              <a:rPr lang="en-US" dirty="0" smtClean="0"/>
              <a:t>more than 88</a:t>
            </a:r>
            <a:r>
              <a:rPr lang="en-US" dirty="0" smtClean="0"/>
              <a:t>% of </a:t>
            </a:r>
            <a:r>
              <a:rPr lang="en-US" dirty="0"/>
              <a:t>bed day </a:t>
            </a:r>
            <a:r>
              <a:rPr lang="en-US" dirty="0" smtClean="0"/>
              <a:t>expenditures, making them the most expensive inmates </a:t>
            </a:r>
            <a:r>
              <a:rPr lang="en-US" dirty="0" smtClean="0"/>
              <a:t>housed by Greene </a:t>
            </a:r>
            <a:r>
              <a:rPr lang="en-US" dirty="0" smtClean="0"/>
              <a:t>County at CVRJ</a:t>
            </a:r>
            <a:r>
              <a:rPr lang="en-US" dirty="0" smtClean="0"/>
              <a:t>.</a:t>
            </a:r>
            <a:endParaRPr lang="en-US" dirty="0"/>
          </a:p>
          <a:p>
            <a:endParaRPr lang="en-US" dirty="0"/>
          </a:p>
        </p:txBody>
      </p:sp>
    </p:spTree>
    <p:extLst>
      <p:ext uri="{BB962C8B-B14F-4D97-AF65-F5344CB8AC3E}">
        <p14:creationId xmlns:p14="http://schemas.microsoft.com/office/powerpoint/2010/main" val="298699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9"/>
            <a:ext cx="10515600" cy="1190216"/>
          </a:xfrm>
        </p:spPr>
        <p:txBody>
          <a:bodyPr/>
          <a:lstStyle/>
          <a:p>
            <a:r>
              <a:rPr lang="en-US" dirty="0" smtClean="0"/>
              <a:t>Prepared by:</a:t>
            </a:r>
            <a:endParaRPr lang="en-US" dirty="0"/>
          </a:p>
        </p:txBody>
      </p:sp>
      <p:sp>
        <p:nvSpPr>
          <p:cNvPr id="5" name="Text Placeholder 4"/>
          <p:cNvSpPr>
            <a:spLocks noGrp="1"/>
          </p:cNvSpPr>
          <p:nvPr>
            <p:ph type="body" idx="1"/>
          </p:nvPr>
        </p:nvSpPr>
        <p:spPr>
          <a:xfrm>
            <a:off x="831850" y="3596641"/>
            <a:ext cx="10515600" cy="2493010"/>
          </a:xfrm>
        </p:spPr>
        <p:txBody>
          <a:bodyPr>
            <a:normAutofit/>
          </a:bodyPr>
          <a:lstStyle/>
          <a:p>
            <a:r>
              <a:rPr lang="en-US" dirty="0" smtClean="0">
                <a:solidFill>
                  <a:schemeClr val="tx1"/>
                </a:solidFill>
              </a:rPr>
              <a:t>Neal S. Goodloe, MPA</a:t>
            </a:r>
          </a:p>
          <a:p>
            <a:r>
              <a:rPr lang="en-US" dirty="0" smtClean="0">
                <a:solidFill>
                  <a:schemeClr val="tx1"/>
                </a:solidFill>
              </a:rPr>
              <a:t>Criminal Justice Planner</a:t>
            </a:r>
          </a:p>
          <a:p>
            <a:r>
              <a:rPr lang="en-US" dirty="0" smtClean="0">
                <a:solidFill>
                  <a:schemeClr val="tx1"/>
                </a:solidFill>
              </a:rPr>
              <a:t>Jefferson Area Community Criminal Justice Board</a:t>
            </a:r>
          </a:p>
          <a:p>
            <a:r>
              <a:rPr lang="en-US" dirty="0" smtClean="0">
                <a:solidFill>
                  <a:schemeClr val="tx1"/>
                </a:solidFill>
                <a:hlinkClick r:id="rId2"/>
              </a:rPr>
              <a:t>ngoodloe@oar-jacc.org</a:t>
            </a:r>
            <a:endParaRPr lang="en-US" dirty="0">
              <a:solidFill>
                <a:schemeClr val="tx1"/>
              </a:solidFill>
            </a:endParaRPr>
          </a:p>
          <a:p>
            <a:r>
              <a:rPr lang="en-US" dirty="0" smtClean="0">
                <a:solidFill>
                  <a:schemeClr val="tx1"/>
                </a:solidFill>
              </a:rPr>
              <a:t>May 2022</a:t>
            </a:r>
            <a:endParaRPr lang="en-US" dirty="0">
              <a:solidFill>
                <a:schemeClr val="tx1"/>
              </a:solidFill>
            </a:endParaRPr>
          </a:p>
        </p:txBody>
      </p:sp>
    </p:spTree>
    <p:extLst>
      <p:ext uri="{BB962C8B-B14F-4D97-AF65-F5344CB8AC3E}">
        <p14:creationId xmlns:p14="http://schemas.microsoft.com/office/powerpoint/2010/main" val="1239936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74413426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3689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3623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0397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Intakes by Race, Gender and Age</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From 2011 to 2021, Greene intake volume at CVRJ dropped 17% among Black inmates, while rising 3% among White inmates.</a:t>
            </a:r>
          </a:p>
          <a:p>
            <a:r>
              <a:rPr lang="en-US" dirty="0" smtClean="0"/>
              <a:t>Intakes dropped among male </a:t>
            </a:r>
            <a:r>
              <a:rPr lang="en-US" dirty="0"/>
              <a:t>inmates </a:t>
            </a:r>
            <a:r>
              <a:rPr lang="en-US" dirty="0" smtClean="0"/>
              <a:t>(down 10%), while increasing slightly among female inmates (up </a:t>
            </a:r>
            <a:r>
              <a:rPr lang="en-US" dirty="0"/>
              <a:t>2</a:t>
            </a:r>
            <a:r>
              <a:rPr lang="en-US" dirty="0" smtClean="0"/>
              <a:t>%).</a:t>
            </a:r>
          </a:p>
          <a:p>
            <a:r>
              <a:rPr lang="en-US" dirty="0" smtClean="0"/>
              <a:t>Intake volume dropped most significantly among inmates age 18 to 24</a:t>
            </a:r>
            <a:r>
              <a:rPr lang="en-US" dirty="0"/>
              <a:t> </a:t>
            </a:r>
            <a:r>
              <a:rPr lang="en-US" dirty="0" smtClean="0"/>
              <a:t>(down 49%), while rising most significantly among inmates age 50 or older (up 66%).</a:t>
            </a:r>
          </a:p>
          <a:p>
            <a:r>
              <a:rPr lang="en-US" dirty="0" smtClean="0"/>
              <a:t>Consequently, the average age of a Greene County inmate at intake increased 11% (from 33.3 years in 2011 to 38.8 years in 2021).</a:t>
            </a:r>
          </a:p>
          <a:p>
            <a:r>
              <a:rPr lang="en-US" dirty="0" smtClean="0"/>
              <a:t>Decreases in intake volume occurred among all demographic groups during 2020, the first year of the COVID-19 pandemic, followed by a </a:t>
            </a:r>
            <a:r>
              <a:rPr lang="en-US" dirty="0" smtClean="0"/>
              <a:t>leveling off</a:t>
            </a:r>
            <a:r>
              <a:rPr lang="en-US" dirty="0" smtClean="0"/>
              <a:t> </a:t>
            </a:r>
            <a:r>
              <a:rPr lang="en-US" dirty="0" smtClean="0"/>
              <a:t>in most demographic </a:t>
            </a:r>
            <a:r>
              <a:rPr lang="en-US" dirty="0" smtClean="0"/>
              <a:t>categories in 2021.</a:t>
            </a:r>
            <a:endParaRPr lang="en-US" dirty="0"/>
          </a:p>
        </p:txBody>
      </p:sp>
    </p:spTree>
    <p:extLst>
      <p:ext uri="{BB962C8B-B14F-4D97-AF65-F5344CB8AC3E}">
        <p14:creationId xmlns:p14="http://schemas.microsoft.com/office/powerpoint/2010/main" val="2917574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19585</TotalTime>
  <Words>2694</Words>
  <Application>Microsoft Office PowerPoint</Application>
  <PresentationFormat>Widescreen</PresentationFormat>
  <Paragraphs>157</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Calibri Light</vt:lpstr>
      <vt:lpstr>Office Theme</vt:lpstr>
      <vt:lpstr>Annual Report  Greene County  Utilization of the Central Virginia Regional Jail</vt:lpstr>
      <vt:lpstr>Introduction</vt:lpstr>
      <vt:lpstr>General Population</vt:lpstr>
      <vt:lpstr>Intakes</vt:lpstr>
      <vt:lpstr>PowerPoint Presentation</vt:lpstr>
      <vt:lpstr>PowerPoint Presentation</vt:lpstr>
      <vt:lpstr>PowerPoint Presentation</vt:lpstr>
      <vt:lpstr>PowerPoint Presentation</vt:lpstr>
      <vt:lpstr>Intakes by Race, Gender and Age</vt:lpstr>
      <vt:lpstr>PowerPoint Presentation</vt:lpstr>
      <vt:lpstr>PowerPoint Presentation</vt:lpstr>
      <vt:lpstr>PowerPoint Presentation</vt:lpstr>
      <vt:lpstr>PowerPoint Presentation</vt:lpstr>
      <vt:lpstr>PowerPoint Presentation</vt:lpstr>
      <vt:lpstr>Booking Volume</vt:lpstr>
      <vt:lpstr>PowerPoint Presentation</vt:lpstr>
      <vt:lpstr>PowerPoint Presentation</vt:lpstr>
      <vt:lpstr>PowerPoint Presentation</vt:lpstr>
      <vt:lpstr>PowerPoint Presentation</vt:lpstr>
      <vt:lpstr>Booking Volume in the COVID Era</vt:lpstr>
      <vt:lpstr>PowerPoint Presentation</vt:lpstr>
      <vt:lpstr>PowerPoint Presentation</vt:lpstr>
      <vt:lpstr>Bookings by Charge Type</vt:lpstr>
      <vt:lpstr>PowerPoint Presentation</vt:lpstr>
      <vt:lpstr>PowerPoint Presentation</vt:lpstr>
      <vt:lpstr>PowerPoint Presentation</vt:lpstr>
      <vt:lpstr>Probation Violation Bookings</vt:lpstr>
      <vt:lpstr>PowerPoint Presentation</vt:lpstr>
      <vt:lpstr>PowerPoint Presentation</vt:lpstr>
      <vt:lpstr>Average Length of Stay (ALOS)</vt:lpstr>
      <vt:lpstr>PowerPoint Presentation</vt:lpstr>
      <vt:lpstr>PowerPoint Presentation</vt:lpstr>
      <vt:lpstr>PowerPoint Presentation</vt:lpstr>
      <vt:lpstr>PowerPoint Presentation</vt:lpstr>
      <vt:lpstr>PowerPoint Presentation</vt:lpstr>
      <vt:lpstr>Bed Day Expenditures (BDE)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Shorter-Staying vs. Longer-Staying Inmates</vt:lpstr>
      <vt:lpstr>PowerPoint Presentation</vt:lpstr>
      <vt:lpstr>PowerPoint Presentation</vt:lpstr>
      <vt:lpstr>PowerPoint Presentation</vt:lpstr>
      <vt:lpstr>PowerPoint Presentation</vt:lpstr>
      <vt:lpstr>PowerPoint Presentation</vt:lpstr>
      <vt:lpstr>Conclusions</vt:lpstr>
      <vt:lpstr>Conclusions (continued)</vt:lpstr>
      <vt:lpstr>Prepared by:</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Report:  Nelson County Utilization of the Albemarle-Charlottesville Regional Jail</dc:title>
  <dc:creator>Neal Goodloe</dc:creator>
  <cp:lastModifiedBy>Neal Goodloe</cp:lastModifiedBy>
  <cp:revision>219</cp:revision>
  <dcterms:created xsi:type="dcterms:W3CDTF">2022-03-29T18:35:32Z</dcterms:created>
  <dcterms:modified xsi:type="dcterms:W3CDTF">2022-07-19T22:48:08Z</dcterms:modified>
</cp:coreProperties>
</file>