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3.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4.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5.xml" ContentType="application/vnd.openxmlformats-officedocument.drawingml.chartshape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6.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7.xml" ContentType="application/vnd.openxmlformats-officedocument.drawingml.chartshapes+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drawings/drawing8.xml" ContentType="application/vnd.openxmlformats-officedocument.drawingml.chartshapes+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drawings/drawing9.xml" ContentType="application/vnd.openxmlformats-officedocument.drawingml.chartshapes+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drawings/drawing10.xml" ContentType="application/vnd.openxmlformats-officedocument.drawingml.chartshapes+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drawings/drawing11.xml" ContentType="application/vnd.openxmlformats-officedocument.drawingml.chartshapes+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drawings/drawing12.xml" ContentType="application/vnd.openxmlformats-officedocument.drawingml.chartshapes+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drawings/drawing13.xml" ContentType="application/vnd.openxmlformats-officedocument.drawingml.chartshapes+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drawings/drawing14.xml" ContentType="application/vnd.openxmlformats-officedocument.drawingml.chartshapes+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drawings/drawing15.xml" ContentType="application/vnd.openxmlformats-officedocument.drawingml.chartshapes+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ppt/charts/chart37.xml" ContentType="application/vnd.openxmlformats-officedocument.drawingml.chart+xml"/>
  <Override PartName="/ppt/charts/style37.xml" ContentType="application/vnd.ms-office.chartstyle+xml"/>
  <Override PartName="/ppt/charts/colors37.xml" ContentType="application/vnd.ms-office.chartcolorstyle+xml"/>
  <Override PartName="/ppt/drawings/drawing16.xml" ContentType="application/vnd.openxmlformats-officedocument.drawingml.chartshapes+xml"/>
  <Override PartName="/ppt/charts/chart38.xml" ContentType="application/vnd.openxmlformats-officedocument.drawingml.chart+xml"/>
  <Override PartName="/ppt/charts/style38.xml" ContentType="application/vnd.ms-office.chartstyle+xml"/>
  <Override PartName="/ppt/charts/colors3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307" r:id="rId4"/>
    <p:sldId id="259" r:id="rId5"/>
    <p:sldId id="526" r:id="rId6"/>
    <p:sldId id="525" r:id="rId7"/>
    <p:sldId id="527" r:id="rId8"/>
    <p:sldId id="530" r:id="rId9"/>
    <p:sldId id="262" r:id="rId10"/>
    <p:sldId id="532" r:id="rId11"/>
    <p:sldId id="533" r:id="rId12"/>
    <p:sldId id="534" r:id="rId13"/>
    <p:sldId id="535" r:id="rId14"/>
    <p:sldId id="506" r:id="rId15"/>
    <p:sldId id="269" r:id="rId16"/>
    <p:sldId id="507" r:id="rId17"/>
    <p:sldId id="508" r:id="rId18"/>
    <p:sldId id="509" r:id="rId19"/>
    <p:sldId id="528" r:id="rId20"/>
    <p:sldId id="273" r:id="rId21"/>
    <p:sldId id="511" r:id="rId22"/>
    <p:sldId id="512" r:id="rId23"/>
    <p:sldId id="277" r:id="rId24"/>
    <p:sldId id="513" r:id="rId25"/>
    <p:sldId id="514" r:id="rId26"/>
    <p:sldId id="515" r:id="rId27"/>
    <p:sldId id="282" r:id="rId28"/>
    <p:sldId id="516" r:id="rId29"/>
    <p:sldId id="517" r:id="rId30"/>
    <p:sldId id="284" r:id="rId31"/>
    <p:sldId id="518" r:id="rId32"/>
    <p:sldId id="519" r:id="rId33"/>
    <p:sldId id="520" r:id="rId34"/>
    <p:sldId id="521" r:id="rId35"/>
    <p:sldId id="522" r:id="rId36"/>
    <p:sldId id="289" r:id="rId37"/>
    <p:sldId id="523" r:id="rId38"/>
    <p:sldId id="529" r:id="rId39"/>
    <p:sldId id="382" r:id="rId40"/>
    <p:sldId id="531" r:id="rId41"/>
    <p:sldId id="537" r:id="rId42"/>
    <p:sldId id="536" r:id="rId43"/>
    <p:sldId id="538" r:id="rId44"/>
    <p:sldId id="539" r:id="rId45"/>
    <p:sldId id="299" r:id="rId46"/>
    <p:sldId id="540" r:id="rId47"/>
    <p:sldId id="541" r:id="rId48"/>
    <p:sldId id="542" r:id="rId49"/>
    <p:sldId id="543" r:id="rId50"/>
    <p:sldId id="544" r:id="rId51"/>
    <p:sldId id="305" r:id="rId52"/>
    <p:sldId id="395" r:id="rId53"/>
    <p:sldId id="306"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07" autoAdjust="0"/>
    <p:restoredTop sz="94660"/>
  </p:normalViewPr>
  <p:slideViewPr>
    <p:cSldViewPr snapToGrid="0">
      <p:cViewPr varScale="1">
        <p:scale>
          <a:sx n="88" d="100"/>
          <a:sy n="88" d="100"/>
        </p:scale>
        <p:origin x="53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rts/_rels/chart1.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5.xml"/></Relationships>
</file>

<file path=ppt/charts/_rels/chart11.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6.xml"/></Relationships>
</file>

<file path=ppt/charts/_rels/chart13.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7.xml"/></Relationships>
</file>

<file path=ppt/charts/_rels/chart14.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20.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20.xml"/><Relationship Id="rId1" Type="http://schemas.microsoft.com/office/2011/relationships/chartStyle" Target="style20.xml"/><Relationship Id="rId4" Type="http://schemas.openxmlformats.org/officeDocument/2006/relationships/chartUserShapes" Target="../drawings/drawing8.xml"/></Relationships>
</file>

<file path=ppt/charts/_rels/chart21.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1.xml"/><Relationship Id="rId1" Type="http://schemas.microsoft.com/office/2011/relationships/chartStyle" Target="style21.xml"/><Relationship Id="rId4" Type="http://schemas.openxmlformats.org/officeDocument/2006/relationships/chartUserShapes" Target="../drawings/drawing9.xml"/></Relationships>
</file>

<file path=ppt/charts/_rels/chart22.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2.xml"/><Relationship Id="rId1" Type="http://schemas.microsoft.com/office/2011/relationships/chartStyle" Target="style22.xml"/><Relationship Id="rId4" Type="http://schemas.openxmlformats.org/officeDocument/2006/relationships/chartUserShapes" Target="../drawings/drawing10.xml"/></Relationships>
</file>

<file path=ppt/charts/_rels/chart23.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3.xml"/><Relationship Id="rId1" Type="http://schemas.microsoft.com/office/2011/relationships/chartStyle" Target="style23.xml"/><Relationship Id="rId4" Type="http://schemas.openxmlformats.org/officeDocument/2006/relationships/chartUserShapes" Target="../drawings/drawing11.xml"/></Relationships>
</file>

<file path=ppt/charts/_rels/chart24.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7.xml"/><Relationship Id="rId1" Type="http://schemas.microsoft.com/office/2011/relationships/chartStyle" Target="style27.xml"/><Relationship Id="rId4" Type="http://schemas.openxmlformats.org/officeDocument/2006/relationships/chartUserShapes" Target="../drawings/drawing12.xml"/></Relationships>
</file>

<file path=ppt/charts/_rels/chart28.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8.xml"/><Relationship Id="rId1" Type="http://schemas.microsoft.com/office/2011/relationships/chartStyle" Target="style28.xml"/><Relationship Id="rId4" Type="http://schemas.openxmlformats.org/officeDocument/2006/relationships/chartUserShapes" Target="../drawings/drawing13.xml"/></Relationships>
</file>

<file path=ppt/charts/_rels/chart29.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1.xml"/><Relationship Id="rId1" Type="http://schemas.microsoft.com/office/2011/relationships/chartStyle" Target="style31.xml"/></Relationships>
</file>

<file path=ppt/charts/_rels/chart32.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3.xml"/><Relationship Id="rId1" Type="http://schemas.microsoft.com/office/2011/relationships/chartStyle" Target="style33.xml"/></Relationships>
</file>

<file path=ppt/charts/_rels/chart34.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4.xml"/><Relationship Id="rId1" Type="http://schemas.microsoft.com/office/2011/relationships/chartStyle" Target="style34.xml"/><Relationship Id="rId4" Type="http://schemas.openxmlformats.org/officeDocument/2006/relationships/chartUserShapes" Target="../drawings/drawing14.xml"/></Relationships>
</file>

<file path=ppt/charts/_rels/chart35.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5.xml"/><Relationship Id="rId1" Type="http://schemas.microsoft.com/office/2011/relationships/chartStyle" Target="style35.xml"/><Relationship Id="rId4" Type="http://schemas.openxmlformats.org/officeDocument/2006/relationships/chartUserShapes" Target="../drawings/drawing15.xml"/></Relationships>
</file>

<file path=ppt/charts/_rels/chart36.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6.xml"/><Relationship Id="rId1" Type="http://schemas.microsoft.com/office/2011/relationships/chartStyle" Target="style36.xml"/></Relationships>
</file>

<file path=ppt/charts/_rels/chart37.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7.xml"/><Relationship Id="rId1" Type="http://schemas.microsoft.com/office/2011/relationships/chartStyle" Target="style37.xml"/><Relationship Id="rId4" Type="http://schemas.openxmlformats.org/officeDocument/2006/relationships/chartUserShapes" Target="../drawings/drawing16.xml"/></Relationships>
</file>

<file path=ppt/charts/_rels/chart38.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8.xml"/><Relationship Id="rId1" Type="http://schemas.microsoft.com/office/2011/relationships/chartStyle" Target="style38.xml"/></Relationships>
</file>

<file path=ppt/charts/_rels/chart4.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3.xml"/></Relationships>
</file>

<file path=ppt/charts/_rels/chart7.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Madison Intakes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'CVRJ Intakes'!$A$24</c:f>
              <c:strCache>
                <c:ptCount val="1"/>
                <c:pt idx="0">
                  <c:v>Madison</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'CVRJ Intakes'!$B$23:$L$23</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'CVRJ Intakes'!$B$24:$L$24</c:f>
              <c:numCache>
                <c:formatCode>General</c:formatCode>
                <c:ptCount val="11"/>
                <c:pt idx="0">
                  <c:v>280</c:v>
                </c:pt>
                <c:pt idx="1">
                  <c:v>305</c:v>
                </c:pt>
                <c:pt idx="2">
                  <c:v>318</c:v>
                </c:pt>
                <c:pt idx="3">
                  <c:v>353</c:v>
                </c:pt>
                <c:pt idx="4">
                  <c:v>334</c:v>
                </c:pt>
                <c:pt idx="5">
                  <c:v>316</c:v>
                </c:pt>
                <c:pt idx="6">
                  <c:v>349</c:v>
                </c:pt>
                <c:pt idx="7">
                  <c:v>296</c:v>
                </c:pt>
                <c:pt idx="8">
                  <c:v>284</c:v>
                </c:pt>
                <c:pt idx="9">
                  <c:v>133</c:v>
                </c:pt>
                <c:pt idx="10">
                  <c:v>138</c:v>
                </c:pt>
              </c:numCache>
            </c:numRef>
          </c:val>
          <c:smooth val="0"/>
          <c:extLst>
            <c:ext xmlns:c16="http://schemas.microsoft.com/office/drawing/2014/chart" uri="{C3380CC4-5D6E-409C-BE32-E72D297353CC}">
              <c16:uniqueId val="{00000000-58D2-4FA1-966B-4355708FFEFF}"/>
            </c:ext>
          </c:extLst>
        </c:ser>
        <c:dLbls>
          <c:showLegendKey val="0"/>
          <c:showVal val="0"/>
          <c:showCatName val="0"/>
          <c:showSerName val="0"/>
          <c:showPercent val="0"/>
          <c:showBubbleSize val="0"/>
        </c:dLbls>
        <c:smooth val="0"/>
        <c:axId val="621151664"/>
        <c:axId val="621145000"/>
      </c:lineChart>
      <c:catAx>
        <c:axId val="621151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1145000"/>
        <c:crosses val="autoZero"/>
        <c:auto val="1"/>
        <c:lblAlgn val="ctr"/>
        <c:lblOffset val="100"/>
        <c:noMultiLvlLbl val="0"/>
      </c:catAx>
      <c:valAx>
        <c:axId val="6211450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1151664"/>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'Madison Bookings'!$A$2</c:f>
              <c:strCache>
                <c:ptCount val="1"/>
                <c:pt idx="0">
                  <c:v>Madison Bookings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'Madison Bookings'!$B$1:$L$1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'Madison Bookings'!$B$2:$L$2</c:f>
              <c:numCache>
                <c:formatCode>General</c:formatCode>
                <c:ptCount val="11"/>
                <c:pt idx="0">
                  <c:v>458</c:v>
                </c:pt>
                <c:pt idx="1">
                  <c:v>487</c:v>
                </c:pt>
                <c:pt idx="2">
                  <c:v>609</c:v>
                </c:pt>
                <c:pt idx="3">
                  <c:v>543</c:v>
                </c:pt>
                <c:pt idx="4">
                  <c:v>546</c:v>
                </c:pt>
                <c:pt idx="5">
                  <c:v>495</c:v>
                </c:pt>
                <c:pt idx="6">
                  <c:v>700</c:v>
                </c:pt>
                <c:pt idx="7">
                  <c:v>610</c:v>
                </c:pt>
                <c:pt idx="8">
                  <c:v>569</c:v>
                </c:pt>
                <c:pt idx="9">
                  <c:v>244</c:v>
                </c:pt>
                <c:pt idx="10">
                  <c:v>286</c:v>
                </c:pt>
              </c:numCache>
            </c:numRef>
          </c:val>
          <c:smooth val="0"/>
          <c:extLst>
            <c:ext xmlns:c16="http://schemas.microsoft.com/office/drawing/2014/chart" uri="{C3380CC4-5D6E-409C-BE32-E72D297353CC}">
              <c16:uniqueId val="{00000000-2A13-47C7-8ADE-6B3B3315161B}"/>
            </c:ext>
          </c:extLst>
        </c:ser>
        <c:dLbls>
          <c:showLegendKey val="0"/>
          <c:showVal val="0"/>
          <c:showCatName val="0"/>
          <c:showSerName val="0"/>
          <c:showPercent val="0"/>
          <c:showBubbleSize val="0"/>
        </c:dLbls>
        <c:smooth val="0"/>
        <c:axId val="478049816"/>
        <c:axId val="478051384"/>
      </c:lineChart>
      <c:catAx>
        <c:axId val="478049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78051384"/>
        <c:crosses val="autoZero"/>
        <c:auto val="1"/>
        <c:lblAlgn val="ctr"/>
        <c:lblOffset val="100"/>
        <c:noMultiLvlLbl val="0"/>
      </c:catAx>
      <c:valAx>
        <c:axId val="4780513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78049816"/>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Madison Bookings per 1000 Residents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'CVRJ Bookings per 1000'!$A$28</c:f>
              <c:strCache>
                <c:ptCount val="1"/>
                <c:pt idx="0">
                  <c:v>Madison Bookings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'CVRJ Bookings per 1000'!$B$27:$L$27</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'CVRJ Bookings per 1000'!$B$28:$L$28</c:f>
              <c:numCache>
                <c:formatCode>General</c:formatCode>
                <c:ptCount val="11"/>
                <c:pt idx="0">
                  <c:v>34.778646822082166</c:v>
                </c:pt>
                <c:pt idx="1">
                  <c:v>36.893939393939398</c:v>
                </c:pt>
                <c:pt idx="2">
                  <c:v>46.136363636363633</c:v>
                </c:pt>
                <c:pt idx="3">
                  <c:v>41.13636363636364</c:v>
                </c:pt>
                <c:pt idx="4">
                  <c:v>41.571493832800364</c:v>
                </c:pt>
                <c:pt idx="5">
                  <c:v>37.849824132130294</c:v>
                </c:pt>
                <c:pt idx="6">
                  <c:v>52.722753634104095</c:v>
                </c:pt>
                <c:pt idx="7">
                  <c:v>45.881910492666414</c:v>
                </c:pt>
                <c:pt idx="8">
                  <c:v>42.907774677626122</c:v>
                </c:pt>
                <c:pt idx="9">
                  <c:v>17.633880176338803</c:v>
                </c:pt>
                <c:pt idx="10">
                  <c:v>20.513556161239421</c:v>
                </c:pt>
              </c:numCache>
            </c:numRef>
          </c:val>
          <c:smooth val="0"/>
          <c:extLst>
            <c:ext xmlns:c16="http://schemas.microsoft.com/office/drawing/2014/chart" uri="{C3380CC4-5D6E-409C-BE32-E72D297353CC}">
              <c16:uniqueId val="{00000000-A8E5-4BCA-9B26-90B6377B92C3}"/>
            </c:ext>
          </c:extLst>
        </c:ser>
        <c:dLbls>
          <c:showLegendKey val="0"/>
          <c:showVal val="0"/>
          <c:showCatName val="0"/>
          <c:showSerName val="0"/>
          <c:showPercent val="0"/>
          <c:showBubbleSize val="0"/>
        </c:dLbls>
        <c:smooth val="0"/>
        <c:axId val="374750623"/>
        <c:axId val="374701119"/>
      </c:lineChart>
      <c:catAx>
        <c:axId val="3747506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74701119"/>
        <c:crosses val="autoZero"/>
        <c:auto val="1"/>
        <c:lblAlgn val="ctr"/>
        <c:lblOffset val="100"/>
        <c:noMultiLvlLbl val="0"/>
      </c:catAx>
      <c:valAx>
        <c:axId val="374701119"/>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74750623"/>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Madison Bookings by Charge Level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'Madison Bookings'!$A$5</c:f>
              <c:strCache>
                <c:ptCount val="1"/>
                <c:pt idx="0">
                  <c:v>Madison Felony Bookings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'Madison Bookings'!$B$4:$L$4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'Madison Bookings'!$B$5:$L$5</c:f>
              <c:numCache>
                <c:formatCode>General</c:formatCode>
                <c:ptCount val="11"/>
                <c:pt idx="0">
                  <c:v>147</c:v>
                </c:pt>
                <c:pt idx="1">
                  <c:v>176</c:v>
                </c:pt>
                <c:pt idx="2">
                  <c:v>236</c:v>
                </c:pt>
                <c:pt idx="3">
                  <c:v>146</c:v>
                </c:pt>
                <c:pt idx="4">
                  <c:v>160</c:v>
                </c:pt>
                <c:pt idx="5">
                  <c:v>165</c:v>
                </c:pt>
                <c:pt idx="6">
                  <c:v>266</c:v>
                </c:pt>
                <c:pt idx="7">
                  <c:v>241</c:v>
                </c:pt>
                <c:pt idx="8">
                  <c:v>240</c:v>
                </c:pt>
                <c:pt idx="9">
                  <c:v>113</c:v>
                </c:pt>
                <c:pt idx="10">
                  <c:v>141</c:v>
                </c:pt>
              </c:numCache>
            </c:numRef>
          </c:val>
          <c:smooth val="0"/>
          <c:extLst>
            <c:ext xmlns:c16="http://schemas.microsoft.com/office/drawing/2014/chart" uri="{C3380CC4-5D6E-409C-BE32-E72D297353CC}">
              <c16:uniqueId val="{00000000-7B72-4D7B-AF21-9204746087C7}"/>
            </c:ext>
          </c:extLst>
        </c:ser>
        <c:ser>
          <c:idx val="1"/>
          <c:order val="1"/>
          <c:tx>
            <c:strRef>
              <c:f>'Madison Bookings'!$A$6</c:f>
              <c:strCache>
                <c:ptCount val="1"/>
                <c:pt idx="0">
                  <c:v>Madison Misdemeanor Bookings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'Madison Bookings'!$B$4:$L$4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'Madison Bookings'!$B$6:$L$6</c:f>
              <c:numCache>
                <c:formatCode>General</c:formatCode>
                <c:ptCount val="11"/>
                <c:pt idx="0">
                  <c:v>311</c:v>
                </c:pt>
                <c:pt idx="1">
                  <c:v>311</c:v>
                </c:pt>
                <c:pt idx="2">
                  <c:v>373</c:v>
                </c:pt>
                <c:pt idx="3">
                  <c:v>397</c:v>
                </c:pt>
                <c:pt idx="4">
                  <c:v>386</c:v>
                </c:pt>
                <c:pt idx="5">
                  <c:v>330</c:v>
                </c:pt>
                <c:pt idx="6">
                  <c:v>434</c:v>
                </c:pt>
                <c:pt idx="7">
                  <c:v>369</c:v>
                </c:pt>
                <c:pt idx="8">
                  <c:v>329</c:v>
                </c:pt>
                <c:pt idx="9">
                  <c:v>131</c:v>
                </c:pt>
                <c:pt idx="10">
                  <c:v>145</c:v>
                </c:pt>
              </c:numCache>
            </c:numRef>
          </c:val>
          <c:smooth val="0"/>
          <c:extLst>
            <c:ext xmlns:c16="http://schemas.microsoft.com/office/drawing/2014/chart" uri="{C3380CC4-5D6E-409C-BE32-E72D297353CC}">
              <c16:uniqueId val="{00000001-7B72-4D7B-AF21-9204746087C7}"/>
            </c:ext>
          </c:extLst>
        </c:ser>
        <c:dLbls>
          <c:showLegendKey val="0"/>
          <c:showVal val="0"/>
          <c:showCatName val="0"/>
          <c:showSerName val="0"/>
          <c:showPercent val="0"/>
          <c:showBubbleSize val="0"/>
        </c:dLbls>
        <c:smooth val="0"/>
        <c:axId val="478055304"/>
        <c:axId val="478052952"/>
      </c:lineChart>
      <c:catAx>
        <c:axId val="478055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78052952"/>
        <c:crosses val="autoZero"/>
        <c:auto val="1"/>
        <c:lblAlgn val="ctr"/>
        <c:lblOffset val="100"/>
        <c:noMultiLvlLbl val="0"/>
      </c:catAx>
      <c:valAx>
        <c:axId val="4780529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780553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'Bookings per Intake'!$A$34</c:f>
              <c:strCache>
                <c:ptCount val="1"/>
                <c:pt idx="0">
                  <c:v>Madison Booking/Intake Ratio</c:v>
                </c:pt>
              </c:strCache>
            </c:strRef>
          </c:tx>
          <c:spPr>
            <a:solidFill>
              <a:schemeClr val="accent1"/>
            </a:solidFill>
            <a:ln>
              <a:noFill/>
            </a:ln>
            <a:effectLst/>
          </c:spPr>
          <c:invertIfNegative val="0"/>
          <c:trendline>
            <c:spPr>
              <a:ln w="19050" cap="rnd">
                <a:solidFill>
                  <a:schemeClr val="accent1"/>
                </a:solidFill>
                <a:prstDash val="sysDot"/>
              </a:ln>
              <a:effectLst/>
            </c:spPr>
            <c:trendlineType val="linear"/>
            <c:dispRSqr val="0"/>
            <c:dispEq val="0"/>
          </c:trendline>
          <c:cat>
            <c:numRef>
              <c:f>'Bookings per Intake'!$B$33:$L$33</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'Bookings per Intake'!$B$34:$L$34</c:f>
              <c:numCache>
                <c:formatCode>General</c:formatCode>
                <c:ptCount val="11"/>
                <c:pt idx="0">
                  <c:v>1.6357142857142857</c:v>
                </c:pt>
                <c:pt idx="1">
                  <c:v>1.5967213114754097</c:v>
                </c:pt>
                <c:pt idx="2">
                  <c:v>1.9150943396226414</c:v>
                </c:pt>
                <c:pt idx="3">
                  <c:v>1.5382436260623229</c:v>
                </c:pt>
                <c:pt idx="4">
                  <c:v>1.6347305389221556</c:v>
                </c:pt>
                <c:pt idx="5">
                  <c:v>1.5664556962025316</c:v>
                </c:pt>
                <c:pt idx="6">
                  <c:v>2.005730659025788</c:v>
                </c:pt>
                <c:pt idx="7">
                  <c:v>2.060810810810811</c:v>
                </c:pt>
                <c:pt idx="8">
                  <c:v>2.0035211267605635</c:v>
                </c:pt>
                <c:pt idx="9">
                  <c:v>1.8345864661654134</c:v>
                </c:pt>
                <c:pt idx="10">
                  <c:v>2.0724637681159419</c:v>
                </c:pt>
              </c:numCache>
            </c:numRef>
          </c:val>
          <c:extLst>
            <c:ext xmlns:c16="http://schemas.microsoft.com/office/drawing/2014/chart" uri="{C3380CC4-5D6E-409C-BE32-E72D297353CC}">
              <c16:uniqueId val="{00000000-0E48-497F-A186-9F3EF9CA258A}"/>
            </c:ext>
          </c:extLst>
        </c:ser>
        <c:dLbls>
          <c:showLegendKey val="0"/>
          <c:showVal val="0"/>
          <c:showCatName val="0"/>
          <c:showSerName val="0"/>
          <c:showPercent val="0"/>
          <c:showBubbleSize val="0"/>
        </c:dLbls>
        <c:gapWidth val="219"/>
        <c:overlap val="-27"/>
        <c:axId val="452794031"/>
        <c:axId val="502397999"/>
      </c:barChart>
      <c:catAx>
        <c:axId val="452794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02397999"/>
        <c:crosses val="autoZero"/>
        <c:auto val="1"/>
        <c:lblAlgn val="ctr"/>
        <c:lblOffset val="100"/>
        <c:noMultiLvlLbl val="0"/>
      </c:catAx>
      <c:valAx>
        <c:axId val="50239799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52794031"/>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2018-2021 Madison Bookings by Quarter</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'Madison Bookings by Quarter'!$A$2</c:f>
              <c:strCache>
                <c:ptCount val="1"/>
                <c:pt idx="0">
                  <c:v>2018-2021 Madison Bookings by Quarter</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dispRSqr val="0"/>
            <c:dispEq val="0"/>
          </c:trendline>
          <c:cat>
            <c:strRef>
              <c:f>'Madison Bookings by Quarter'!$B$1:$Q$1</c:f>
              <c:strCache>
                <c:ptCount val="16"/>
                <c:pt idx="0">
                  <c:v>Q1 2018</c:v>
                </c:pt>
                <c:pt idx="1">
                  <c:v>Q2 2018</c:v>
                </c:pt>
                <c:pt idx="2">
                  <c:v>Q3 2018</c:v>
                </c:pt>
                <c:pt idx="3">
                  <c:v>Q4 2018</c:v>
                </c:pt>
                <c:pt idx="4">
                  <c:v>Q1 2019</c:v>
                </c:pt>
                <c:pt idx="5">
                  <c:v>Q2 2019</c:v>
                </c:pt>
                <c:pt idx="6">
                  <c:v>Q3 2019</c:v>
                </c:pt>
                <c:pt idx="7">
                  <c:v>Q4 2019</c:v>
                </c:pt>
                <c:pt idx="8">
                  <c:v>Q1 2020</c:v>
                </c:pt>
                <c:pt idx="9">
                  <c:v>Q2 2020</c:v>
                </c:pt>
                <c:pt idx="10">
                  <c:v>Q3 2020</c:v>
                </c:pt>
                <c:pt idx="11">
                  <c:v>Q4 2020</c:v>
                </c:pt>
                <c:pt idx="12">
                  <c:v>Q1 2021</c:v>
                </c:pt>
                <c:pt idx="13">
                  <c:v>Q2 2021</c:v>
                </c:pt>
                <c:pt idx="14">
                  <c:v>Q3 2021</c:v>
                </c:pt>
                <c:pt idx="15">
                  <c:v>Q4 2021</c:v>
                </c:pt>
              </c:strCache>
            </c:strRef>
          </c:cat>
          <c:val>
            <c:numRef>
              <c:f>'Madison Bookings by Quarter'!$B$2:$Q$2</c:f>
              <c:numCache>
                <c:formatCode>General</c:formatCode>
                <c:ptCount val="16"/>
                <c:pt idx="0">
                  <c:v>125</c:v>
                </c:pt>
                <c:pt idx="1">
                  <c:v>141</c:v>
                </c:pt>
                <c:pt idx="2">
                  <c:v>166</c:v>
                </c:pt>
                <c:pt idx="3">
                  <c:v>178</c:v>
                </c:pt>
                <c:pt idx="4">
                  <c:v>108</c:v>
                </c:pt>
                <c:pt idx="5">
                  <c:v>168</c:v>
                </c:pt>
                <c:pt idx="6">
                  <c:v>151</c:v>
                </c:pt>
                <c:pt idx="7">
                  <c:v>142</c:v>
                </c:pt>
                <c:pt idx="8">
                  <c:v>73</c:v>
                </c:pt>
                <c:pt idx="9">
                  <c:v>49</c:v>
                </c:pt>
                <c:pt idx="10">
                  <c:v>69</c:v>
                </c:pt>
                <c:pt idx="11">
                  <c:v>53</c:v>
                </c:pt>
                <c:pt idx="12">
                  <c:v>44</c:v>
                </c:pt>
                <c:pt idx="13">
                  <c:v>81</c:v>
                </c:pt>
                <c:pt idx="14">
                  <c:v>96</c:v>
                </c:pt>
                <c:pt idx="15">
                  <c:v>65</c:v>
                </c:pt>
              </c:numCache>
            </c:numRef>
          </c:val>
          <c:extLst>
            <c:ext xmlns:c16="http://schemas.microsoft.com/office/drawing/2014/chart" uri="{C3380CC4-5D6E-409C-BE32-E72D297353CC}">
              <c16:uniqueId val="{00000000-7130-4266-BA44-EFD38E01BD1C}"/>
            </c:ext>
          </c:extLst>
        </c:ser>
        <c:dLbls>
          <c:showLegendKey val="0"/>
          <c:showVal val="0"/>
          <c:showCatName val="0"/>
          <c:showSerName val="0"/>
          <c:showPercent val="0"/>
          <c:showBubbleSize val="0"/>
        </c:dLbls>
        <c:gapWidth val="150"/>
        <c:axId val="478029432"/>
        <c:axId val="478030216"/>
      </c:barChart>
      <c:catAx>
        <c:axId val="478029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78030216"/>
        <c:crosses val="autoZero"/>
        <c:auto val="1"/>
        <c:lblAlgn val="ctr"/>
        <c:lblOffset val="100"/>
        <c:noMultiLvlLbl val="0"/>
      </c:catAx>
      <c:valAx>
        <c:axId val="478030216"/>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78029432"/>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Madison Quarterly Bookings by Charge Level (2018-2021)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'Madison Bookings by Quarter'!$A$5</c:f>
              <c:strCache>
                <c:ptCount val="1"/>
                <c:pt idx="0">
                  <c:v>2018-2021 Madison Felony Bookings by Quarter</c:v>
                </c:pt>
              </c:strCache>
            </c:strRef>
          </c:tx>
          <c:spPr>
            <a:ln w="28575" cap="rnd">
              <a:solidFill>
                <a:schemeClr val="accent1"/>
              </a:solidFill>
              <a:round/>
            </a:ln>
            <a:effectLst/>
          </c:spPr>
          <c:marker>
            <c:symbol val="none"/>
          </c:marker>
          <c:cat>
            <c:strRef>
              <c:f>'Madison Bookings by Quarter'!$B$4:$Q$4</c:f>
              <c:strCache>
                <c:ptCount val="16"/>
                <c:pt idx="0">
                  <c:v>Q1 2018</c:v>
                </c:pt>
                <c:pt idx="1">
                  <c:v>Q2 2018</c:v>
                </c:pt>
                <c:pt idx="2">
                  <c:v>Q3 2018</c:v>
                </c:pt>
                <c:pt idx="3">
                  <c:v>Q4 2018</c:v>
                </c:pt>
                <c:pt idx="4">
                  <c:v>Q1 2019</c:v>
                </c:pt>
                <c:pt idx="5">
                  <c:v>Q2 2019</c:v>
                </c:pt>
                <c:pt idx="6">
                  <c:v>Q3 2019</c:v>
                </c:pt>
                <c:pt idx="7">
                  <c:v>Q4 2019</c:v>
                </c:pt>
                <c:pt idx="8">
                  <c:v>Q1 2020</c:v>
                </c:pt>
                <c:pt idx="9">
                  <c:v>Q2 2020</c:v>
                </c:pt>
                <c:pt idx="10">
                  <c:v>Q3 2020</c:v>
                </c:pt>
                <c:pt idx="11">
                  <c:v>Q4 2020</c:v>
                </c:pt>
                <c:pt idx="12">
                  <c:v>Q1 2021</c:v>
                </c:pt>
                <c:pt idx="13">
                  <c:v>Q2 2021</c:v>
                </c:pt>
                <c:pt idx="14">
                  <c:v>Q3 2021</c:v>
                </c:pt>
                <c:pt idx="15">
                  <c:v>Q4 2021</c:v>
                </c:pt>
              </c:strCache>
            </c:strRef>
          </c:cat>
          <c:val>
            <c:numRef>
              <c:f>'Madison Bookings by Quarter'!$B$5:$Q$5</c:f>
              <c:numCache>
                <c:formatCode>General</c:formatCode>
                <c:ptCount val="16"/>
                <c:pt idx="0">
                  <c:v>45</c:v>
                </c:pt>
                <c:pt idx="1">
                  <c:v>53</c:v>
                </c:pt>
                <c:pt idx="2">
                  <c:v>65</c:v>
                </c:pt>
                <c:pt idx="3">
                  <c:v>80</c:v>
                </c:pt>
                <c:pt idx="4">
                  <c:v>42</c:v>
                </c:pt>
                <c:pt idx="5">
                  <c:v>82</c:v>
                </c:pt>
                <c:pt idx="6">
                  <c:v>53</c:v>
                </c:pt>
                <c:pt idx="7">
                  <c:v>68</c:v>
                </c:pt>
                <c:pt idx="8">
                  <c:v>27</c:v>
                </c:pt>
                <c:pt idx="9">
                  <c:v>20</c:v>
                </c:pt>
                <c:pt idx="10">
                  <c:v>36</c:v>
                </c:pt>
                <c:pt idx="11">
                  <c:v>31</c:v>
                </c:pt>
                <c:pt idx="12">
                  <c:v>29</c:v>
                </c:pt>
                <c:pt idx="13">
                  <c:v>42</c:v>
                </c:pt>
                <c:pt idx="14">
                  <c:v>44</c:v>
                </c:pt>
                <c:pt idx="15">
                  <c:v>27</c:v>
                </c:pt>
              </c:numCache>
            </c:numRef>
          </c:val>
          <c:smooth val="0"/>
          <c:extLst>
            <c:ext xmlns:c16="http://schemas.microsoft.com/office/drawing/2014/chart" uri="{C3380CC4-5D6E-409C-BE32-E72D297353CC}">
              <c16:uniqueId val="{00000000-ED78-4F05-B7AC-76254B268F2E}"/>
            </c:ext>
          </c:extLst>
        </c:ser>
        <c:ser>
          <c:idx val="1"/>
          <c:order val="1"/>
          <c:tx>
            <c:strRef>
              <c:f>'Madison Bookings by Quarter'!$A$6</c:f>
              <c:strCache>
                <c:ptCount val="1"/>
                <c:pt idx="0">
                  <c:v>2018-2021 Madison Misdemeanor Bookings by Quarter</c:v>
                </c:pt>
              </c:strCache>
            </c:strRef>
          </c:tx>
          <c:spPr>
            <a:ln w="28575" cap="rnd">
              <a:solidFill>
                <a:schemeClr val="accent2"/>
              </a:solidFill>
              <a:round/>
            </a:ln>
            <a:effectLst/>
          </c:spPr>
          <c:marker>
            <c:symbol val="none"/>
          </c:marker>
          <c:cat>
            <c:strRef>
              <c:f>'Madison Bookings by Quarter'!$B$4:$Q$4</c:f>
              <c:strCache>
                <c:ptCount val="16"/>
                <c:pt idx="0">
                  <c:v>Q1 2018</c:v>
                </c:pt>
                <c:pt idx="1">
                  <c:v>Q2 2018</c:v>
                </c:pt>
                <c:pt idx="2">
                  <c:v>Q3 2018</c:v>
                </c:pt>
                <c:pt idx="3">
                  <c:v>Q4 2018</c:v>
                </c:pt>
                <c:pt idx="4">
                  <c:v>Q1 2019</c:v>
                </c:pt>
                <c:pt idx="5">
                  <c:v>Q2 2019</c:v>
                </c:pt>
                <c:pt idx="6">
                  <c:v>Q3 2019</c:v>
                </c:pt>
                <c:pt idx="7">
                  <c:v>Q4 2019</c:v>
                </c:pt>
                <c:pt idx="8">
                  <c:v>Q1 2020</c:v>
                </c:pt>
                <c:pt idx="9">
                  <c:v>Q2 2020</c:v>
                </c:pt>
                <c:pt idx="10">
                  <c:v>Q3 2020</c:v>
                </c:pt>
                <c:pt idx="11">
                  <c:v>Q4 2020</c:v>
                </c:pt>
                <c:pt idx="12">
                  <c:v>Q1 2021</c:v>
                </c:pt>
                <c:pt idx="13">
                  <c:v>Q2 2021</c:v>
                </c:pt>
                <c:pt idx="14">
                  <c:v>Q3 2021</c:v>
                </c:pt>
                <c:pt idx="15">
                  <c:v>Q4 2021</c:v>
                </c:pt>
              </c:strCache>
            </c:strRef>
          </c:cat>
          <c:val>
            <c:numRef>
              <c:f>'Madison Bookings by Quarter'!$B$6:$Q$6</c:f>
              <c:numCache>
                <c:formatCode>General</c:formatCode>
                <c:ptCount val="16"/>
                <c:pt idx="0">
                  <c:v>80</c:v>
                </c:pt>
                <c:pt idx="1">
                  <c:v>88</c:v>
                </c:pt>
                <c:pt idx="2">
                  <c:v>101</c:v>
                </c:pt>
                <c:pt idx="3">
                  <c:v>98</c:v>
                </c:pt>
                <c:pt idx="4">
                  <c:v>66</c:v>
                </c:pt>
                <c:pt idx="5">
                  <c:v>86</c:v>
                </c:pt>
                <c:pt idx="6">
                  <c:v>98</c:v>
                </c:pt>
                <c:pt idx="7">
                  <c:v>74</c:v>
                </c:pt>
                <c:pt idx="8">
                  <c:v>46</c:v>
                </c:pt>
                <c:pt idx="9">
                  <c:v>29</c:v>
                </c:pt>
                <c:pt idx="10">
                  <c:v>33</c:v>
                </c:pt>
                <c:pt idx="11">
                  <c:v>22</c:v>
                </c:pt>
                <c:pt idx="12">
                  <c:v>15</c:v>
                </c:pt>
                <c:pt idx="13">
                  <c:v>39</c:v>
                </c:pt>
                <c:pt idx="14">
                  <c:v>52</c:v>
                </c:pt>
                <c:pt idx="15">
                  <c:v>38</c:v>
                </c:pt>
              </c:numCache>
            </c:numRef>
          </c:val>
          <c:smooth val="0"/>
          <c:extLst>
            <c:ext xmlns:c16="http://schemas.microsoft.com/office/drawing/2014/chart" uri="{C3380CC4-5D6E-409C-BE32-E72D297353CC}">
              <c16:uniqueId val="{00000001-ED78-4F05-B7AC-76254B268F2E}"/>
            </c:ext>
          </c:extLst>
        </c:ser>
        <c:dLbls>
          <c:showLegendKey val="0"/>
          <c:showVal val="0"/>
          <c:showCatName val="0"/>
          <c:showSerName val="0"/>
          <c:showPercent val="0"/>
          <c:showBubbleSize val="0"/>
        </c:dLbls>
        <c:smooth val="0"/>
        <c:axId val="478030608"/>
        <c:axId val="478031000"/>
      </c:lineChart>
      <c:catAx>
        <c:axId val="478030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78031000"/>
        <c:crosses val="autoZero"/>
        <c:auto val="1"/>
        <c:lblAlgn val="ctr"/>
        <c:lblOffset val="100"/>
        <c:noMultiLvlLbl val="0"/>
      </c:catAx>
      <c:valAx>
        <c:axId val="4780310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780306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Madison Top Ten Booking Types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'Madison Bookings by VCC'!$B$1</c:f>
              <c:strCache>
                <c:ptCount val="1"/>
                <c:pt idx="0">
                  <c:v>2011</c:v>
                </c:pt>
              </c:strCache>
            </c:strRef>
          </c:tx>
          <c:spPr>
            <a:solidFill>
              <a:schemeClr val="accent1"/>
            </a:solidFill>
            <a:ln>
              <a:noFill/>
            </a:ln>
            <a:effectLst/>
          </c:spPr>
          <c:invertIfNegative val="0"/>
          <c:cat>
            <c:strRef>
              <c:f>'Madison Bookings by VCC'!$A$2:$A$11</c:f>
              <c:strCache>
                <c:ptCount val="10"/>
                <c:pt idx="0">
                  <c:v>DWI</c:v>
                </c:pt>
                <c:pt idx="1">
                  <c:v>PRB</c:v>
                </c:pt>
                <c:pt idx="2">
                  <c:v>LIC</c:v>
                </c:pt>
                <c:pt idx="3">
                  <c:v>NAR</c:v>
                </c:pt>
                <c:pt idx="4">
                  <c:v>ASL</c:v>
                </c:pt>
                <c:pt idx="5">
                  <c:v>LAR</c:v>
                </c:pt>
                <c:pt idx="6">
                  <c:v>REC</c:v>
                </c:pt>
                <c:pt idx="7">
                  <c:v>CON</c:v>
                </c:pt>
                <c:pt idx="8">
                  <c:v>FRD</c:v>
                </c:pt>
                <c:pt idx="9">
                  <c:v>ALC</c:v>
                </c:pt>
              </c:strCache>
            </c:strRef>
          </c:cat>
          <c:val>
            <c:numRef>
              <c:f>'Madison Bookings by VCC'!$B$2:$B$11</c:f>
              <c:numCache>
                <c:formatCode>General</c:formatCode>
                <c:ptCount val="10"/>
                <c:pt idx="0">
                  <c:v>78</c:v>
                </c:pt>
                <c:pt idx="1">
                  <c:v>4</c:v>
                </c:pt>
                <c:pt idx="2">
                  <c:v>37</c:v>
                </c:pt>
                <c:pt idx="3">
                  <c:v>27</c:v>
                </c:pt>
                <c:pt idx="4">
                  <c:v>31</c:v>
                </c:pt>
                <c:pt idx="5">
                  <c:v>34</c:v>
                </c:pt>
                <c:pt idx="6">
                  <c:v>14</c:v>
                </c:pt>
                <c:pt idx="7">
                  <c:v>30</c:v>
                </c:pt>
                <c:pt idx="8">
                  <c:v>11</c:v>
                </c:pt>
                <c:pt idx="9">
                  <c:v>17</c:v>
                </c:pt>
              </c:numCache>
            </c:numRef>
          </c:val>
          <c:extLst>
            <c:ext xmlns:c16="http://schemas.microsoft.com/office/drawing/2014/chart" uri="{C3380CC4-5D6E-409C-BE32-E72D297353CC}">
              <c16:uniqueId val="{00000000-2874-4F7D-9357-30B8A4463E77}"/>
            </c:ext>
          </c:extLst>
        </c:ser>
        <c:ser>
          <c:idx val="1"/>
          <c:order val="1"/>
          <c:tx>
            <c:strRef>
              <c:f>'Madison Bookings by VCC'!$C$1</c:f>
              <c:strCache>
                <c:ptCount val="1"/>
                <c:pt idx="0">
                  <c:v>2012</c:v>
                </c:pt>
              </c:strCache>
            </c:strRef>
          </c:tx>
          <c:spPr>
            <a:solidFill>
              <a:schemeClr val="accent2"/>
            </a:solidFill>
            <a:ln>
              <a:noFill/>
            </a:ln>
            <a:effectLst/>
          </c:spPr>
          <c:invertIfNegative val="0"/>
          <c:cat>
            <c:strRef>
              <c:f>'Madison Bookings by VCC'!$A$2:$A$11</c:f>
              <c:strCache>
                <c:ptCount val="10"/>
                <c:pt idx="0">
                  <c:v>DWI</c:v>
                </c:pt>
                <c:pt idx="1">
                  <c:v>PRB</c:v>
                </c:pt>
                <c:pt idx="2">
                  <c:v>LIC</c:v>
                </c:pt>
                <c:pt idx="3">
                  <c:v>NAR</c:v>
                </c:pt>
                <c:pt idx="4">
                  <c:v>ASL</c:v>
                </c:pt>
                <c:pt idx="5">
                  <c:v>LAR</c:v>
                </c:pt>
                <c:pt idx="6">
                  <c:v>REC</c:v>
                </c:pt>
                <c:pt idx="7">
                  <c:v>CON</c:v>
                </c:pt>
                <c:pt idx="8">
                  <c:v>FRD</c:v>
                </c:pt>
                <c:pt idx="9">
                  <c:v>ALC</c:v>
                </c:pt>
              </c:strCache>
            </c:strRef>
          </c:cat>
          <c:val>
            <c:numRef>
              <c:f>'Madison Bookings by VCC'!$C$2:$C$11</c:f>
              <c:numCache>
                <c:formatCode>General</c:formatCode>
                <c:ptCount val="10"/>
                <c:pt idx="0">
                  <c:v>81</c:v>
                </c:pt>
                <c:pt idx="1">
                  <c:v>10</c:v>
                </c:pt>
                <c:pt idx="2">
                  <c:v>48</c:v>
                </c:pt>
                <c:pt idx="3">
                  <c:v>28</c:v>
                </c:pt>
                <c:pt idx="4">
                  <c:v>32</c:v>
                </c:pt>
                <c:pt idx="5">
                  <c:v>24</c:v>
                </c:pt>
                <c:pt idx="6">
                  <c:v>24</c:v>
                </c:pt>
                <c:pt idx="7">
                  <c:v>24</c:v>
                </c:pt>
                <c:pt idx="8">
                  <c:v>30</c:v>
                </c:pt>
                <c:pt idx="9">
                  <c:v>18</c:v>
                </c:pt>
              </c:numCache>
            </c:numRef>
          </c:val>
          <c:extLst>
            <c:ext xmlns:c16="http://schemas.microsoft.com/office/drawing/2014/chart" uri="{C3380CC4-5D6E-409C-BE32-E72D297353CC}">
              <c16:uniqueId val="{00000001-2874-4F7D-9357-30B8A4463E77}"/>
            </c:ext>
          </c:extLst>
        </c:ser>
        <c:ser>
          <c:idx val="2"/>
          <c:order val="2"/>
          <c:tx>
            <c:strRef>
              <c:f>'Madison Bookings by VCC'!$D$1</c:f>
              <c:strCache>
                <c:ptCount val="1"/>
                <c:pt idx="0">
                  <c:v>2013</c:v>
                </c:pt>
              </c:strCache>
            </c:strRef>
          </c:tx>
          <c:spPr>
            <a:solidFill>
              <a:schemeClr val="accent3"/>
            </a:solidFill>
            <a:ln>
              <a:noFill/>
            </a:ln>
            <a:effectLst/>
          </c:spPr>
          <c:invertIfNegative val="0"/>
          <c:cat>
            <c:strRef>
              <c:f>'Madison Bookings by VCC'!$A$2:$A$11</c:f>
              <c:strCache>
                <c:ptCount val="10"/>
                <c:pt idx="0">
                  <c:v>DWI</c:v>
                </c:pt>
                <c:pt idx="1">
                  <c:v>PRB</c:v>
                </c:pt>
                <c:pt idx="2">
                  <c:v>LIC</c:v>
                </c:pt>
                <c:pt idx="3">
                  <c:v>NAR</c:v>
                </c:pt>
                <c:pt idx="4">
                  <c:v>ASL</c:v>
                </c:pt>
                <c:pt idx="5">
                  <c:v>LAR</c:v>
                </c:pt>
                <c:pt idx="6">
                  <c:v>REC</c:v>
                </c:pt>
                <c:pt idx="7">
                  <c:v>CON</c:v>
                </c:pt>
                <c:pt idx="8">
                  <c:v>FRD</c:v>
                </c:pt>
                <c:pt idx="9">
                  <c:v>ALC</c:v>
                </c:pt>
              </c:strCache>
            </c:strRef>
          </c:cat>
          <c:val>
            <c:numRef>
              <c:f>'Madison Bookings by VCC'!$D$2:$D$11</c:f>
              <c:numCache>
                <c:formatCode>General</c:formatCode>
                <c:ptCount val="10"/>
                <c:pt idx="0">
                  <c:v>65</c:v>
                </c:pt>
                <c:pt idx="1">
                  <c:v>22</c:v>
                </c:pt>
                <c:pt idx="2">
                  <c:v>73</c:v>
                </c:pt>
                <c:pt idx="3">
                  <c:v>39</c:v>
                </c:pt>
                <c:pt idx="4">
                  <c:v>50</c:v>
                </c:pt>
                <c:pt idx="5">
                  <c:v>55</c:v>
                </c:pt>
                <c:pt idx="6">
                  <c:v>39</c:v>
                </c:pt>
                <c:pt idx="7">
                  <c:v>25</c:v>
                </c:pt>
                <c:pt idx="8">
                  <c:v>39</c:v>
                </c:pt>
                <c:pt idx="9">
                  <c:v>23</c:v>
                </c:pt>
              </c:numCache>
            </c:numRef>
          </c:val>
          <c:extLst>
            <c:ext xmlns:c16="http://schemas.microsoft.com/office/drawing/2014/chart" uri="{C3380CC4-5D6E-409C-BE32-E72D297353CC}">
              <c16:uniqueId val="{00000002-2874-4F7D-9357-30B8A4463E77}"/>
            </c:ext>
          </c:extLst>
        </c:ser>
        <c:ser>
          <c:idx val="3"/>
          <c:order val="3"/>
          <c:tx>
            <c:strRef>
              <c:f>'Madison Bookings by VCC'!$E$1</c:f>
              <c:strCache>
                <c:ptCount val="1"/>
                <c:pt idx="0">
                  <c:v>2014</c:v>
                </c:pt>
              </c:strCache>
            </c:strRef>
          </c:tx>
          <c:spPr>
            <a:solidFill>
              <a:schemeClr val="accent4"/>
            </a:solidFill>
            <a:ln>
              <a:noFill/>
            </a:ln>
            <a:effectLst/>
          </c:spPr>
          <c:invertIfNegative val="0"/>
          <c:cat>
            <c:strRef>
              <c:f>'Madison Bookings by VCC'!$A$2:$A$11</c:f>
              <c:strCache>
                <c:ptCount val="10"/>
                <c:pt idx="0">
                  <c:v>DWI</c:v>
                </c:pt>
                <c:pt idx="1">
                  <c:v>PRB</c:v>
                </c:pt>
                <c:pt idx="2">
                  <c:v>LIC</c:v>
                </c:pt>
                <c:pt idx="3">
                  <c:v>NAR</c:v>
                </c:pt>
                <c:pt idx="4">
                  <c:v>ASL</c:v>
                </c:pt>
                <c:pt idx="5">
                  <c:v>LAR</c:v>
                </c:pt>
                <c:pt idx="6">
                  <c:v>REC</c:v>
                </c:pt>
                <c:pt idx="7">
                  <c:v>CON</c:v>
                </c:pt>
                <c:pt idx="8">
                  <c:v>FRD</c:v>
                </c:pt>
                <c:pt idx="9">
                  <c:v>ALC</c:v>
                </c:pt>
              </c:strCache>
            </c:strRef>
          </c:cat>
          <c:val>
            <c:numRef>
              <c:f>'Madison Bookings by VCC'!$E$2:$E$11</c:f>
              <c:numCache>
                <c:formatCode>General</c:formatCode>
                <c:ptCount val="10"/>
                <c:pt idx="0">
                  <c:v>74</c:v>
                </c:pt>
                <c:pt idx="1">
                  <c:v>49</c:v>
                </c:pt>
                <c:pt idx="2">
                  <c:v>79</c:v>
                </c:pt>
                <c:pt idx="3">
                  <c:v>34</c:v>
                </c:pt>
                <c:pt idx="4">
                  <c:v>25</c:v>
                </c:pt>
                <c:pt idx="5">
                  <c:v>33</c:v>
                </c:pt>
                <c:pt idx="6">
                  <c:v>28</c:v>
                </c:pt>
                <c:pt idx="7">
                  <c:v>46</c:v>
                </c:pt>
                <c:pt idx="8">
                  <c:v>9</c:v>
                </c:pt>
                <c:pt idx="9">
                  <c:v>20</c:v>
                </c:pt>
              </c:numCache>
            </c:numRef>
          </c:val>
          <c:extLst>
            <c:ext xmlns:c16="http://schemas.microsoft.com/office/drawing/2014/chart" uri="{C3380CC4-5D6E-409C-BE32-E72D297353CC}">
              <c16:uniqueId val="{00000003-2874-4F7D-9357-30B8A4463E77}"/>
            </c:ext>
          </c:extLst>
        </c:ser>
        <c:ser>
          <c:idx val="4"/>
          <c:order val="4"/>
          <c:tx>
            <c:strRef>
              <c:f>'Madison Bookings by VCC'!$F$1</c:f>
              <c:strCache>
                <c:ptCount val="1"/>
                <c:pt idx="0">
                  <c:v>2015</c:v>
                </c:pt>
              </c:strCache>
            </c:strRef>
          </c:tx>
          <c:spPr>
            <a:solidFill>
              <a:schemeClr val="accent5"/>
            </a:solidFill>
            <a:ln>
              <a:noFill/>
            </a:ln>
            <a:effectLst/>
          </c:spPr>
          <c:invertIfNegative val="0"/>
          <c:cat>
            <c:strRef>
              <c:f>'Madison Bookings by VCC'!$A$2:$A$11</c:f>
              <c:strCache>
                <c:ptCount val="10"/>
                <c:pt idx="0">
                  <c:v>DWI</c:v>
                </c:pt>
                <c:pt idx="1">
                  <c:v>PRB</c:v>
                </c:pt>
                <c:pt idx="2">
                  <c:v>LIC</c:v>
                </c:pt>
                <c:pt idx="3">
                  <c:v>NAR</c:v>
                </c:pt>
                <c:pt idx="4">
                  <c:v>ASL</c:v>
                </c:pt>
                <c:pt idx="5">
                  <c:v>LAR</c:v>
                </c:pt>
                <c:pt idx="6">
                  <c:v>REC</c:v>
                </c:pt>
                <c:pt idx="7">
                  <c:v>CON</c:v>
                </c:pt>
                <c:pt idx="8">
                  <c:v>FRD</c:v>
                </c:pt>
                <c:pt idx="9">
                  <c:v>ALC</c:v>
                </c:pt>
              </c:strCache>
            </c:strRef>
          </c:cat>
          <c:val>
            <c:numRef>
              <c:f>'Madison Bookings by VCC'!$F$2:$F$11</c:f>
              <c:numCache>
                <c:formatCode>General</c:formatCode>
                <c:ptCount val="10"/>
                <c:pt idx="0">
                  <c:v>85</c:v>
                </c:pt>
                <c:pt idx="1">
                  <c:v>59</c:v>
                </c:pt>
                <c:pt idx="2">
                  <c:v>53</c:v>
                </c:pt>
                <c:pt idx="3">
                  <c:v>34</c:v>
                </c:pt>
                <c:pt idx="4">
                  <c:v>25</c:v>
                </c:pt>
                <c:pt idx="5">
                  <c:v>28</c:v>
                </c:pt>
                <c:pt idx="6">
                  <c:v>32</c:v>
                </c:pt>
                <c:pt idx="7">
                  <c:v>23</c:v>
                </c:pt>
                <c:pt idx="8">
                  <c:v>25</c:v>
                </c:pt>
                <c:pt idx="9">
                  <c:v>28</c:v>
                </c:pt>
              </c:numCache>
            </c:numRef>
          </c:val>
          <c:extLst>
            <c:ext xmlns:c16="http://schemas.microsoft.com/office/drawing/2014/chart" uri="{C3380CC4-5D6E-409C-BE32-E72D297353CC}">
              <c16:uniqueId val="{00000004-2874-4F7D-9357-30B8A4463E77}"/>
            </c:ext>
          </c:extLst>
        </c:ser>
        <c:ser>
          <c:idx val="5"/>
          <c:order val="5"/>
          <c:tx>
            <c:strRef>
              <c:f>'Madison Bookings by VCC'!$G$1</c:f>
              <c:strCache>
                <c:ptCount val="1"/>
                <c:pt idx="0">
                  <c:v>2016</c:v>
                </c:pt>
              </c:strCache>
            </c:strRef>
          </c:tx>
          <c:spPr>
            <a:solidFill>
              <a:schemeClr val="accent6"/>
            </a:solidFill>
            <a:ln>
              <a:noFill/>
            </a:ln>
            <a:effectLst/>
          </c:spPr>
          <c:invertIfNegative val="0"/>
          <c:cat>
            <c:strRef>
              <c:f>'Madison Bookings by VCC'!$A$2:$A$11</c:f>
              <c:strCache>
                <c:ptCount val="10"/>
                <c:pt idx="0">
                  <c:v>DWI</c:v>
                </c:pt>
                <c:pt idx="1">
                  <c:v>PRB</c:v>
                </c:pt>
                <c:pt idx="2">
                  <c:v>LIC</c:v>
                </c:pt>
                <c:pt idx="3">
                  <c:v>NAR</c:v>
                </c:pt>
                <c:pt idx="4">
                  <c:v>ASL</c:v>
                </c:pt>
                <c:pt idx="5">
                  <c:v>LAR</c:v>
                </c:pt>
                <c:pt idx="6">
                  <c:v>REC</c:v>
                </c:pt>
                <c:pt idx="7">
                  <c:v>CON</c:v>
                </c:pt>
                <c:pt idx="8">
                  <c:v>FRD</c:v>
                </c:pt>
                <c:pt idx="9">
                  <c:v>ALC</c:v>
                </c:pt>
              </c:strCache>
            </c:strRef>
          </c:cat>
          <c:val>
            <c:numRef>
              <c:f>'Madison Bookings by VCC'!$G$2:$G$11</c:f>
              <c:numCache>
                <c:formatCode>General</c:formatCode>
                <c:ptCount val="10"/>
                <c:pt idx="0">
                  <c:v>80</c:v>
                </c:pt>
                <c:pt idx="1">
                  <c:v>64</c:v>
                </c:pt>
                <c:pt idx="2">
                  <c:v>48</c:v>
                </c:pt>
                <c:pt idx="3">
                  <c:v>61</c:v>
                </c:pt>
                <c:pt idx="4">
                  <c:v>37</c:v>
                </c:pt>
                <c:pt idx="5">
                  <c:v>16</c:v>
                </c:pt>
                <c:pt idx="6">
                  <c:v>28</c:v>
                </c:pt>
                <c:pt idx="7">
                  <c:v>17</c:v>
                </c:pt>
                <c:pt idx="8">
                  <c:v>8</c:v>
                </c:pt>
                <c:pt idx="9">
                  <c:v>26</c:v>
                </c:pt>
              </c:numCache>
            </c:numRef>
          </c:val>
          <c:extLst>
            <c:ext xmlns:c16="http://schemas.microsoft.com/office/drawing/2014/chart" uri="{C3380CC4-5D6E-409C-BE32-E72D297353CC}">
              <c16:uniqueId val="{00000005-2874-4F7D-9357-30B8A4463E77}"/>
            </c:ext>
          </c:extLst>
        </c:ser>
        <c:ser>
          <c:idx val="6"/>
          <c:order val="6"/>
          <c:tx>
            <c:strRef>
              <c:f>'Madison Bookings by VCC'!$H$1</c:f>
              <c:strCache>
                <c:ptCount val="1"/>
                <c:pt idx="0">
                  <c:v>2017</c:v>
                </c:pt>
              </c:strCache>
            </c:strRef>
          </c:tx>
          <c:spPr>
            <a:solidFill>
              <a:schemeClr val="accent1">
                <a:lumMod val="60000"/>
              </a:schemeClr>
            </a:solidFill>
            <a:ln>
              <a:noFill/>
            </a:ln>
            <a:effectLst/>
          </c:spPr>
          <c:invertIfNegative val="0"/>
          <c:cat>
            <c:strRef>
              <c:f>'Madison Bookings by VCC'!$A$2:$A$11</c:f>
              <c:strCache>
                <c:ptCount val="10"/>
                <c:pt idx="0">
                  <c:v>DWI</c:v>
                </c:pt>
                <c:pt idx="1">
                  <c:v>PRB</c:v>
                </c:pt>
                <c:pt idx="2">
                  <c:v>LIC</c:v>
                </c:pt>
                <c:pt idx="3">
                  <c:v>NAR</c:v>
                </c:pt>
                <c:pt idx="4">
                  <c:v>ASL</c:v>
                </c:pt>
                <c:pt idx="5">
                  <c:v>LAR</c:v>
                </c:pt>
                <c:pt idx="6">
                  <c:v>REC</c:v>
                </c:pt>
                <c:pt idx="7">
                  <c:v>CON</c:v>
                </c:pt>
                <c:pt idx="8">
                  <c:v>FRD</c:v>
                </c:pt>
                <c:pt idx="9">
                  <c:v>ALC</c:v>
                </c:pt>
              </c:strCache>
            </c:strRef>
          </c:cat>
          <c:val>
            <c:numRef>
              <c:f>'Madison Bookings by VCC'!$H$2:$H$11</c:f>
              <c:numCache>
                <c:formatCode>General</c:formatCode>
                <c:ptCount val="10"/>
                <c:pt idx="0">
                  <c:v>85</c:v>
                </c:pt>
                <c:pt idx="1">
                  <c:v>93</c:v>
                </c:pt>
                <c:pt idx="2">
                  <c:v>66</c:v>
                </c:pt>
                <c:pt idx="3">
                  <c:v>85</c:v>
                </c:pt>
                <c:pt idx="4">
                  <c:v>43</c:v>
                </c:pt>
                <c:pt idx="5">
                  <c:v>25</c:v>
                </c:pt>
                <c:pt idx="6">
                  <c:v>43</c:v>
                </c:pt>
                <c:pt idx="7">
                  <c:v>30</c:v>
                </c:pt>
                <c:pt idx="8">
                  <c:v>29</c:v>
                </c:pt>
                <c:pt idx="9">
                  <c:v>22</c:v>
                </c:pt>
              </c:numCache>
            </c:numRef>
          </c:val>
          <c:extLst>
            <c:ext xmlns:c16="http://schemas.microsoft.com/office/drawing/2014/chart" uri="{C3380CC4-5D6E-409C-BE32-E72D297353CC}">
              <c16:uniqueId val="{00000006-2874-4F7D-9357-30B8A4463E77}"/>
            </c:ext>
          </c:extLst>
        </c:ser>
        <c:ser>
          <c:idx val="7"/>
          <c:order val="7"/>
          <c:tx>
            <c:strRef>
              <c:f>'Madison Bookings by VCC'!$I$1</c:f>
              <c:strCache>
                <c:ptCount val="1"/>
                <c:pt idx="0">
                  <c:v>2018</c:v>
                </c:pt>
              </c:strCache>
            </c:strRef>
          </c:tx>
          <c:spPr>
            <a:solidFill>
              <a:schemeClr val="accent2">
                <a:lumMod val="60000"/>
              </a:schemeClr>
            </a:solidFill>
            <a:ln>
              <a:noFill/>
            </a:ln>
            <a:effectLst/>
          </c:spPr>
          <c:invertIfNegative val="0"/>
          <c:cat>
            <c:strRef>
              <c:f>'Madison Bookings by VCC'!$A$2:$A$11</c:f>
              <c:strCache>
                <c:ptCount val="10"/>
                <c:pt idx="0">
                  <c:v>DWI</c:v>
                </c:pt>
                <c:pt idx="1">
                  <c:v>PRB</c:v>
                </c:pt>
                <c:pt idx="2">
                  <c:v>LIC</c:v>
                </c:pt>
                <c:pt idx="3">
                  <c:v>NAR</c:v>
                </c:pt>
                <c:pt idx="4">
                  <c:v>ASL</c:v>
                </c:pt>
                <c:pt idx="5">
                  <c:v>LAR</c:v>
                </c:pt>
                <c:pt idx="6">
                  <c:v>REC</c:v>
                </c:pt>
                <c:pt idx="7">
                  <c:v>CON</c:v>
                </c:pt>
                <c:pt idx="8">
                  <c:v>FRD</c:v>
                </c:pt>
                <c:pt idx="9">
                  <c:v>ALC</c:v>
                </c:pt>
              </c:strCache>
            </c:strRef>
          </c:cat>
          <c:val>
            <c:numRef>
              <c:f>'Madison Bookings by VCC'!$I$2:$I$11</c:f>
              <c:numCache>
                <c:formatCode>General</c:formatCode>
                <c:ptCount val="10"/>
                <c:pt idx="0">
                  <c:v>81</c:v>
                </c:pt>
                <c:pt idx="1">
                  <c:v>72</c:v>
                </c:pt>
                <c:pt idx="2">
                  <c:v>62</c:v>
                </c:pt>
                <c:pt idx="3">
                  <c:v>58</c:v>
                </c:pt>
                <c:pt idx="4">
                  <c:v>34</c:v>
                </c:pt>
                <c:pt idx="5">
                  <c:v>33</c:v>
                </c:pt>
                <c:pt idx="6">
                  <c:v>34</c:v>
                </c:pt>
                <c:pt idx="7">
                  <c:v>20</c:v>
                </c:pt>
                <c:pt idx="8">
                  <c:v>26</c:v>
                </c:pt>
                <c:pt idx="9">
                  <c:v>11</c:v>
                </c:pt>
              </c:numCache>
            </c:numRef>
          </c:val>
          <c:extLst>
            <c:ext xmlns:c16="http://schemas.microsoft.com/office/drawing/2014/chart" uri="{C3380CC4-5D6E-409C-BE32-E72D297353CC}">
              <c16:uniqueId val="{00000007-2874-4F7D-9357-30B8A4463E77}"/>
            </c:ext>
          </c:extLst>
        </c:ser>
        <c:ser>
          <c:idx val="8"/>
          <c:order val="8"/>
          <c:tx>
            <c:strRef>
              <c:f>'Madison Bookings by VCC'!$J$1</c:f>
              <c:strCache>
                <c:ptCount val="1"/>
                <c:pt idx="0">
                  <c:v>2019</c:v>
                </c:pt>
              </c:strCache>
            </c:strRef>
          </c:tx>
          <c:spPr>
            <a:solidFill>
              <a:schemeClr val="accent3">
                <a:lumMod val="60000"/>
              </a:schemeClr>
            </a:solidFill>
            <a:ln>
              <a:noFill/>
            </a:ln>
            <a:effectLst/>
          </c:spPr>
          <c:invertIfNegative val="0"/>
          <c:cat>
            <c:strRef>
              <c:f>'Madison Bookings by VCC'!$A$2:$A$11</c:f>
              <c:strCache>
                <c:ptCount val="10"/>
                <c:pt idx="0">
                  <c:v>DWI</c:v>
                </c:pt>
                <c:pt idx="1">
                  <c:v>PRB</c:v>
                </c:pt>
                <c:pt idx="2">
                  <c:v>LIC</c:v>
                </c:pt>
                <c:pt idx="3">
                  <c:v>NAR</c:v>
                </c:pt>
                <c:pt idx="4">
                  <c:v>ASL</c:v>
                </c:pt>
                <c:pt idx="5">
                  <c:v>LAR</c:v>
                </c:pt>
                <c:pt idx="6">
                  <c:v>REC</c:v>
                </c:pt>
                <c:pt idx="7">
                  <c:v>CON</c:v>
                </c:pt>
                <c:pt idx="8">
                  <c:v>FRD</c:v>
                </c:pt>
                <c:pt idx="9">
                  <c:v>ALC</c:v>
                </c:pt>
              </c:strCache>
            </c:strRef>
          </c:cat>
          <c:val>
            <c:numRef>
              <c:f>'Madison Bookings by VCC'!$J$2:$J$11</c:f>
              <c:numCache>
                <c:formatCode>General</c:formatCode>
                <c:ptCount val="10"/>
                <c:pt idx="0">
                  <c:v>70</c:v>
                </c:pt>
                <c:pt idx="1">
                  <c:v>97</c:v>
                </c:pt>
                <c:pt idx="2">
                  <c:v>48</c:v>
                </c:pt>
                <c:pt idx="3">
                  <c:v>37</c:v>
                </c:pt>
                <c:pt idx="4">
                  <c:v>22</c:v>
                </c:pt>
                <c:pt idx="5">
                  <c:v>40</c:v>
                </c:pt>
                <c:pt idx="6">
                  <c:v>26</c:v>
                </c:pt>
                <c:pt idx="7">
                  <c:v>23</c:v>
                </c:pt>
                <c:pt idx="8">
                  <c:v>31</c:v>
                </c:pt>
                <c:pt idx="9">
                  <c:v>20</c:v>
                </c:pt>
              </c:numCache>
            </c:numRef>
          </c:val>
          <c:extLst>
            <c:ext xmlns:c16="http://schemas.microsoft.com/office/drawing/2014/chart" uri="{C3380CC4-5D6E-409C-BE32-E72D297353CC}">
              <c16:uniqueId val="{00000008-2874-4F7D-9357-30B8A4463E77}"/>
            </c:ext>
          </c:extLst>
        </c:ser>
        <c:ser>
          <c:idx val="9"/>
          <c:order val="9"/>
          <c:tx>
            <c:strRef>
              <c:f>'Madison Bookings by VCC'!$K$1</c:f>
              <c:strCache>
                <c:ptCount val="1"/>
                <c:pt idx="0">
                  <c:v>2020</c:v>
                </c:pt>
              </c:strCache>
            </c:strRef>
          </c:tx>
          <c:spPr>
            <a:solidFill>
              <a:schemeClr val="accent4">
                <a:lumMod val="60000"/>
              </a:schemeClr>
            </a:solidFill>
            <a:ln>
              <a:noFill/>
            </a:ln>
            <a:effectLst/>
          </c:spPr>
          <c:invertIfNegative val="0"/>
          <c:cat>
            <c:strRef>
              <c:f>'Madison Bookings by VCC'!$A$2:$A$11</c:f>
              <c:strCache>
                <c:ptCount val="10"/>
                <c:pt idx="0">
                  <c:v>DWI</c:v>
                </c:pt>
                <c:pt idx="1">
                  <c:v>PRB</c:v>
                </c:pt>
                <c:pt idx="2">
                  <c:v>LIC</c:v>
                </c:pt>
                <c:pt idx="3">
                  <c:v>NAR</c:v>
                </c:pt>
                <c:pt idx="4">
                  <c:v>ASL</c:v>
                </c:pt>
                <c:pt idx="5">
                  <c:v>LAR</c:v>
                </c:pt>
                <c:pt idx="6">
                  <c:v>REC</c:v>
                </c:pt>
                <c:pt idx="7">
                  <c:v>CON</c:v>
                </c:pt>
                <c:pt idx="8">
                  <c:v>FRD</c:v>
                </c:pt>
                <c:pt idx="9">
                  <c:v>ALC</c:v>
                </c:pt>
              </c:strCache>
            </c:strRef>
          </c:cat>
          <c:val>
            <c:numRef>
              <c:f>'Madison Bookings by VCC'!$K$2:$K$11</c:f>
              <c:numCache>
                <c:formatCode>General</c:formatCode>
                <c:ptCount val="10"/>
                <c:pt idx="0">
                  <c:v>32</c:v>
                </c:pt>
                <c:pt idx="1">
                  <c:v>53</c:v>
                </c:pt>
                <c:pt idx="2">
                  <c:v>9</c:v>
                </c:pt>
                <c:pt idx="3">
                  <c:v>16</c:v>
                </c:pt>
                <c:pt idx="4">
                  <c:v>20</c:v>
                </c:pt>
                <c:pt idx="5">
                  <c:v>19</c:v>
                </c:pt>
                <c:pt idx="6">
                  <c:v>8</c:v>
                </c:pt>
                <c:pt idx="7">
                  <c:v>1</c:v>
                </c:pt>
                <c:pt idx="8">
                  <c:v>18</c:v>
                </c:pt>
                <c:pt idx="9">
                  <c:v>12</c:v>
                </c:pt>
              </c:numCache>
            </c:numRef>
          </c:val>
          <c:extLst>
            <c:ext xmlns:c16="http://schemas.microsoft.com/office/drawing/2014/chart" uri="{C3380CC4-5D6E-409C-BE32-E72D297353CC}">
              <c16:uniqueId val="{00000009-2874-4F7D-9357-30B8A4463E77}"/>
            </c:ext>
          </c:extLst>
        </c:ser>
        <c:ser>
          <c:idx val="10"/>
          <c:order val="10"/>
          <c:tx>
            <c:strRef>
              <c:f>'Madison Bookings by VCC'!$L$1</c:f>
              <c:strCache>
                <c:ptCount val="1"/>
                <c:pt idx="0">
                  <c:v>2021</c:v>
                </c:pt>
              </c:strCache>
            </c:strRef>
          </c:tx>
          <c:spPr>
            <a:solidFill>
              <a:schemeClr val="accent5">
                <a:lumMod val="60000"/>
              </a:schemeClr>
            </a:solidFill>
            <a:ln>
              <a:noFill/>
            </a:ln>
            <a:effectLst/>
          </c:spPr>
          <c:invertIfNegative val="0"/>
          <c:cat>
            <c:strRef>
              <c:f>'Madison Bookings by VCC'!$A$2:$A$11</c:f>
              <c:strCache>
                <c:ptCount val="10"/>
                <c:pt idx="0">
                  <c:v>DWI</c:v>
                </c:pt>
                <c:pt idx="1">
                  <c:v>PRB</c:v>
                </c:pt>
                <c:pt idx="2">
                  <c:v>LIC</c:v>
                </c:pt>
                <c:pt idx="3">
                  <c:v>NAR</c:v>
                </c:pt>
                <c:pt idx="4">
                  <c:v>ASL</c:v>
                </c:pt>
                <c:pt idx="5">
                  <c:v>LAR</c:v>
                </c:pt>
                <c:pt idx="6">
                  <c:v>REC</c:v>
                </c:pt>
                <c:pt idx="7">
                  <c:v>CON</c:v>
                </c:pt>
                <c:pt idx="8">
                  <c:v>FRD</c:v>
                </c:pt>
                <c:pt idx="9">
                  <c:v>ALC</c:v>
                </c:pt>
              </c:strCache>
            </c:strRef>
          </c:cat>
          <c:val>
            <c:numRef>
              <c:f>'Madison Bookings by VCC'!$L$2:$L$11</c:f>
              <c:numCache>
                <c:formatCode>General</c:formatCode>
                <c:ptCount val="10"/>
                <c:pt idx="0">
                  <c:v>29</c:v>
                </c:pt>
                <c:pt idx="1">
                  <c:v>36</c:v>
                </c:pt>
                <c:pt idx="2">
                  <c:v>15</c:v>
                </c:pt>
                <c:pt idx="3">
                  <c:v>11</c:v>
                </c:pt>
                <c:pt idx="4">
                  <c:v>28</c:v>
                </c:pt>
                <c:pt idx="5">
                  <c:v>27</c:v>
                </c:pt>
                <c:pt idx="6">
                  <c:v>21</c:v>
                </c:pt>
                <c:pt idx="7">
                  <c:v>14</c:v>
                </c:pt>
                <c:pt idx="8">
                  <c:v>3</c:v>
                </c:pt>
                <c:pt idx="9">
                  <c:v>3</c:v>
                </c:pt>
              </c:numCache>
            </c:numRef>
          </c:val>
          <c:extLst>
            <c:ext xmlns:c16="http://schemas.microsoft.com/office/drawing/2014/chart" uri="{C3380CC4-5D6E-409C-BE32-E72D297353CC}">
              <c16:uniqueId val="{0000000A-2874-4F7D-9357-30B8A4463E77}"/>
            </c:ext>
          </c:extLst>
        </c:ser>
        <c:dLbls>
          <c:showLegendKey val="0"/>
          <c:showVal val="0"/>
          <c:showCatName val="0"/>
          <c:showSerName val="0"/>
          <c:showPercent val="0"/>
          <c:showBubbleSize val="0"/>
        </c:dLbls>
        <c:gapWidth val="219"/>
        <c:overlap val="-27"/>
        <c:axId val="484557104"/>
        <c:axId val="484552792"/>
      </c:barChart>
      <c:catAx>
        <c:axId val="484557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84552792"/>
        <c:crosses val="autoZero"/>
        <c:auto val="1"/>
        <c:lblAlgn val="ctr"/>
        <c:lblOffset val="100"/>
        <c:noMultiLvlLbl val="0"/>
      </c:catAx>
      <c:valAx>
        <c:axId val="484552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845571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 Change in Madison Top Ten Booking Types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'Madison Bookings by VCC'!$A$23</c:f>
              <c:strCache>
                <c:ptCount val="1"/>
                <c:pt idx="0">
                  <c:v>DWI</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'Madison Bookings by VCC'!$B$22</c:f>
              <c:strCache>
                <c:ptCount val="1"/>
                <c:pt idx="0">
                  <c:v>% Change 2011-2021</c:v>
                </c:pt>
              </c:strCache>
            </c:strRef>
          </c:cat>
          <c:val>
            <c:numRef>
              <c:f>'Madison Bookings by VCC'!$B$23</c:f>
              <c:numCache>
                <c:formatCode>0%</c:formatCode>
                <c:ptCount val="1"/>
                <c:pt idx="0">
                  <c:v>-0.42</c:v>
                </c:pt>
              </c:numCache>
            </c:numRef>
          </c:val>
          <c:extLst>
            <c:ext xmlns:c16="http://schemas.microsoft.com/office/drawing/2014/chart" uri="{C3380CC4-5D6E-409C-BE32-E72D297353CC}">
              <c16:uniqueId val="{00000000-9D43-4FE3-A60C-28209CEB29D9}"/>
            </c:ext>
          </c:extLst>
        </c:ser>
        <c:ser>
          <c:idx val="1"/>
          <c:order val="1"/>
          <c:tx>
            <c:strRef>
              <c:f>'Madison Bookings by VCC'!$A$24</c:f>
              <c:strCache>
                <c:ptCount val="1"/>
                <c:pt idx="0">
                  <c:v>PRB</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'Madison Bookings by VCC'!$B$22</c:f>
              <c:strCache>
                <c:ptCount val="1"/>
                <c:pt idx="0">
                  <c:v>% Change 2011-2021</c:v>
                </c:pt>
              </c:strCache>
            </c:strRef>
          </c:cat>
          <c:val>
            <c:numRef>
              <c:f>'Madison Bookings by VCC'!$B$24</c:f>
              <c:numCache>
                <c:formatCode>0%</c:formatCode>
                <c:ptCount val="1"/>
                <c:pt idx="0">
                  <c:v>2.64</c:v>
                </c:pt>
              </c:numCache>
            </c:numRef>
          </c:val>
          <c:extLst>
            <c:ext xmlns:c16="http://schemas.microsoft.com/office/drawing/2014/chart" uri="{C3380CC4-5D6E-409C-BE32-E72D297353CC}">
              <c16:uniqueId val="{00000001-9D43-4FE3-A60C-28209CEB29D9}"/>
            </c:ext>
          </c:extLst>
        </c:ser>
        <c:ser>
          <c:idx val="2"/>
          <c:order val="2"/>
          <c:tx>
            <c:strRef>
              <c:f>'Madison Bookings by VCC'!$A$25</c:f>
              <c:strCache>
                <c:ptCount val="1"/>
                <c:pt idx="0">
                  <c:v>LIC</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'Madison Bookings by VCC'!$B$22</c:f>
              <c:strCache>
                <c:ptCount val="1"/>
                <c:pt idx="0">
                  <c:v>% Change 2011-2021</c:v>
                </c:pt>
              </c:strCache>
            </c:strRef>
          </c:cat>
          <c:val>
            <c:numRef>
              <c:f>'Madison Bookings by VCC'!$B$25</c:f>
              <c:numCache>
                <c:formatCode>0%</c:formatCode>
                <c:ptCount val="1"/>
                <c:pt idx="0">
                  <c:v>-0.52</c:v>
                </c:pt>
              </c:numCache>
            </c:numRef>
          </c:val>
          <c:extLst>
            <c:ext xmlns:c16="http://schemas.microsoft.com/office/drawing/2014/chart" uri="{C3380CC4-5D6E-409C-BE32-E72D297353CC}">
              <c16:uniqueId val="{00000002-9D43-4FE3-A60C-28209CEB29D9}"/>
            </c:ext>
          </c:extLst>
        </c:ser>
        <c:ser>
          <c:idx val="3"/>
          <c:order val="3"/>
          <c:tx>
            <c:strRef>
              <c:f>'Madison Bookings by VCC'!$A$26</c:f>
              <c:strCache>
                <c:ptCount val="1"/>
                <c:pt idx="0">
                  <c:v>NAR</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'Madison Bookings by VCC'!$B$22</c:f>
              <c:strCache>
                <c:ptCount val="1"/>
                <c:pt idx="0">
                  <c:v>% Change 2011-2021</c:v>
                </c:pt>
              </c:strCache>
            </c:strRef>
          </c:cat>
          <c:val>
            <c:numRef>
              <c:f>'Madison Bookings by VCC'!$B$26</c:f>
              <c:numCache>
                <c:formatCode>0%</c:formatCode>
                <c:ptCount val="1"/>
                <c:pt idx="0">
                  <c:v>-7.0000000000000007E-2</c:v>
                </c:pt>
              </c:numCache>
            </c:numRef>
          </c:val>
          <c:extLst>
            <c:ext xmlns:c16="http://schemas.microsoft.com/office/drawing/2014/chart" uri="{C3380CC4-5D6E-409C-BE32-E72D297353CC}">
              <c16:uniqueId val="{00000003-9D43-4FE3-A60C-28209CEB29D9}"/>
            </c:ext>
          </c:extLst>
        </c:ser>
        <c:ser>
          <c:idx val="4"/>
          <c:order val="4"/>
          <c:tx>
            <c:strRef>
              <c:f>'Madison Bookings by VCC'!$A$27</c:f>
              <c:strCache>
                <c:ptCount val="1"/>
                <c:pt idx="0">
                  <c:v>ASL</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'Madison Bookings by VCC'!$B$22</c:f>
              <c:strCache>
                <c:ptCount val="1"/>
                <c:pt idx="0">
                  <c:v>% Change 2011-2021</c:v>
                </c:pt>
              </c:strCache>
            </c:strRef>
          </c:cat>
          <c:val>
            <c:numRef>
              <c:f>'Madison Bookings by VCC'!$B$27</c:f>
              <c:numCache>
                <c:formatCode>0%</c:formatCode>
                <c:ptCount val="1"/>
                <c:pt idx="0">
                  <c:v>-0.27</c:v>
                </c:pt>
              </c:numCache>
            </c:numRef>
          </c:val>
          <c:extLst>
            <c:ext xmlns:c16="http://schemas.microsoft.com/office/drawing/2014/chart" uri="{C3380CC4-5D6E-409C-BE32-E72D297353CC}">
              <c16:uniqueId val="{00000004-9D43-4FE3-A60C-28209CEB29D9}"/>
            </c:ext>
          </c:extLst>
        </c:ser>
        <c:ser>
          <c:idx val="5"/>
          <c:order val="5"/>
          <c:tx>
            <c:strRef>
              <c:f>'Madison Bookings by VCC'!$A$28</c:f>
              <c:strCache>
                <c:ptCount val="1"/>
                <c:pt idx="0">
                  <c:v>LAR</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'Madison Bookings by VCC'!$B$22</c:f>
              <c:strCache>
                <c:ptCount val="1"/>
                <c:pt idx="0">
                  <c:v>% Change 2011-2021</c:v>
                </c:pt>
              </c:strCache>
            </c:strRef>
          </c:cat>
          <c:val>
            <c:numRef>
              <c:f>'Madison Bookings by VCC'!$B$28</c:f>
              <c:numCache>
                <c:formatCode>0%</c:formatCode>
                <c:ptCount val="1"/>
                <c:pt idx="0">
                  <c:v>-0.26</c:v>
                </c:pt>
              </c:numCache>
            </c:numRef>
          </c:val>
          <c:extLst>
            <c:ext xmlns:c16="http://schemas.microsoft.com/office/drawing/2014/chart" uri="{C3380CC4-5D6E-409C-BE32-E72D297353CC}">
              <c16:uniqueId val="{00000005-9D43-4FE3-A60C-28209CEB29D9}"/>
            </c:ext>
          </c:extLst>
        </c:ser>
        <c:ser>
          <c:idx val="6"/>
          <c:order val="6"/>
          <c:tx>
            <c:strRef>
              <c:f>'Madison Bookings by VCC'!$A$29</c:f>
              <c:strCache>
                <c:ptCount val="1"/>
                <c:pt idx="0">
                  <c:v>REC</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'Madison Bookings by VCC'!$B$22</c:f>
              <c:strCache>
                <c:ptCount val="1"/>
                <c:pt idx="0">
                  <c:v>% Change 2011-2021</c:v>
                </c:pt>
              </c:strCache>
            </c:strRef>
          </c:cat>
          <c:val>
            <c:numRef>
              <c:f>'Madison Bookings by VCC'!$B$29</c:f>
              <c:numCache>
                <c:formatCode>0%</c:formatCode>
                <c:ptCount val="1"/>
                <c:pt idx="0">
                  <c:v>-0.04</c:v>
                </c:pt>
              </c:numCache>
            </c:numRef>
          </c:val>
          <c:extLst>
            <c:ext xmlns:c16="http://schemas.microsoft.com/office/drawing/2014/chart" uri="{C3380CC4-5D6E-409C-BE32-E72D297353CC}">
              <c16:uniqueId val="{00000006-9D43-4FE3-A60C-28209CEB29D9}"/>
            </c:ext>
          </c:extLst>
        </c:ser>
        <c:ser>
          <c:idx val="7"/>
          <c:order val="7"/>
          <c:tx>
            <c:strRef>
              <c:f>'Madison Bookings by VCC'!$A$30</c:f>
              <c:strCache>
                <c:ptCount val="1"/>
                <c:pt idx="0">
                  <c:v>CON</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'Madison Bookings by VCC'!$B$22</c:f>
              <c:strCache>
                <c:ptCount val="1"/>
                <c:pt idx="0">
                  <c:v>% Change 2011-2021</c:v>
                </c:pt>
              </c:strCache>
            </c:strRef>
          </c:cat>
          <c:val>
            <c:numRef>
              <c:f>'Madison Bookings by VCC'!$B$30</c:f>
              <c:numCache>
                <c:formatCode>0%</c:formatCode>
                <c:ptCount val="1"/>
                <c:pt idx="0">
                  <c:v>-0.61</c:v>
                </c:pt>
              </c:numCache>
            </c:numRef>
          </c:val>
          <c:extLst>
            <c:ext xmlns:c16="http://schemas.microsoft.com/office/drawing/2014/chart" uri="{C3380CC4-5D6E-409C-BE32-E72D297353CC}">
              <c16:uniqueId val="{00000007-9D43-4FE3-A60C-28209CEB29D9}"/>
            </c:ext>
          </c:extLst>
        </c:ser>
        <c:ser>
          <c:idx val="8"/>
          <c:order val="8"/>
          <c:tx>
            <c:strRef>
              <c:f>'Madison Bookings by VCC'!$A$31</c:f>
              <c:strCache>
                <c:ptCount val="1"/>
                <c:pt idx="0">
                  <c:v>FRD</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'Madison Bookings by VCC'!$B$22</c:f>
              <c:strCache>
                <c:ptCount val="1"/>
                <c:pt idx="0">
                  <c:v>% Change 2011-2021</c:v>
                </c:pt>
              </c:strCache>
            </c:strRef>
          </c:cat>
          <c:val>
            <c:numRef>
              <c:f>'Madison Bookings by VCC'!$B$31</c:f>
              <c:numCache>
                <c:formatCode>0%</c:formatCode>
                <c:ptCount val="1"/>
                <c:pt idx="0">
                  <c:v>0.17</c:v>
                </c:pt>
              </c:numCache>
            </c:numRef>
          </c:val>
          <c:extLst>
            <c:ext xmlns:c16="http://schemas.microsoft.com/office/drawing/2014/chart" uri="{C3380CC4-5D6E-409C-BE32-E72D297353CC}">
              <c16:uniqueId val="{00000008-9D43-4FE3-A60C-28209CEB29D9}"/>
            </c:ext>
          </c:extLst>
        </c:ser>
        <c:ser>
          <c:idx val="9"/>
          <c:order val="9"/>
          <c:tx>
            <c:strRef>
              <c:f>'Madison Bookings by VCC'!$A$32</c:f>
              <c:strCache>
                <c:ptCount val="1"/>
                <c:pt idx="0">
                  <c:v>ALC</c:v>
                </c:pt>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'Madison Bookings by VCC'!$B$22</c:f>
              <c:strCache>
                <c:ptCount val="1"/>
                <c:pt idx="0">
                  <c:v>% Change 2011-2021</c:v>
                </c:pt>
              </c:strCache>
            </c:strRef>
          </c:cat>
          <c:val>
            <c:numRef>
              <c:f>'Madison Bookings by VCC'!$B$32</c:f>
              <c:numCache>
                <c:formatCode>0%</c:formatCode>
                <c:ptCount val="1"/>
                <c:pt idx="0">
                  <c:v>-0.48</c:v>
                </c:pt>
              </c:numCache>
            </c:numRef>
          </c:val>
          <c:extLst>
            <c:ext xmlns:c16="http://schemas.microsoft.com/office/drawing/2014/chart" uri="{C3380CC4-5D6E-409C-BE32-E72D297353CC}">
              <c16:uniqueId val="{00000009-9D43-4FE3-A60C-28209CEB29D9}"/>
            </c:ext>
          </c:extLst>
        </c:ser>
        <c:dLbls>
          <c:showLegendKey val="0"/>
          <c:showVal val="0"/>
          <c:showCatName val="0"/>
          <c:showSerName val="0"/>
          <c:showPercent val="0"/>
          <c:showBubbleSize val="0"/>
        </c:dLbls>
        <c:gapWidth val="219"/>
        <c:overlap val="-27"/>
        <c:axId val="484553576"/>
        <c:axId val="484544952"/>
      </c:barChart>
      <c:catAx>
        <c:axId val="484553576"/>
        <c:scaling>
          <c:orientation val="minMax"/>
        </c:scaling>
        <c:delete val="1"/>
        <c:axPos val="b"/>
        <c:numFmt formatCode="General" sourceLinked="1"/>
        <c:majorTickMark val="none"/>
        <c:minorTickMark val="none"/>
        <c:tickLblPos val="nextTo"/>
        <c:crossAx val="484544952"/>
        <c:crosses val="autoZero"/>
        <c:auto val="1"/>
        <c:lblAlgn val="ctr"/>
        <c:lblOffset val="100"/>
        <c:noMultiLvlLbl val="0"/>
      </c:catAx>
      <c:valAx>
        <c:axId val="484544952"/>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4845535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r>
              <a:rPr lang="en-US"/>
              <a:t>Percent Change in Madison Top Ten Booking Types (2018-2021)</a:t>
            </a:r>
          </a:p>
        </c:rich>
      </c:tx>
      <c:layout/>
      <c:overlay val="0"/>
      <c:spPr>
        <a:noFill/>
        <a:ln>
          <a:noFill/>
        </a:ln>
        <a:effectLst/>
      </c:spPr>
      <c:txPr>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'Madison Bookings by VCC'!$D$23</c:f>
              <c:strCache>
                <c:ptCount val="1"/>
                <c:pt idx="0">
                  <c:v>DWI</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'Madison Bookings by VCC'!$E$22</c:f>
              <c:strCache>
                <c:ptCount val="1"/>
                <c:pt idx="0">
                  <c:v>% Change 2018-2021</c:v>
                </c:pt>
              </c:strCache>
            </c:strRef>
          </c:cat>
          <c:val>
            <c:numRef>
              <c:f>'Madison Bookings by VCC'!$E$23</c:f>
              <c:numCache>
                <c:formatCode>0%</c:formatCode>
                <c:ptCount val="1"/>
                <c:pt idx="0">
                  <c:v>-0.73</c:v>
                </c:pt>
              </c:numCache>
            </c:numRef>
          </c:val>
          <c:extLst>
            <c:ext xmlns:c16="http://schemas.microsoft.com/office/drawing/2014/chart" uri="{C3380CC4-5D6E-409C-BE32-E72D297353CC}">
              <c16:uniqueId val="{00000000-0E25-44B9-B985-30136F37A11C}"/>
            </c:ext>
          </c:extLst>
        </c:ser>
        <c:ser>
          <c:idx val="1"/>
          <c:order val="1"/>
          <c:tx>
            <c:strRef>
              <c:f>'Madison Bookings by VCC'!$D$24</c:f>
              <c:strCache>
                <c:ptCount val="1"/>
                <c:pt idx="0">
                  <c:v>PRB</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'Madison Bookings by VCC'!$E$22</c:f>
              <c:strCache>
                <c:ptCount val="1"/>
                <c:pt idx="0">
                  <c:v>% Change 2018-2021</c:v>
                </c:pt>
              </c:strCache>
            </c:strRef>
          </c:cat>
          <c:val>
            <c:numRef>
              <c:f>'Madison Bookings by VCC'!$E$24</c:f>
              <c:numCache>
                <c:formatCode>0%</c:formatCode>
                <c:ptCount val="1"/>
                <c:pt idx="0">
                  <c:v>-0.52</c:v>
                </c:pt>
              </c:numCache>
            </c:numRef>
          </c:val>
          <c:extLst>
            <c:ext xmlns:c16="http://schemas.microsoft.com/office/drawing/2014/chart" uri="{C3380CC4-5D6E-409C-BE32-E72D297353CC}">
              <c16:uniqueId val="{00000001-0E25-44B9-B985-30136F37A11C}"/>
            </c:ext>
          </c:extLst>
        </c:ser>
        <c:ser>
          <c:idx val="2"/>
          <c:order val="2"/>
          <c:tx>
            <c:strRef>
              <c:f>'Madison Bookings by VCC'!$D$25</c:f>
              <c:strCache>
                <c:ptCount val="1"/>
                <c:pt idx="0">
                  <c:v>LIC</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'Madison Bookings by VCC'!$E$22</c:f>
              <c:strCache>
                <c:ptCount val="1"/>
                <c:pt idx="0">
                  <c:v>% Change 2018-2021</c:v>
                </c:pt>
              </c:strCache>
            </c:strRef>
          </c:cat>
          <c:val>
            <c:numRef>
              <c:f>'Madison Bookings by VCC'!$E$25</c:f>
              <c:numCache>
                <c:formatCode>0%</c:formatCode>
                <c:ptCount val="1"/>
                <c:pt idx="0">
                  <c:v>-0.86</c:v>
                </c:pt>
              </c:numCache>
            </c:numRef>
          </c:val>
          <c:extLst>
            <c:ext xmlns:c16="http://schemas.microsoft.com/office/drawing/2014/chart" uri="{C3380CC4-5D6E-409C-BE32-E72D297353CC}">
              <c16:uniqueId val="{00000002-0E25-44B9-B985-30136F37A11C}"/>
            </c:ext>
          </c:extLst>
        </c:ser>
        <c:ser>
          <c:idx val="3"/>
          <c:order val="3"/>
          <c:tx>
            <c:strRef>
              <c:f>'Madison Bookings by VCC'!$D$26</c:f>
              <c:strCache>
                <c:ptCount val="1"/>
                <c:pt idx="0">
                  <c:v>NAR</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'Madison Bookings by VCC'!$E$22</c:f>
              <c:strCache>
                <c:ptCount val="1"/>
                <c:pt idx="0">
                  <c:v>% Change 2018-2021</c:v>
                </c:pt>
              </c:strCache>
            </c:strRef>
          </c:cat>
          <c:val>
            <c:numRef>
              <c:f>'Madison Bookings by VCC'!$E$26</c:f>
              <c:numCache>
                <c:formatCode>0%</c:formatCode>
                <c:ptCount val="1"/>
                <c:pt idx="0">
                  <c:v>-0.87</c:v>
                </c:pt>
              </c:numCache>
            </c:numRef>
          </c:val>
          <c:extLst>
            <c:ext xmlns:c16="http://schemas.microsoft.com/office/drawing/2014/chart" uri="{C3380CC4-5D6E-409C-BE32-E72D297353CC}">
              <c16:uniqueId val="{00000003-0E25-44B9-B985-30136F37A11C}"/>
            </c:ext>
          </c:extLst>
        </c:ser>
        <c:ser>
          <c:idx val="4"/>
          <c:order val="4"/>
          <c:tx>
            <c:strRef>
              <c:f>'Madison Bookings by VCC'!$D$27</c:f>
              <c:strCache>
                <c:ptCount val="1"/>
                <c:pt idx="0">
                  <c:v>ASL</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'Madison Bookings by VCC'!$E$22</c:f>
              <c:strCache>
                <c:ptCount val="1"/>
                <c:pt idx="0">
                  <c:v>% Change 2018-2021</c:v>
                </c:pt>
              </c:strCache>
            </c:strRef>
          </c:cat>
          <c:val>
            <c:numRef>
              <c:f>'Madison Bookings by VCC'!$E$27</c:f>
              <c:numCache>
                <c:formatCode>0%</c:formatCode>
                <c:ptCount val="1"/>
                <c:pt idx="0">
                  <c:v>-0.21</c:v>
                </c:pt>
              </c:numCache>
            </c:numRef>
          </c:val>
          <c:extLst>
            <c:ext xmlns:c16="http://schemas.microsoft.com/office/drawing/2014/chart" uri="{C3380CC4-5D6E-409C-BE32-E72D297353CC}">
              <c16:uniqueId val="{00000004-0E25-44B9-B985-30136F37A11C}"/>
            </c:ext>
          </c:extLst>
        </c:ser>
        <c:ser>
          <c:idx val="5"/>
          <c:order val="5"/>
          <c:tx>
            <c:strRef>
              <c:f>'Madison Bookings by VCC'!$D$28</c:f>
              <c:strCache>
                <c:ptCount val="1"/>
                <c:pt idx="0">
                  <c:v>LAR</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'Madison Bookings by VCC'!$E$22</c:f>
              <c:strCache>
                <c:ptCount val="1"/>
                <c:pt idx="0">
                  <c:v>% Change 2018-2021</c:v>
                </c:pt>
              </c:strCache>
            </c:strRef>
          </c:cat>
          <c:val>
            <c:numRef>
              <c:f>'Madison Bookings by VCC'!$E$28</c:f>
              <c:numCache>
                <c:formatCode>0%</c:formatCode>
                <c:ptCount val="1"/>
                <c:pt idx="0">
                  <c:v>-0.32</c:v>
                </c:pt>
              </c:numCache>
            </c:numRef>
          </c:val>
          <c:extLst>
            <c:ext xmlns:c16="http://schemas.microsoft.com/office/drawing/2014/chart" uri="{C3380CC4-5D6E-409C-BE32-E72D297353CC}">
              <c16:uniqueId val="{00000005-0E25-44B9-B985-30136F37A11C}"/>
            </c:ext>
          </c:extLst>
        </c:ser>
        <c:ser>
          <c:idx val="6"/>
          <c:order val="6"/>
          <c:tx>
            <c:strRef>
              <c:f>'Madison Bookings by VCC'!$D$29</c:f>
              <c:strCache>
                <c:ptCount val="1"/>
                <c:pt idx="0">
                  <c:v>REC</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'Madison Bookings by VCC'!$E$22</c:f>
              <c:strCache>
                <c:ptCount val="1"/>
                <c:pt idx="0">
                  <c:v>% Change 2018-2021</c:v>
                </c:pt>
              </c:strCache>
            </c:strRef>
          </c:cat>
          <c:val>
            <c:numRef>
              <c:f>'Madison Bookings by VCC'!$E$29</c:f>
              <c:numCache>
                <c:formatCode>0%</c:formatCode>
                <c:ptCount val="1"/>
                <c:pt idx="0">
                  <c:v>-0.14000000000000001</c:v>
                </c:pt>
              </c:numCache>
            </c:numRef>
          </c:val>
          <c:extLst>
            <c:ext xmlns:c16="http://schemas.microsoft.com/office/drawing/2014/chart" uri="{C3380CC4-5D6E-409C-BE32-E72D297353CC}">
              <c16:uniqueId val="{00000006-0E25-44B9-B985-30136F37A11C}"/>
            </c:ext>
          </c:extLst>
        </c:ser>
        <c:ser>
          <c:idx val="7"/>
          <c:order val="7"/>
          <c:tx>
            <c:strRef>
              <c:f>'Madison Bookings by VCC'!$D$30</c:f>
              <c:strCache>
                <c:ptCount val="1"/>
                <c:pt idx="0">
                  <c:v>CON</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'Madison Bookings by VCC'!$E$22</c:f>
              <c:strCache>
                <c:ptCount val="1"/>
                <c:pt idx="0">
                  <c:v>% Change 2018-2021</c:v>
                </c:pt>
              </c:strCache>
            </c:strRef>
          </c:cat>
          <c:val>
            <c:numRef>
              <c:f>'Madison Bookings by VCC'!$E$30</c:f>
              <c:numCache>
                <c:formatCode>0%</c:formatCode>
                <c:ptCount val="1"/>
                <c:pt idx="0">
                  <c:v>-0.66</c:v>
                </c:pt>
              </c:numCache>
            </c:numRef>
          </c:val>
          <c:extLst>
            <c:ext xmlns:c16="http://schemas.microsoft.com/office/drawing/2014/chart" uri="{C3380CC4-5D6E-409C-BE32-E72D297353CC}">
              <c16:uniqueId val="{00000007-0E25-44B9-B985-30136F37A11C}"/>
            </c:ext>
          </c:extLst>
        </c:ser>
        <c:ser>
          <c:idx val="8"/>
          <c:order val="8"/>
          <c:tx>
            <c:strRef>
              <c:f>'Madison Bookings by VCC'!$D$31</c:f>
              <c:strCache>
                <c:ptCount val="1"/>
                <c:pt idx="0">
                  <c:v>FRD</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'Madison Bookings by VCC'!$E$22</c:f>
              <c:strCache>
                <c:ptCount val="1"/>
                <c:pt idx="0">
                  <c:v>% Change 2018-2021</c:v>
                </c:pt>
              </c:strCache>
            </c:strRef>
          </c:cat>
          <c:val>
            <c:numRef>
              <c:f>'Madison Bookings by VCC'!$E$31</c:f>
              <c:numCache>
                <c:formatCode>0%</c:formatCode>
                <c:ptCount val="1"/>
                <c:pt idx="0">
                  <c:v>-0.48</c:v>
                </c:pt>
              </c:numCache>
            </c:numRef>
          </c:val>
          <c:extLst>
            <c:ext xmlns:c16="http://schemas.microsoft.com/office/drawing/2014/chart" uri="{C3380CC4-5D6E-409C-BE32-E72D297353CC}">
              <c16:uniqueId val="{00000008-0E25-44B9-B985-30136F37A11C}"/>
            </c:ext>
          </c:extLst>
        </c:ser>
        <c:ser>
          <c:idx val="9"/>
          <c:order val="9"/>
          <c:tx>
            <c:strRef>
              <c:f>'Madison Bookings by VCC'!$D$32</c:f>
              <c:strCache>
                <c:ptCount val="1"/>
                <c:pt idx="0">
                  <c:v>ALC</c:v>
                </c:pt>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'Madison Bookings by VCC'!$E$22</c:f>
              <c:strCache>
                <c:ptCount val="1"/>
                <c:pt idx="0">
                  <c:v>% Change 2018-2021</c:v>
                </c:pt>
              </c:strCache>
            </c:strRef>
          </c:cat>
          <c:val>
            <c:numRef>
              <c:f>'Madison Bookings by VCC'!$E$32</c:f>
              <c:numCache>
                <c:formatCode>0%</c:formatCode>
                <c:ptCount val="1"/>
                <c:pt idx="0">
                  <c:v>-0.56000000000000005</c:v>
                </c:pt>
              </c:numCache>
            </c:numRef>
          </c:val>
          <c:extLst>
            <c:ext xmlns:c16="http://schemas.microsoft.com/office/drawing/2014/chart" uri="{C3380CC4-5D6E-409C-BE32-E72D297353CC}">
              <c16:uniqueId val="{00000009-0E25-44B9-B985-30136F37A11C}"/>
            </c:ext>
          </c:extLst>
        </c:ser>
        <c:dLbls>
          <c:showLegendKey val="0"/>
          <c:showVal val="0"/>
          <c:showCatName val="0"/>
          <c:showSerName val="0"/>
          <c:showPercent val="0"/>
          <c:showBubbleSize val="0"/>
        </c:dLbls>
        <c:gapWidth val="219"/>
        <c:overlap val="-27"/>
        <c:axId val="413479519"/>
        <c:axId val="413478271"/>
      </c:barChart>
      <c:catAx>
        <c:axId val="413479519"/>
        <c:scaling>
          <c:orientation val="minMax"/>
        </c:scaling>
        <c:delete val="1"/>
        <c:axPos val="b"/>
        <c:numFmt formatCode="General" sourceLinked="1"/>
        <c:majorTickMark val="none"/>
        <c:minorTickMark val="none"/>
        <c:tickLblPos val="nextTo"/>
        <c:crossAx val="413478271"/>
        <c:crosses val="autoZero"/>
        <c:auto val="1"/>
        <c:lblAlgn val="ctr"/>
        <c:lblOffset val="100"/>
        <c:noMultiLvlLbl val="0"/>
      </c:catAx>
      <c:valAx>
        <c:axId val="413478271"/>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413479519"/>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smtClean="0"/>
              <a:t>Probation</a:t>
            </a:r>
            <a:r>
              <a:rPr lang="en-US" baseline="0" dirty="0" smtClean="0"/>
              <a:t> Violations as a Percentage</a:t>
            </a:r>
            <a:r>
              <a:rPr lang="en-US" dirty="0" smtClean="0"/>
              <a:t> </a:t>
            </a:r>
            <a:r>
              <a:rPr lang="en-US" dirty="0"/>
              <a:t>of </a:t>
            </a:r>
            <a:r>
              <a:rPr lang="en-US" dirty="0" smtClean="0"/>
              <a:t>All Madison Booking Volume</a:t>
            </a:r>
            <a:r>
              <a:rPr lang="en-US" baseline="0" dirty="0" smtClean="0"/>
              <a:t> </a:t>
            </a:r>
            <a:endParaRPr lang="en-US" dirty="0"/>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'Madison Bookings by VCC'!$A$39</c:f>
              <c:strCache>
                <c:ptCount val="1"/>
                <c:pt idx="0">
                  <c:v>Madison PRB % of All CVRJ Bookings</c:v>
                </c:pt>
              </c:strCache>
            </c:strRef>
          </c:tx>
          <c:spPr>
            <a:solidFill>
              <a:schemeClr val="accent1"/>
            </a:solidFill>
            <a:ln>
              <a:noFill/>
            </a:ln>
            <a:effectLst/>
          </c:spPr>
          <c:invertIfNegative val="0"/>
          <c:trendline>
            <c:spPr>
              <a:ln w="19050" cap="rnd">
                <a:solidFill>
                  <a:schemeClr val="accent1"/>
                </a:solidFill>
                <a:prstDash val="sysDot"/>
              </a:ln>
              <a:effectLst/>
            </c:spPr>
            <c:trendlineType val="linear"/>
            <c:dispRSqr val="0"/>
            <c:dispEq val="0"/>
          </c:trendline>
          <c:cat>
            <c:numRef>
              <c:f>'Madison Bookings by VCC'!$B$38:$L$38</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'Madison Bookings by VCC'!$B$39:$L$39</c:f>
              <c:numCache>
                <c:formatCode>0.00%</c:formatCode>
                <c:ptCount val="11"/>
                <c:pt idx="0">
                  <c:v>8.7336244541484712E-3</c:v>
                </c:pt>
                <c:pt idx="1">
                  <c:v>2.0533880903490759E-2</c:v>
                </c:pt>
                <c:pt idx="2">
                  <c:v>3.6124794745484398E-2</c:v>
                </c:pt>
                <c:pt idx="3">
                  <c:v>9.0239410681399637E-2</c:v>
                </c:pt>
                <c:pt idx="4">
                  <c:v>0.10805860805860806</c:v>
                </c:pt>
                <c:pt idx="5">
                  <c:v>0.12929292929292929</c:v>
                </c:pt>
                <c:pt idx="6">
                  <c:v>0.13285714285714287</c:v>
                </c:pt>
                <c:pt idx="7">
                  <c:v>0.11803278688524591</c:v>
                </c:pt>
                <c:pt idx="8">
                  <c:v>0.17047451669595781</c:v>
                </c:pt>
                <c:pt idx="9">
                  <c:v>0.21721311475409835</c:v>
                </c:pt>
                <c:pt idx="10">
                  <c:v>0.12587412587412589</c:v>
                </c:pt>
              </c:numCache>
            </c:numRef>
          </c:val>
          <c:extLst>
            <c:ext xmlns:c16="http://schemas.microsoft.com/office/drawing/2014/chart" uri="{C3380CC4-5D6E-409C-BE32-E72D297353CC}">
              <c16:uniqueId val="{00000000-92C4-46B0-9423-C9CADC875840}"/>
            </c:ext>
          </c:extLst>
        </c:ser>
        <c:dLbls>
          <c:showLegendKey val="0"/>
          <c:showVal val="0"/>
          <c:showCatName val="0"/>
          <c:showSerName val="0"/>
          <c:showPercent val="0"/>
          <c:showBubbleSize val="0"/>
        </c:dLbls>
        <c:gapWidth val="219"/>
        <c:overlap val="-27"/>
        <c:axId val="385764512"/>
        <c:axId val="385768256"/>
      </c:barChart>
      <c:catAx>
        <c:axId val="385764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85768256"/>
        <c:crosses val="autoZero"/>
        <c:auto val="1"/>
        <c:lblAlgn val="ctr"/>
        <c:lblOffset val="100"/>
        <c:noMultiLvlLbl val="0"/>
      </c:catAx>
      <c:valAx>
        <c:axId val="3857682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85764512"/>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Madison Intakes per 1000 Residents </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'Intakes per 1000'!$A$41</c:f>
              <c:strCache>
                <c:ptCount val="1"/>
                <c:pt idx="0">
                  <c:v>Madison</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'Intakes per 1000'!$B$40:$L$40</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'Intakes per 1000'!$B$41:$L$41</c:f>
              <c:numCache>
                <c:formatCode>General</c:formatCode>
                <c:ptCount val="11"/>
                <c:pt idx="0">
                  <c:v>21.262054825727088</c:v>
                </c:pt>
                <c:pt idx="1">
                  <c:v>23.106060606060606</c:v>
                </c:pt>
                <c:pt idx="2">
                  <c:v>24.09090909090909</c:v>
                </c:pt>
                <c:pt idx="3">
                  <c:v>26.742424242424242</c:v>
                </c:pt>
                <c:pt idx="4">
                  <c:v>25.43018120907568</c:v>
                </c:pt>
                <c:pt idx="5">
                  <c:v>24.162716011622571</c:v>
                </c:pt>
                <c:pt idx="6">
                  <c:v>26.286058597574755</c:v>
                </c:pt>
                <c:pt idx="7">
                  <c:v>22.264009025949605</c:v>
                </c:pt>
                <c:pt idx="8">
                  <c:v>21.416182791644673</c:v>
                </c:pt>
                <c:pt idx="9">
                  <c:v>9.611910096119102</c:v>
                </c:pt>
                <c:pt idx="10">
                  <c:v>9.8981494764022369</c:v>
                </c:pt>
              </c:numCache>
            </c:numRef>
          </c:val>
          <c:smooth val="0"/>
          <c:extLst>
            <c:ext xmlns:c16="http://schemas.microsoft.com/office/drawing/2014/chart" uri="{C3380CC4-5D6E-409C-BE32-E72D297353CC}">
              <c16:uniqueId val="{00000000-BC0C-4417-8CE5-8DF08D7DD5F1}"/>
            </c:ext>
          </c:extLst>
        </c:ser>
        <c:dLbls>
          <c:showLegendKey val="0"/>
          <c:showVal val="0"/>
          <c:showCatName val="0"/>
          <c:showSerName val="0"/>
          <c:showPercent val="0"/>
          <c:showBubbleSize val="0"/>
        </c:dLbls>
        <c:smooth val="0"/>
        <c:axId val="290140447"/>
        <c:axId val="290138783"/>
      </c:lineChart>
      <c:catAx>
        <c:axId val="2901404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90138783"/>
        <c:crosses val="autoZero"/>
        <c:auto val="1"/>
        <c:lblAlgn val="ctr"/>
        <c:lblOffset val="100"/>
        <c:noMultiLvlLbl val="0"/>
      </c:catAx>
      <c:valAx>
        <c:axId val="290138783"/>
        <c:scaling>
          <c:orientation val="minMax"/>
          <c:max val="3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90140447"/>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r>
              <a:rPr lang="en-US"/>
              <a:t>Madison Felony vs. Misdemeanor Probation Violation Bookings</a:t>
            </a:r>
          </a:p>
        </c:rich>
      </c:tx>
      <c:layout/>
      <c:overlay val="0"/>
      <c:spPr>
        <a:noFill/>
        <a:ln>
          <a:noFill/>
        </a:ln>
        <a:effectLst/>
      </c:spPr>
      <c:txPr>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'Felony vs Misdemeanor PV'!$A$18</c:f>
              <c:strCache>
                <c:ptCount val="1"/>
                <c:pt idx="0">
                  <c:v>Madison Felony PV/SSV Bookings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'Felony vs Misdemeanor PV'!$B$17:$L$17</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'Felony vs Misdemeanor PV'!$B$18:$L$18</c:f>
              <c:numCache>
                <c:formatCode>General</c:formatCode>
                <c:ptCount val="11"/>
                <c:pt idx="0">
                  <c:v>4</c:v>
                </c:pt>
                <c:pt idx="1">
                  <c:v>10</c:v>
                </c:pt>
                <c:pt idx="2">
                  <c:v>18</c:v>
                </c:pt>
                <c:pt idx="3">
                  <c:v>34</c:v>
                </c:pt>
                <c:pt idx="4">
                  <c:v>35</c:v>
                </c:pt>
                <c:pt idx="5">
                  <c:v>32</c:v>
                </c:pt>
                <c:pt idx="6">
                  <c:v>57</c:v>
                </c:pt>
                <c:pt idx="7">
                  <c:v>48</c:v>
                </c:pt>
                <c:pt idx="8">
                  <c:v>67</c:v>
                </c:pt>
                <c:pt idx="9">
                  <c:v>34</c:v>
                </c:pt>
                <c:pt idx="10">
                  <c:v>26</c:v>
                </c:pt>
              </c:numCache>
            </c:numRef>
          </c:val>
          <c:smooth val="0"/>
          <c:extLst>
            <c:ext xmlns:c16="http://schemas.microsoft.com/office/drawing/2014/chart" uri="{C3380CC4-5D6E-409C-BE32-E72D297353CC}">
              <c16:uniqueId val="{00000000-3312-43D1-B898-551B6B19C60A}"/>
            </c:ext>
          </c:extLst>
        </c:ser>
        <c:ser>
          <c:idx val="1"/>
          <c:order val="1"/>
          <c:tx>
            <c:strRef>
              <c:f>'Felony vs Misdemeanor PV'!$A$19</c:f>
              <c:strCache>
                <c:ptCount val="1"/>
                <c:pt idx="0">
                  <c:v>Madison Misdemeanor PV/SSV Bookings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'Felony vs Misdemeanor PV'!$B$17:$L$17</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'Felony vs Misdemeanor PV'!$B$19:$L$19</c:f>
              <c:numCache>
                <c:formatCode>General</c:formatCode>
                <c:ptCount val="11"/>
                <c:pt idx="0">
                  <c:v>34</c:v>
                </c:pt>
                <c:pt idx="1">
                  <c:v>17</c:v>
                </c:pt>
                <c:pt idx="2">
                  <c:v>23</c:v>
                </c:pt>
                <c:pt idx="3">
                  <c:v>48</c:v>
                </c:pt>
                <c:pt idx="4">
                  <c:v>42</c:v>
                </c:pt>
                <c:pt idx="5">
                  <c:v>43</c:v>
                </c:pt>
                <c:pt idx="6">
                  <c:v>46</c:v>
                </c:pt>
                <c:pt idx="7">
                  <c:v>29</c:v>
                </c:pt>
                <c:pt idx="8">
                  <c:v>51</c:v>
                </c:pt>
                <c:pt idx="9">
                  <c:v>20</c:v>
                </c:pt>
                <c:pt idx="10">
                  <c:v>16</c:v>
                </c:pt>
              </c:numCache>
            </c:numRef>
          </c:val>
          <c:smooth val="0"/>
          <c:extLst>
            <c:ext xmlns:c16="http://schemas.microsoft.com/office/drawing/2014/chart" uri="{C3380CC4-5D6E-409C-BE32-E72D297353CC}">
              <c16:uniqueId val="{00000001-3312-43D1-B898-551B6B19C60A}"/>
            </c:ext>
          </c:extLst>
        </c:ser>
        <c:dLbls>
          <c:showLegendKey val="0"/>
          <c:showVal val="0"/>
          <c:showCatName val="0"/>
          <c:showSerName val="0"/>
          <c:showPercent val="0"/>
          <c:showBubbleSize val="0"/>
        </c:dLbls>
        <c:smooth val="0"/>
        <c:axId val="718366480"/>
        <c:axId val="718365648"/>
      </c:lineChart>
      <c:catAx>
        <c:axId val="718366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18365648"/>
        <c:crosses val="autoZero"/>
        <c:auto val="1"/>
        <c:lblAlgn val="ctr"/>
        <c:lblOffset val="100"/>
        <c:noMultiLvlLbl val="0"/>
      </c:catAx>
      <c:valAx>
        <c:axId val="7183656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183664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Madison Average Length of Stay  (2012-2021)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4219652230971129E-2"/>
          <c:y val="9.8800962379702539E-2"/>
          <c:w val="0.94536368110236224"/>
          <c:h val="0.83101079031787695"/>
        </c:manualLayout>
      </c:layout>
      <c:lineChart>
        <c:grouping val="standard"/>
        <c:varyColors val="0"/>
        <c:ser>
          <c:idx val="0"/>
          <c:order val="0"/>
          <c:tx>
            <c:strRef>
              <c:f>'CVRJ ALOS &amp; BDE 2011-2020'!$A$35</c:f>
              <c:strCache>
                <c:ptCount val="1"/>
                <c:pt idx="0">
                  <c:v>Madison</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'CVRJ ALOS &amp; BDE 2011-2020'!$B$34:$K$34</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'CVRJ ALOS &amp; BDE 2011-2020'!$B$35:$K$35</c:f>
              <c:numCache>
                <c:formatCode>General</c:formatCode>
                <c:ptCount val="10"/>
                <c:pt idx="0">
                  <c:v>22.46</c:v>
                </c:pt>
                <c:pt idx="1">
                  <c:v>28.49</c:v>
                </c:pt>
                <c:pt idx="2">
                  <c:v>21.93</c:v>
                </c:pt>
                <c:pt idx="3">
                  <c:v>25.56</c:v>
                </c:pt>
                <c:pt idx="4">
                  <c:v>20.58</c:v>
                </c:pt>
                <c:pt idx="5">
                  <c:v>27.21</c:v>
                </c:pt>
                <c:pt idx="6">
                  <c:v>30.24</c:v>
                </c:pt>
                <c:pt idx="7">
                  <c:v>28.29</c:v>
                </c:pt>
                <c:pt idx="8">
                  <c:v>33.14</c:v>
                </c:pt>
                <c:pt idx="9">
                  <c:v>24.74</c:v>
                </c:pt>
              </c:numCache>
            </c:numRef>
          </c:val>
          <c:smooth val="0"/>
          <c:extLst>
            <c:ext xmlns:c16="http://schemas.microsoft.com/office/drawing/2014/chart" uri="{C3380CC4-5D6E-409C-BE32-E72D297353CC}">
              <c16:uniqueId val="{00000000-61F9-4D9F-8616-48B3D85ED30E}"/>
            </c:ext>
          </c:extLst>
        </c:ser>
        <c:dLbls>
          <c:showLegendKey val="0"/>
          <c:showVal val="0"/>
          <c:showCatName val="0"/>
          <c:showSerName val="0"/>
          <c:showPercent val="0"/>
          <c:showBubbleSize val="0"/>
        </c:dLbls>
        <c:smooth val="0"/>
        <c:axId val="489259984"/>
        <c:axId val="489263120"/>
      </c:lineChart>
      <c:catAx>
        <c:axId val="489259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89263120"/>
        <c:crosses val="autoZero"/>
        <c:auto val="1"/>
        <c:lblAlgn val="ctr"/>
        <c:lblOffset val="100"/>
        <c:noMultiLvlLbl val="0"/>
      </c:catAx>
      <c:valAx>
        <c:axId val="489263120"/>
        <c:scaling>
          <c:orientation val="minMax"/>
          <c:max val="40"/>
          <c:min val="1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89259984"/>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Madison Average Length of Stay by Race</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'ALOS by Race'!$A$18</c:f>
              <c:strCache>
                <c:ptCount val="1"/>
                <c:pt idx="0">
                  <c:v>Madison - Black</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'ALOS by Race'!$B$17:$K$17</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'ALOS by Race'!$B$18:$K$18</c:f>
              <c:numCache>
                <c:formatCode>General</c:formatCode>
                <c:ptCount val="10"/>
                <c:pt idx="0">
                  <c:v>24.26</c:v>
                </c:pt>
                <c:pt idx="1">
                  <c:v>26.62</c:v>
                </c:pt>
                <c:pt idx="2">
                  <c:v>17.78</c:v>
                </c:pt>
                <c:pt idx="3">
                  <c:v>31.14</c:v>
                </c:pt>
                <c:pt idx="4">
                  <c:v>17.34</c:v>
                </c:pt>
                <c:pt idx="5">
                  <c:v>25.75</c:v>
                </c:pt>
                <c:pt idx="6">
                  <c:v>29.21</c:v>
                </c:pt>
                <c:pt idx="7">
                  <c:v>25.77</c:v>
                </c:pt>
                <c:pt idx="8">
                  <c:v>32.21</c:v>
                </c:pt>
                <c:pt idx="9">
                  <c:v>12.67</c:v>
                </c:pt>
              </c:numCache>
            </c:numRef>
          </c:val>
          <c:smooth val="0"/>
          <c:extLst>
            <c:ext xmlns:c16="http://schemas.microsoft.com/office/drawing/2014/chart" uri="{C3380CC4-5D6E-409C-BE32-E72D297353CC}">
              <c16:uniqueId val="{00000000-20F5-4181-9A86-37AA59DD2C4F}"/>
            </c:ext>
          </c:extLst>
        </c:ser>
        <c:ser>
          <c:idx val="1"/>
          <c:order val="1"/>
          <c:tx>
            <c:strRef>
              <c:f>'ALOS by Race'!$A$19</c:f>
              <c:strCache>
                <c:ptCount val="1"/>
                <c:pt idx="0">
                  <c:v>Madison - White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'ALOS by Race'!$B$17:$K$17</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'ALOS by Race'!$B$19:$K$19</c:f>
              <c:numCache>
                <c:formatCode>General</c:formatCode>
                <c:ptCount val="10"/>
                <c:pt idx="0">
                  <c:v>19.34</c:v>
                </c:pt>
                <c:pt idx="1">
                  <c:v>29.22</c:v>
                </c:pt>
                <c:pt idx="2">
                  <c:v>23.67</c:v>
                </c:pt>
                <c:pt idx="3">
                  <c:v>23.95</c:v>
                </c:pt>
                <c:pt idx="4">
                  <c:v>21.53</c:v>
                </c:pt>
                <c:pt idx="5">
                  <c:v>27.74</c:v>
                </c:pt>
                <c:pt idx="6">
                  <c:v>30.63</c:v>
                </c:pt>
                <c:pt idx="7">
                  <c:v>29.27</c:v>
                </c:pt>
                <c:pt idx="8">
                  <c:v>33.49</c:v>
                </c:pt>
                <c:pt idx="9">
                  <c:v>27.9</c:v>
                </c:pt>
              </c:numCache>
            </c:numRef>
          </c:val>
          <c:smooth val="0"/>
          <c:extLst>
            <c:ext xmlns:c16="http://schemas.microsoft.com/office/drawing/2014/chart" uri="{C3380CC4-5D6E-409C-BE32-E72D297353CC}">
              <c16:uniqueId val="{00000001-20F5-4181-9A86-37AA59DD2C4F}"/>
            </c:ext>
          </c:extLst>
        </c:ser>
        <c:dLbls>
          <c:showLegendKey val="0"/>
          <c:showVal val="0"/>
          <c:showCatName val="0"/>
          <c:showSerName val="0"/>
          <c:showPercent val="0"/>
          <c:showBubbleSize val="0"/>
        </c:dLbls>
        <c:smooth val="0"/>
        <c:axId val="491250544"/>
        <c:axId val="491250936"/>
      </c:lineChart>
      <c:catAx>
        <c:axId val="491250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1250936"/>
        <c:crosses val="autoZero"/>
        <c:auto val="1"/>
        <c:lblAlgn val="ctr"/>
        <c:lblOffset val="100"/>
        <c:noMultiLvlLbl val="0"/>
      </c:catAx>
      <c:valAx>
        <c:axId val="4912509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12505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Madison Average Length of Stay by Gender</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5261318897637792E-2"/>
          <c:y val="9.509725867599883E-2"/>
          <c:w val="0.94536368110236224"/>
          <c:h val="0.76850116652085154"/>
        </c:manualLayout>
      </c:layout>
      <c:lineChart>
        <c:grouping val="standard"/>
        <c:varyColors val="0"/>
        <c:ser>
          <c:idx val="0"/>
          <c:order val="0"/>
          <c:tx>
            <c:strRef>
              <c:f>'ALOS by Gender'!$A$18</c:f>
              <c:strCache>
                <c:ptCount val="1"/>
                <c:pt idx="0">
                  <c:v>Madison - Female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'ALOS by Gender'!$B$17:$K$17</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'ALOS by Gender'!$B$18:$K$18</c:f>
              <c:numCache>
                <c:formatCode>General</c:formatCode>
                <c:ptCount val="10"/>
                <c:pt idx="0">
                  <c:v>12.86</c:v>
                </c:pt>
                <c:pt idx="1">
                  <c:v>27.55</c:v>
                </c:pt>
                <c:pt idx="2">
                  <c:v>11.22</c:v>
                </c:pt>
                <c:pt idx="3">
                  <c:v>29.64</c:v>
                </c:pt>
                <c:pt idx="4">
                  <c:v>14.19</c:v>
                </c:pt>
                <c:pt idx="5">
                  <c:v>23.99</c:v>
                </c:pt>
                <c:pt idx="6">
                  <c:v>22.56</c:v>
                </c:pt>
                <c:pt idx="7">
                  <c:v>18.95</c:v>
                </c:pt>
                <c:pt idx="8">
                  <c:v>21.72</c:v>
                </c:pt>
                <c:pt idx="9">
                  <c:v>8.5399999999999991</c:v>
                </c:pt>
              </c:numCache>
            </c:numRef>
          </c:val>
          <c:smooth val="0"/>
          <c:extLst>
            <c:ext xmlns:c16="http://schemas.microsoft.com/office/drawing/2014/chart" uri="{C3380CC4-5D6E-409C-BE32-E72D297353CC}">
              <c16:uniqueId val="{00000000-22FA-4BEB-BECB-5EBDAEC902C1}"/>
            </c:ext>
          </c:extLst>
        </c:ser>
        <c:ser>
          <c:idx val="1"/>
          <c:order val="1"/>
          <c:tx>
            <c:strRef>
              <c:f>'ALOS by Gender'!$A$19</c:f>
              <c:strCache>
                <c:ptCount val="1"/>
                <c:pt idx="0">
                  <c:v>Madison - Male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'ALOS by Gender'!$B$17:$K$17</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'ALOS by Gender'!$B$19:$K$19</c:f>
              <c:numCache>
                <c:formatCode>General</c:formatCode>
                <c:ptCount val="10"/>
                <c:pt idx="0">
                  <c:v>24.31</c:v>
                </c:pt>
                <c:pt idx="1">
                  <c:v>28.74</c:v>
                </c:pt>
                <c:pt idx="2">
                  <c:v>25.33</c:v>
                </c:pt>
                <c:pt idx="3">
                  <c:v>24.77</c:v>
                </c:pt>
                <c:pt idx="4">
                  <c:v>22.52</c:v>
                </c:pt>
                <c:pt idx="5">
                  <c:v>28.34</c:v>
                </c:pt>
                <c:pt idx="6">
                  <c:v>31.74</c:v>
                </c:pt>
                <c:pt idx="7">
                  <c:v>30.61</c:v>
                </c:pt>
                <c:pt idx="8">
                  <c:v>36.950000000000003</c:v>
                </c:pt>
                <c:pt idx="9">
                  <c:v>28.98</c:v>
                </c:pt>
              </c:numCache>
            </c:numRef>
          </c:val>
          <c:smooth val="0"/>
          <c:extLst>
            <c:ext xmlns:c16="http://schemas.microsoft.com/office/drawing/2014/chart" uri="{C3380CC4-5D6E-409C-BE32-E72D297353CC}">
              <c16:uniqueId val="{00000001-22FA-4BEB-BECB-5EBDAEC902C1}"/>
            </c:ext>
          </c:extLst>
        </c:ser>
        <c:dLbls>
          <c:showLegendKey val="0"/>
          <c:showVal val="0"/>
          <c:showCatName val="0"/>
          <c:showSerName val="0"/>
          <c:showPercent val="0"/>
          <c:showBubbleSize val="0"/>
        </c:dLbls>
        <c:smooth val="0"/>
        <c:axId val="491587832"/>
        <c:axId val="491585480"/>
      </c:lineChart>
      <c:catAx>
        <c:axId val="491587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1585480"/>
        <c:crosses val="autoZero"/>
        <c:auto val="1"/>
        <c:lblAlgn val="ctr"/>
        <c:lblOffset val="100"/>
        <c:noMultiLvlLbl val="0"/>
      </c:catAx>
      <c:valAx>
        <c:axId val="491585480"/>
        <c:scaling>
          <c:orientation val="minMax"/>
          <c:max val="5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15878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Madison Average Length of Stay by Age Group</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'ALOS by Age'!$B$29</c:f>
              <c:strCache>
                <c:ptCount val="1"/>
                <c:pt idx="0">
                  <c:v>2012</c:v>
                </c:pt>
              </c:strCache>
            </c:strRef>
          </c:tx>
          <c:spPr>
            <a:solidFill>
              <a:schemeClr val="accent1"/>
            </a:solidFill>
            <a:ln>
              <a:noFill/>
            </a:ln>
            <a:effectLst/>
          </c:spPr>
          <c:invertIfNegative val="0"/>
          <c:cat>
            <c:strRef>
              <c:f>'ALOS by Age'!$A$30:$A$34</c:f>
              <c:strCache>
                <c:ptCount val="5"/>
                <c:pt idx="0">
                  <c:v>18-24</c:v>
                </c:pt>
                <c:pt idx="1">
                  <c:v>25-29</c:v>
                </c:pt>
                <c:pt idx="2">
                  <c:v>30-39</c:v>
                </c:pt>
                <c:pt idx="3">
                  <c:v>40-49</c:v>
                </c:pt>
                <c:pt idx="4">
                  <c:v>50+</c:v>
                </c:pt>
              </c:strCache>
            </c:strRef>
          </c:cat>
          <c:val>
            <c:numRef>
              <c:f>'ALOS by Age'!$B$30:$B$34</c:f>
              <c:numCache>
                <c:formatCode>General</c:formatCode>
                <c:ptCount val="5"/>
                <c:pt idx="0">
                  <c:v>17.829999999999998</c:v>
                </c:pt>
                <c:pt idx="1">
                  <c:v>23</c:v>
                </c:pt>
                <c:pt idx="2">
                  <c:v>21.58</c:v>
                </c:pt>
                <c:pt idx="3">
                  <c:v>25.73</c:v>
                </c:pt>
                <c:pt idx="4">
                  <c:v>25.36</c:v>
                </c:pt>
              </c:numCache>
            </c:numRef>
          </c:val>
          <c:extLst>
            <c:ext xmlns:c16="http://schemas.microsoft.com/office/drawing/2014/chart" uri="{C3380CC4-5D6E-409C-BE32-E72D297353CC}">
              <c16:uniqueId val="{00000000-D052-40D2-AA55-CB91956459D4}"/>
            </c:ext>
          </c:extLst>
        </c:ser>
        <c:ser>
          <c:idx val="1"/>
          <c:order val="1"/>
          <c:tx>
            <c:strRef>
              <c:f>'ALOS by Age'!$C$29</c:f>
              <c:strCache>
                <c:ptCount val="1"/>
                <c:pt idx="0">
                  <c:v>2013</c:v>
                </c:pt>
              </c:strCache>
            </c:strRef>
          </c:tx>
          <c:spPr>
            <a:solidFill>
              <a:schemeClr val="accent2"/>
            </a:solidFill>
            <a:ln>
              <a:noFill/>
            </a:ln>
            <a:effectLst/>
          </c:spPr>
          <c:invertIfNegative val="0"/>
          <c:cat>
            <c:strRef>
              <c:f>'ALOS by Age'!$A$30:$A$34</c:f>
              <c:strCache>
                <c:ptCount val="5"/>
                <c:pt idx="0">
                  <c:v>18-24</c:v>
                </c:pt>
                <c:pt idx="1">
                  <c:v>25-29</c:v>
                </c:pt>
                <c:pt idx="2">
                  <c:v>30-39</c:v>
                </c:pt>
                <c:pt idx="3">
                  <c:v>40-49</c:v>
                </c:pt>
                <c:pt idx="4">
                  <c:v>50+</c:v>
                </c:pt>
              </c:strCache>
            </c:strRef>
          </c:cat>
          <c:val>
            <c:numRef>
              <c:f>'ALOS by Age'!$C$30:$C$34</c:f>
              <c:numCache>
                <c:formatCode>General</c:formatCode>
                <c:ptCount val="5"/>
                <c:pt idx="0">
                  <c:v>28.41</c:v>
                </c:pt>
                <c:pt idx="1">
                  <c:v>24.61</c:v>
                </c:pt>
                <c:pt idx="2">
                  <c:v>32.200000000000003</c:v>
                </c:pt>
                <c:pt idx="3">
                  <c:v>25.28</c:v>
                </c:pt>
                <c:pt idx="4">
                  <c:v>30.43</c:v>
                </c:pt>
              </c:numCache>
            </c:numRef>
          </c:val>
          <c:extLst>
            <c:ext xmlns:c16="http://schemas.microsoft.com/office/drawing/2014/chart" uri="{C3380CC4-5D6E-409C-BE32-E72D297353CC}">
              <c16:uniqueId val="{00000001-D052-40D2-AA55-CB91956459D4}"/>
            </c:ext>
          </c:extLst>
        </c:ser>
        <c:ser>
          <c:idx val="2"/>
          <c:order val="2"/>
          <c:tx>
            <c:strRef>
              <c:f>'ALOS by Age'!$D$29</c:f>
              <c:strCache>
                <c:ptCount val="1"/>
                <c:pt idx="0">
                  <c:v>2014</c:v>
                </c:pt>
              </c:strCache>
            </c:strRef>
          </c:tx>
          <c:spPr>
            <a:solidFill>
              <a:schemeClr val="accent3"/>
            </a:solidFill>
            <a:ln>
              <a:noFill/>
            </a:ln>
            <a:effectLst/>
          </c:spPr>
          <c:invertIfNegative val="0"/>
          <c:cat>
            <c:strRef>
              <c:f>'ALOS by Age'!$A$30:$A$34</c:f>
              <c:strCache>
                <c:ptCount val="5"/>
                <c:pt idx="0">
                  <c:v>18-24</c:v>
                </c:pt>
                <c:pt idx="1">
                  <c:v>25-29</c:v>
                </c:pt>
                <c:pt idx="2">
                  <c:v>30-39</c:v>
                </c:pt>
                <c:pt idx="3">
                  <c:v>40-49</c:v>
                </c:pt>
                <c:pt idx="4">
                  <c:v>50+</c:v>
                </c:pt>
              </c:strCache>
            </c:strRef>
          </c:cat>
          <c:val>
            <c:numRef>
              <c:f>'ALOS by Age'!$D$30:$D$34</c:f>
              <c:numCache>
                <c:formatCode>General</c:formatCode>
                <c:ptCount val="5"/>
                <c:pt idx="0">
                  <c:v>27.57</c:v>
                </c:pt>
                <c:pt idx="1">
                  <c:v>22.92</c:v>
                </c:pt>
                <c:pt idx="2">
                  <c:v>21.21</c:v>
                </c:pt>
                <c:pt idx="3">
                  <c:v>18.75</c:v>
                </c:pt>
                <c:pt idx="4">
                  <c:v>14.63</c:v>
                </c:pt>
              </c:numCache>
            </c:numRef>
          </c:val>
          <c:extLst>
            <c:ext xmlns:c16="http://schemas.microsoft.com/office/drawing/2014/chart" uri="{C3380CC4-5D6E-409C-BE32-E72D297353CC}">
              <c16:uniqueId val="{00000002-D052-40D2-AA55-CB91956459D4}"/>
            </c:ext>
          </c:extLst>
        </c:ser>
        <c:ser>
          <c:idx val="3"/>
          <c:order val="3"/>
          <c:tx>
            <c:strRef>
              <c:f>'ALOS by Age'!$E$29</c:f>
              <c:strCache>
                <c:ptCount val="1"/>
                <c:pt idx="0">
                  <c:v>2015</c:v>
                </c:pt>
              </c:strCache>
            </c:strRef>
          </c:tx>
          <c:spPr>
            <a:solidFill>
              <a:schemeClr val="accent4"/>
            </a:solidFill>
            <a:ln>
              <a:noFill/>
            </a:ln>
            <a:effectLst/>
          </c:spPr>
          <c:invertIfNegative val="0"/>
          <c:cat>
            <c:strRef>
              <c:f>'ALOS by Age'!$A$30:$A$34</c:f>
              <c:strCache>
                <c:ptCount val="5"/>
                <c:pt idx="0">
                  <c:v>18-24</c:v>
                </c:pt>
                <c:pt idx="1">
                  <c:v>25-29</c:v>
                </c:pt>
                <c:pt idx="2">
                  <c:v>30-39</c:v>
                </c:pt>
                <c:pt idx="3">
                  <c:v>40-49</c:v>
                </c:pt>
                <c:pt idx="4">
                  <c:v>50+</c:v>
                </c:pt>
              </c:strCache>
            </c:strRef>
          </c:cat>
          <c:val>
            <c:numRef>
              <c:f>'ALOS by Age'!$E$30:$E$34</c:f>
              <c:numCache>
                <c:formatCode>General</c:formatCode>
                <c:ptCount val="5"/>
                <c:pt idx="0">
                  <c:v>32.229999999999997</c:v>
                </c:pt>
                <c:pt idx="1">
                  <c:v>28.29</c:v>
                </c:pt>
                <c:pt idx="2">
                  <c:v>27.19</c:v>
                </c:pt>
                <c:pt idx="3">
                  <c:v>17.739999999999998</c:v>
                </c:pt>
                <c:pt idx="4">
                  <c:v>15.18</c:v>
                </c:pt>
              </c:numCache>
            </c:numRef>
          </c:val>
          <c:extLst>
            <c:ext xmlns:c16="http://schemas.microsoft.com/office/drawing/2014/chart" uri="{C3380CC4-5D6E-409C-BE32-E72D297353CC}">
              <c16:uniqueId val="{00000003-D052-40D2-AA55-CB91956459D4}"/>
            </c:ext>
          </c:extLst>
        </c:ser>
        <c:ser>
          <c:idx val="4"/>
          <c:order val="4"/>
          <c:tx>
            <c:strRef>
              <c:f>'ALOS by Age'!$F$29</c:f>
              <c:strCache>
                <c:ptCount val="1"/>
                <c:pt idx="0">
                  <c:v>2016</c:v>
                </c:pt>
              </c:strCache>
            </c:strRef>
          </c:tx>
          <c:spPr>
            <a:solidFill>
              <a:schemeClr val="accent5"/>
            </a:solidFill>
            <a:ln>
              <a:noFill/>
            </a:ln>
            <a:effectLst/>
          </c:spPr>
          <c:invertIfNegative val="0"/>
          <c:cat>
            <c:strRef>
              <c:f>'ALOS by Age'!$A$30:$A$34</c:f>
              <c:strCache>
                <c:ptCount val="5"/>
                <c:pt idx="0">
                  <c:v>18-24</c:v>
                </c:pt>
                <c:pt idx="1">
                  <c:v>25-29</c:v>
                </c:pt>
                <c:pt idx="2">
                  <c:v>30-39</c:v>
                </c:pt>
                <c:pt idx="3">
                  <c:v>40-49</c:v>
                </c:pt>
                <c:pt idx="4">
                  <c:v>50+</c:v>
                </c:pt>
              </c:strCache>
            </c:strRef>
          </c:cat>
          <c:val>
            <c:numRef>
              <c:f>'ALOS by Age'!$F$30:$F$34</c:f>
              <c:numCache>
                <c:formatCode>General</c:formatCode>
                <c:ptCount val="5"/>
                <c:pt idx="0">
                  <c:v>22.64</c:v>
                </c:pt>
                <c:pt idx="1">
                  <c:v>28.43</c:v>
                </c:pt>
                <c:pt idx="2">
                  <c:v>16.440000000000001</c:v>
                </c:pt>
                <c:pt idx="3">
                  <c:v>16.02</c:v>
                </c:pt>
                <c:pt idx="4">
                  <c:v>23.7</c:v>
                </c:pt>
              </c:numCache>
            </c:numRef>
          </c:val>
          <c:extLst>
            <c:ext xmlns:c16="http://schemas.microsoft.com/office/drawing/2014/chart" uri="{C3380CC4-5D6E-409C-BE32-E72D297353CC}">
              <c16:uniqueId val="{00000004-D052-40D2-AA55-CB91956459D4}"/>
            </c:ext>
          </c:extLst>
        </c:ser>
        <c:ser>
          <c:idx val="5"/>
          <c:order val="5"/>
          <c:tx>
            <c:strRef>
              <c:f>'ALOS by Age'!$G$29</c:f>
              <c:strCache>
                <c:ptCount val="1"/>
                <c:pt idx="0">
                  <c:v>2017</c:v>
                </c:pt>
              </c:strCache>
            </c:strRef>
          </c:tx>
          <c:spPr>
            <a:solidFill>
              <a:schemeClr val="accent6"/>
            </a:solidFill>
            <a:ln>
              <a:noFill/>
            </a:ln>
            <a:effectLst/>
          </c:spPr>
          <c:invertIfNegative val="0"/>
          <c:cat>
            <c:strRef>
              <c:f>'ALOS by Age'!$A$30:$A$34</c:f>
              <c:strCache>
                <c:ptCount val="5"/>
                <c:pt idx="0">
                  <c:v>18-24</c:v>
                </c:pt>
                <c:pt idx="1">
                  <c:v>25-29</c:v>
                </c:pt>
                <c:pt idx="2">
                  <c:v>30-39</c:v>
                </c:pt>
                <c:pt idx="3">
                  <c:v>40-49</c:v>
                </c:pt>
                <c:pt idx="4">
                  <c:v>50+</c:v>
                </c:pt>
              </c:strCache>
            </c:strRef>
          </c:cat>
          <c:val>
            <c:numRef>
              <c:f>'ALOS by Age'!$G$30:$G$34</c:f>
              <c:numCache>
                <c:formatCode>General</c:formatCode>
                <c:ptCount val="5"/>
                <c:pt idx="0">
                  <c:v>34.43</c:v>
                </c:pt>
                <c:pt idx="1">
                  <c:v>29.81</c:v>
                </c:pt>
                <c:pt idx="2">
                  <c:v>28.11</c:v>
                </c:pt>
                <c:pt idx="3">
                  <c:v>11.53</c:v>
                </c:pt>
                <c:pt idx="4">
                  <c:v>28.44</c:v>
                </c:pt>
              </c:numCache>
            </c:numRef>
          </c:val>
          <c:extLst>
            <c:ext xmlns:c16="http://schemas.microsoft.com/office/drawing/2014/chart" uri="{C3380CC4-5D6E-409C-BE32-E72D297353CC}">
              <c16:uniqueId val="{00000005-D052-40D2-AA55-CB91956459D4}"/>
            </c:ext>
          </c:extLst>
        </c:ser>
        <c:ser>
          <c:idx val="6"/>
          <c:order val="6"/>
          <c:tx>
            <c:strRef>
              <c:f>'ALOS by Age'!$H$29</c:f>
              <c:strCache>
                <c:ptCount val="1"/>
                <c:pt idx="0">
                  <c:v>2018</c:v>
                </c:pt>
              </c:strCache>
            </c:strRef>
          </c:tx>
          <c:spPr>
            <a:solidFill>
              <a:schemeClr val="accent1">
                <a:lumMod val="60000"/>
              </a:schemeClr>
            </a:solidFill>
            <a:ln>
              <a:noFill/>
            </a:ln>
            <a:effectLst/>
          </c:spPr>
          <c:invertIfNegative val="0"/>
          <c:cat>
            <c:strRef>
              <c:f>'ALOS by Age'!$A$30:$A$34</c:f>
              <c:strCache>
                <c:ptCount val="5"/>
                <c:pt idx="0">
                  <c:v>18-24</c:v>
                </c:pt>
                <c:pt idx="1">
                  <c:v>25-29</c:v>
                </c:pt>
                <c:pt idx="2">
                  <c:v>30-39</c:v>
                </c:pt>
                <c:pt idx="3">
                  <c:v>40-49</c:v>
                </c:pt>
                <c:pt idx="4">
                  <c:v>50+</c:v>
                </c:pt>
              </c:strCache>
            </c:strRef>
          </c:cat>
          <c:val>
            <c:numRef>
              <c:f>'ALOS by Age'!$H$30:$H$34</c:f>
              <c:numCache>
                <c:formatCode>General</c:formatCode>
                <c:ptCount val="5"/>
                <c:pt idx="0">
                  <c:v>25.14</c:v>
                </c:pt>
                <c:pt idx="1">
                  <c:v>21.85</c:v>
                </c:pt>
                <c:pt idx="2">
                  <c:v>35.659999999999997</c:v>
                </c:pt>
                <c:pt idx="3">
                  <c:v>38.729999999999997</c:v>
                </c:pt>
                <c:pt idx="4">
                  <c:v>25.76</c:v>
                </c:pt>
              </c:numCache>
            </c:numRef>
          </c:val>
          <c:extLst>
            <c:ext xmlns:c16="http://schemas.microsoft.com/office/drawing/2014/chart" uri="{C3380CC4-5D6E-409C-BE32-E72D297353CC}">
              <c16:uniqueId val="{00000006-D052-40D2-AA55-CB91956459D4}"/>
            </c:ext>
          </c:extLst>
        </c:ser>
        <c:ser>
          <c:idx val="7"/>
          <c:order val="7"/>
          <c:tx>
            <c:strRef>
              <c:f>'ALOS by Age'!$I$29</c:f>
              <c:strCache>
                <c:ptCount val="1"/>
                <c:pt idx="0">
                  <c:v>2019</c:v>
                </c:pt>
              </c:strCache>
            </c:strRef>
          </c:tx>
          <c:spPr>
            <a:solidFill>
              <a:schemeClr val="accent2">
                <a:lumMod val="60000"/>
              </a:schemeClr>
            </a:solidFill>
            <a:ln>
              <a:noFill/>
            </a:ln>
            <a:effectLst/>
          </c:spPr>
          <c:invertIfNegative val="0"/>
          <c:cat>
            <c:strRef>
              <c:f>'ALOS by Age'!$A$30:$A$34</c:f>
              <c:strCache>
                <c:ptCount val="5"/>
                <c:pt idx="0">
                  <c:v>18-24</c:v>
                </c:pt>
                <c:pt idx="1">
                  <c:v>25-29</c:v>
                </c:pt>
                <c:pt idx="2">
                  <c:v>30-39</c:v>
                </c:pt>
                <c:pt idx="3">
                  <c:v>40-49</c:v>
                </c:pt>
                <c:pt idx="4">
                  <c:v>50+</c:v>
                </c:pt>
              </c:strCache>
            </c:strRef>
          </c:cat>
          <c:val>
            <c:numRef>
              <c:f>'ALOS by Age'!$I$30:$I$34</c:f>
              <c:numCache>
                <c:formatCode>General</c:formatCode>
                <c:ptCount val="5"/>
                <c:pt idx="0">
                  <c:v>21.15</c:v>
                </c:pt>
                <c:pt idx="1">
                  <c:v>35.6</c:v>
                </c:pt>
                <c:pt idx="2">
                  <c:v>33.270000000000003</c:v>
                </c:pt>
                <c:pt idx="3">
                  <c:v>22.77</c:v>
                </c:pt>
                <c:pt idx="4">
                  <c:v>25.09</c:v>
                </c:pt>
              </c:numCache>
            </c:numRef>
          </c:val>
          <c:extLst>
            <c:ext xmlns:c16="http://schemas.microsoft.com/office/drawing/2014/chart" uri="{C3380CC4-5D6E-409C-BE32-E72D297353CC}">
              <c16:uniqueId val="{00000007-D052-40D2-AA55-CB91956459D4}"/>
            </c:ext>
          </c:extLst>
        </c:ser>
        <c:ser>
          <c:idx val="8"/>
          <c:order val="8"/>
          <c:tx>
            <c:strRef>
              <c:f>'ALOS by Age'!$J$29</c:f>
              <c:strCache>
                <c:ptCount val="1"/>
                <c:pt idx="0">
                  <c:v>2020</c:v>
                </c:pt>
              </c:strCache>
            </c:strRef>
          </c:tx>
          <c:spPr>
            <a:solidFill>
              <a:schemeClr val="accent3">
                <a:lumMod val="60000"/>
              </a:schemeClr>
            </a:solidFill>
            <a:ln>
              <a:noFill/>
            </a:ln>
            <a:effectLst/>
          </c:spPr>
          <c:invertIfNegative val="0"/>
          <c:cat>
            <c:strRef>
              <c:f>'ALOS by Age'!$A$30:$A$34</c:f>
              <c:strCache>
                <c:ptCount val="5"/>
                <c:pt idx="0">
                  <c:v>18-24</c:v>
                </c:pt>
                <c:pt idx="1">
                  <c:v>25-29</c:v>
                </c:pt>
                <c:pt idx="2">
                  <c:v>30-39</c:v>
                </c:pt>
                <c:pt idx="3">
                  <c:v>40-49</c:v>
                </c:pt>
                <c:pt idx="4">
                  <c:v>50+</c:v>
                </c:pt>
              </c:strCache>
            </c:strRef>
          </c:cat>
          <c:val>
            <c:numRef>
              <c:f>'ALOS by Age'!$J$30:$J$34</c:f>
              <c:numCache>
                <c:formatCode>General</c:formatCode>
                <c:ptCount val="5"/>
                <c:pt idx="0">
                  <c:v>9.44</c:v>
                </c:pt>
                <c:pt idx="1">
                  <c:v>35.18</c:v>
                </c:pt>
                <c:pt idx="2">
                  <c:v>54.39</c:v>
                </c:pt>
                <c:pt idx="3">
                  <c:v>21.42</c:v>
                </c:pt>
                <c:pt idx="4">
                  <c:v>35.99</c:v>
                </c:pt>
              </c:numCache>
            </c:numRef>
          </c:val>
          <c:extLst>
            <c:ext xmlns:c16="http://schemas.microsoft.com/office/drawing/2014/chart" uri="{C3380CC4-5D6E-409C-BE32-E72D297353CC}">
              <c16:uniqueId val="{00000008-D052-40D2-AA55-CB91956459D4}"/>
            </c:ext>
          </c:extLst>
        </c:ser>
        <c:ser>
          <c:idx val="9"/>
          <c:order val="9"/>
          <c:tx>
            <c:strRef>
              <c:f>'ALOS by Age'!$K$29</c:f>
              <c:strCache>
                <c:ptCount val="1"/>
                <c:pt idx="0">
                  <c:v>2021</c:v>
                </c:pt>
              </c:strCache>
            </c:strRef>
          </c:tx>
          <c:spPr>
            <a:solidFill>
              <a:schemeClr val="accent4">
                <a:lumMod val="60000"/>
              </a:schemeClr>
            </a:solidFill>
            <a:ln>
              <a:noFill/>
            </a:ln>
            <a:effectLst/>
          </c:spPr>
          <c:invertIfNegative val="0"/>
          <c:cat>
            <c:strRef>
              <c:f>'ALOS by Age'!$A$30:$A$34</c:f>
              <c:strCache>
                <c:ptCount val="5"/>
                <c:pt idx="0">
                  <c:v>18-24</c:v>
                </c:pt>
                <c:pt idx="1">
                  <c:v>25-29</c:v>
                </c:pt>
                <c:pt idx="2">
                  <c:v>30-39</c:v>
                </c:pt>
                <c:pt idx="3">
                  <c:v>40-49</c:v>
                </c:pt>
                <c:pt idx="4">
                  <c:v>50+</c:v>
                </c:pt>
              </c:strCache>
            </c:strRef>
          </c:cat>
          <c:val>
            <c:numRef>
              <c:f>'ALOS by Age'!$K$30:$K$34</c:f>
              <c:numCache>
                <c:formatCode>General</c:formatCode>
                <c:ptCount val="5"/>
                <c:pt idx="0">
                  <c:v>12.55</c:v>
                </c:pt>
                <c:pt idx="1">
                  <c:v>24.19</c:v>
                </c:pt>
                <c:pt idx="2">
                  <c:v>19.25</c:v>
                </c:pt>
                <c:pt idx="3">
                  <c:v>48.79</c:v>
                </c:pt>
                <c:pt idx="4">
                  <c:v>33.18</c:v>
                </c:pt>
              </c:numCache>
            </c:numRef>
          </c:val>
          <c:extLst>
            <c:ext xmlns:c16="http://schemas.microsoft.com/office/drawing/2014/chart" uri="{C3380CC4-5D6E-409C-BE32-E72D297353CC}">
              <c16:uniqueId val="{00000009-D052-40D2-AA55-CB91956459D4}"/>
            </c:ext>
          </c:extLst>
        </c:ser>
        <c:dLbls>
          <c:showLegendKey val="0"/>
          <c:showVal val="0"/>
          <c:showCatName val="0"/>
          <c:showSerName val="0"/>
          <c:showPercent val="0"/>
          <c:showBubbleSize val="0"/>
        </c:dLbls>
        <c:gapWidth val="219"/>
        <c:overlap val="-27"/>
        <c:axId val="492225360"/>
        <c:axId val="492225752"/>
      </c:barChart>
      <c:catAx>
        <c:axId val="492225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2225752"/>
        <c:crosses val="autoZero"/>
        <c:auto val="1"/>
        <c:lblAlgn val="ctr"/>
        <c:lblOffset val="100"/>
        <c:noMultiLvlLbl val="0"/>
      </c:catAx>
      <c:valAx>
        <c:axId val="4922257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22253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 Change in Madison Average Length of Stay by Age Group (2012-2021)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'ALOS by Age'!$A$73</c:f>
              <c:strCache>
                <c:ptCount val="1"/>
                <c:pt idx="0">
                  <c:v>18-24</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'ALOS by Age'!$B$72</c:f>
              <c:strCache>
                <c:ptCount val="1"/>
                <c:pt idx="0">
                  <c:v>% Change 2011-2021</c:v>
                </c:pt>
              </c:strCache>
            </c:strRef>
          </c:cat>
          <c:val>
            <c:numRef>
              <c:f>'ALOS by Age'!$B$73</c:f>
              <c:numCache>
                <c:formatCode>0%</c:formatCode>
                <c:ptCount val="1"/>
                <c:pt idx="0">
                  <c:v>-0.41</c:v>
                </c:pt>
              </c:numCache>
            </c:numRef>
          </c:val>
          <c:extLst>
            <c:ext xmlns:c16="http://schemas.microsoft.com/office/drawing/2014/chart" uri="{C3380CC4-5D6E-409C-BE32-E72D297353CC}">
              <c16:uniqueId val="{00000000-7635-4DBE-833A-CD3207BAE77D}"/>
            </c:ext>
          </c:extLst>
        </c:ser>
        <c:ser>
          <c:idx val="1"/>
          <c:order val="1"/>
          <c:tx>
            <c:strRef>
              <c:f>'ALOS by Age'!$A$74</c:f>
              <c:strCache>
                <c:ptCount val="1"/>
                <c:pt idx="0">
                  <c:v>25-29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'ALOS by Age'!$B$72</c:f>
              <c:strCache>
                <c:ptCount val="1"/>
                <c:pt idx="0">
                  <c:v>% Change 2011-2021</c:v>
                </c:pt>
              </c:strCache>
            </c:strRef>
          </c:cat>
          <c:val>
            <c:numRef>
              <c:f>'ALOS by Age'!$B$74</c:f>
              <c:numCache>
                <c:formatCode>0%</c:formatCode>
                <c:ptCount val="1"/>
                <c:pt idx="0">
                  <c:v>0.28999999999999998</c:v>
                </c:pt>
              </c:numCache>
            </c:numRef>
          </c:val>
          <c:extLst>
            <c:ext xmlns:c16="http://schemas.microsoft.com/office/drawing/2014/chart" uri="{C3380CC4-5D6E-409C-BE32-E72D297353CC}">
              <c16:uniqueId val="{00000001-7635-4DBE-833A-CD3207BAE77D}"/>
            </c:ext>
          </c:extLst>
        </c:ser>
        <c:ser>
          <c:idx val="2"/>
          <c:order val="2"/>
          <c:tx>
            <c:strRef>
              <c:f>'ALOS by Age'!$A$75</c:f>
              <c:strCache>
                <c:ptCount val="1"/>
                <c:pt idx="0">
                  <c:v>30-39</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'ALOS by Age'!$B$72</c:f>
              <c:strCache>
                <c:ptCount val="1"/>
                <c:pt idx="0">
                  <c:v>% Change 2011-2021</c:v>
                </c:pt>
              </c:strCache>
            </c:strRef>
          </c:cat>
          <c:val>
            <c:numRef>
              <c:f>'ALOS by Age'!$B$75</c:f>
              <c:numCache>
                <c:formatCode>0%</c:formatCode>
                <c:ptCount val="1"/>
                <c:pt idx="0">
                  <c:v>0.59</c:v>
                </c:pt>
              </c:numCache>
            </c:numRef>
          </c:val>
          <c:extLst>
            <c:ext xmlns:c16="http://schemas.microsoft.com/office/drawing/2014/chart" uri="{C3380CC4-5D6E-409C-BE32-E72D297353CC}">
              <c16:uniqueId val="{00000002-7635-4DBE-833A-CD3207BAE77D}"/>
            </c:ext>
          </c:extLst>
        </c:ser>
        <c:ser>
          <c:idx val="3"/>
          <c:order val="3"/>
          <c:tx>
            <c:strRef>
              <c:f>'ALOS by Age'!$A$76</c:f>
              <c:strCache>
                <c:ptCount val="1"/>
                <c:pt idx="0">
                  <c:v>40-49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'ALOS by Age'!$B$72</c:f>
              <c:strCache>
                <c:ptCount val="1"/>
                <c:pt idx="0">
                  <c:v>% Change 2011-2021</c:v>
                </c:pt>
              </c:strCache>
            </c:strRef>
          </c:cat>
          <c:val>
            <c:numRef>
              <c:f>'ALOS by Age'!$B$76</c:f>
              <c:numCache>
                <c:formatCode>0%</c:formatCode>
                <c:ptCount val="1"/>
                <c:pt idx="0">
                  <c:v>0.78</c:v>
                </c:pt>
              </c:numCache>
            </c:numRef>
          </c:val>
          <c:extLst>
            <c:ext xmlns:c16="http://schemas.microsoft.com/office/drawing/2014/chart" uri="{C3380CC4-5D6E-409C-BE32-E72D297353CC}">
              <c16:uniqueId val="{00000003-7635-4DBE-833A-CD3207BAE77D}"/>
            </c:ext>
          </c:extLst>
        </c:ser>
        <c:ser>
          <c:idx val="4"/>
          <c:order val="4"/>
          <c:tx>
            <c:strRef>
              <c:f>'ALOS by Age'!$A$77</c:f>
              <c:strCache>
                <c:ptCount val="1"/>
                <c:pt idx="0">
                  <c:v>50+</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'ALOS by Age'!$B$72</c:f>
              <c:strCache>
                <c:ptCount val="1"/>
                <c:pt idx="0">
                  <c:v>% Change 2011-2021</c:v>
                </c:pt>
              </c:strCache>
            </c:strRef>
          </c:cat>
          <c:val>
            <c:numRef>
              <c:f>'ALOS by Age'!$B$77</c:f>
              <c:numCache>
                <c:formatCode>0%</c:formatCode>
                <c:ptCount val="1"/>
                <c:pt idx="0">
                  <c:v>0.51</c:v>
                </c:pt>
              </c:numCache>
            </c:numRef>
          </c:val>
          <c:extLst>
            <c:ext xmlns:c16="http://schemas.microsoft.com/office/drawing/2014/chart" uri="{C3380CC4-5D6E-409C-BE32-E72D297353CC}">
              <c16:uniqueId val="{00000004-7635-4DBE-833A-CD3207BAE77D}"/>
            </c:ext>
          </c:extLst>
        </c:ser>
        <c:dLbls>
          <c:showLegendKey val="0"/>
          <c:showVal val="0"/>
          <c:showCatName val="0"/>
          <c:showSerName val="0"/>
          <c:showPercent val="0"/>
          <c:showBubbleSize val="0"/>
        </c:dLbls>
        <c:gapWidth val="219"/>
        <c:overlap val="-27"/>
        <c:axId val="493370456"/>
        <c:axId val="493373984"/>
      </c:barChart>
      <c:catAx>
        <c:axId val="493370456"/>
        <c:scaling>
          <c:orientation val="minMax"/>
        </c:scaling>
        <c:delete val="1"/>
        <c:axPos val="b"/>
        <c:numFmt formatCode="General" sourceLinked="1"/>
        <c:majorTickMark val="none"/>
        <c:minorTickMark val="none"/>
        <c:tickLblPos val="nextTo"/>
        <c:crossAx val="493373984"/>
        <c:crosses val="autoZero"/>
        <c:auto val="1"/>
        <c:lblAlgn val="ctr"/>
        <c:lblOffset val="100"/>
        <c:noMultiLvlLbl val="0"/>
      </c:catAx>
      <c:valAx>
        <c:axId val="493373984"/>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4933704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Madison Bed Day Expenditures (2012-2021)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'CVRJ ALOS &amp; BDE 2011-2020'!$A$54</c:f>
              <c:strCache>
                <c:ptCount val="1"/>
                <c:pt idx="0">
                  <c:v>Madison</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'CVRJ ALOS &amp; BDE 2011-2020'!$B$53:$K$53</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'CVRJ ALOS &amp; BDE 2011-2020'!$B$54:$K$54</c:f>
              <c:numCache>
                <c:formatCode>General</c:formatCode>
                <c:ptCount val="10"/>
                <c:pt idx="0">
                  <c:v>6807</c:v>
                </c:pt>
                <c:pt idx="1">
                  <c:v>9288</c:v>
                </c:pt>
                <c:pt idx="2">
                  <c:v>7543</c:v>
                </c:pt>
                <c:pt idx="3">
                  <c:v>8641</c:v>
                </c:pt>
                <c:pt idx="4">
                  <c:v>6484</c:v>
                </c:pt>
                <c:pt idx="5">
                  <c:v>9304</c:v>
                </c:pt>
                <c:pt idx="6">
                  <c:v>9071</c:v>
                </c:pt>
                <c:pt idx="7">
                  <c:v>8233</c:v>
                </c:pt>
                <c:pt idx="8">
                  <c:v>4507</c:v>
                </c:pt>
                <c:pt idx="9">
                  <c:v>3340</c:v>
                </c:pt>
              </c:numCache>
            </c:numRef>
          </c:val>
          <c:smooth val="0"/>
          <c:extLst>
            <c:ext xmlns:c16="http://schemas.microsoft.com/office/drawing/2014/chart" uri="{C3380CC4-5D6E-409C-BE32-E72D297353CC}">
              <c16:uniqueId val="{00000000-218A-4378-ACED-84897F94B946}"/>
            </c:ext>
          </c:extLst>
        </c:ser>
        <c:dLbls>
          <c:showLegendKey val="0"/>
          <c:showVal val="0"/>
          <c:showCatName val="0"/>
          <c:showSerName val="0"/>
          <c:showPercent val="0"/>
          <c:showBubbleSize val="0"/>
        </c:dLbls>
        <c:smooth val="0"/>
        <c:axId val="490425784"/>
        <c:axId val="490418336"/>
      </c:lineChart>
      <c:catAx>
        <c:axId val="490425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0418336"/>
        <c:crosses val="autoZero"/>
        <c:auto val="1"/>
        <c:lblAlgn val="ctr"/>
        <c:lblOffset val="100"/>
        <c:noMultiLvlLbl val="0"/>
      </c:catAx>
      <c:valAx>
        <c:axId val="4904183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0425784"/>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Madison Bed Day Expenditures per 1000 Residents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'BDE per 1000'!$A$41</c:f>
              <c:strCache>
                <c:ptCount val="1"/>
                <c:pt idx="0">
                  <c:v>Madison</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'BDE per 1000'!$B$40:$K$40</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'BDE per 1000'!$B$41:$K$41</c:f>
              <c:numCache>
                <c:formatCode>General</c:formatCode>
                <c:ptCount val="10"/>
                <c:pt idx="0">
                  <c:v>515.68181818181813</c:v>
                </c:pt>
                <c:pt idx="1">
                  <c:v>703.63636363636363</c:v>
                </c:pt>
                <c:pt idx="2">
                  <c:v>571.43939393939388</c:v>
                </c:pt>
                <c:pt idx="3">
                  <c:v>657.91076595096695</c:v>
                </c:pt>
                <c:pt idx="4">
                  <c:v>495.79446398531883</c:v>
                </c:pt>
                <c:pt idx="5">
                  <c:v>700.76071401672073</c:v>
                </c:pt>
                <c:pt idx="6">
                  <c:v>682.28657389996238</c:v>
                </c:pt>
                <c:pt idx="7">
                  <c:v>620.84307367468512</c:v>
                </c:pt>
                <c:pt idx="8">
                  <c:v>325.72089325720896</c:v>
                </c:pt>
                <c:pt idx="9">
                  <c:v>239.56390761727155</c:v>
                </c:pt>
              </c:numCache>
            </c:numRef>
          </c:val>
          <c:smooth val="0"/>
          <c:extLst>
            <c:ext xmlns:c16="http://schemas.microsoft.com/office/drawing/2014/chart" uri="{C3380CC4-5D6E-409C-BE32-E72D297353CC}">
              <c16:uniqueId val="{00000000-6D4D-4189-9CFF-F150B27698F8}"/>
            </c:ext>
          </c:extLst>
        </c:ser>
        <c:dLbls>
          <c:showLegendKey val="0"/>
          <c:showVal val="0"/>
          <c:showCatName val="0"/>
          <c:showSerName val="0"/>
          <c:showPercent val="0"/>
          <c:showBubbleSize val="0"/>
        </c:dLbls>
        <c:smooth val="0"/>
        <c:axId val="785529024"/>
        <c:axId val="785520288"/>
      </c:lineChart>
      <c:catAx>
        <c:axId val="785529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85520288"/>
        <c:crosses val="autoZero"/>
        <c:auto val="1"/>
        <c:lblAlgn val="ctr"/>
        <c:lblOffset val="100"/>
        <c:noMultiLvlLbl val="0"/>
      </c:catAx>
      <c:valAx>
        <c:axId val="7855202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85529024"/>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Percentage of CVRJ Bed Day Expenditures per Jurisdiction</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'CVRJ ALOS &amp; BDE 2011-2020'!$B$76</c:f>
              <c:strCache>
                <c:ptCount val="1"/>
                <c:pt idx="0">
                  <c:v>2012</c:v>
                </c:pt>
              </c:strCache>
            </c:strRef>
          </c:tx>
          <c:spPr>
            <a:solidFill>
              <a:schemeClr val="accent1"/>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2011-2020'!$B$77:$B$83</c:f>
              <c:numCache>
                <c:formatCode>0.00%</c:formatCode>
                <c:ptCount val="7"/>
                <c:pt idx="0">
                  <c:v>0.1058984724439764</c:v>
                </c:pt>
                <c:pt idx="1">
                  <c:v>0.12009828900137015</c:v>
                </c:pt>
                <c:pt idx="2">
                  <c:v>0.2702494592972563</c:v>
                </c:pt>
                <c:pt idx="3">
                  <c:v>7.7079865475422088E-2</c:v>
                </c:pt>
                <c:pt idx="4">
                  <c:v>0.19237694058497809</c:v>
                </c:pt>
                <c:pt idx="5">
                  <c:v>0.21647359898540386</c:v>
                </c:pt>
                <c:pt idx="6">
                  <c:v>1.7823374211593121E-2</c:v>
                </c:pt>
              </c:numCache>
            </c:numRef>
          </c:val>
          <c:extLst>
            <c:ext xmlns:c16="http://schemas.microsoft.com/office/drawing/2014/chart" uri="{C3380CC4-5D6E-409C-BE32-E72D297353CC}">
              <c16:uniqueId val="{00000000-971D-4FDE-B150-BCA749048C94}"/>
            </c:ext>
          </c:extLst>
        </c:ser>
        <c:ser>
          <c:idx val="1"/>
          <c:order val="1"/>
          <c:tx>
            <c:strRef>
              <c:f>'CVRJ ALOS &amp; BDE 2011-2020'!$C$76</c:f>
              <c:strCache>
                <c:ptCount val="1"/>
                <c:pt idx="0">
                  <c:v>2013</c:v>
                </c:pt>
              </c:strCache>
            </c:strRef>
          </c:tx>
          <c:spPr>
            <a:solidFill>
              <a:schemeClr val="accent2"/>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2011-2020'!$C$77:$C$83</c:f>
              <c:numCache>
                <c:formatCode>0.00%</c:formatCode>
                <c:ptCount val="7"/>
                <c:pt idx="0">
                  <c:v>0.12120103674595543</c:v>
                </c:pt>
                <c:pt idx="1">
                  <c:v>0.12636386438694033</c:v>
                </c:pt>
                <c:pt idx="2">
                  <c:v>0.24897579532628233</c:v>
                </c:pt>
                <c:pt idx="3">
                  <c:v>9.7069520504995607E-2</c:v>
                </c:pt>
                <c:pt idx="4">
                  <c:v>0.15314995192508674</c:v>
                </c:pt>
                <c:pt idx="5">
                  <c:v>0.19227875088834079</c:v>
                </c:pt>
                <c:pt idx="6">
                  <c:v>6.0961080222398732E-2</c:v>
                </c:pt>
              </c:numCache>
            </c:numRef>
          </c:val>
          <c:extLst>
            <c:ext xmlns:c16="http://schemas.microsoft.com/office/drawing/2014/chart" uri="{C3380CC4-5D6E-409C-BE32-E72D297353CC}">
              <c16:uniqueId val="{00000001-971D-4FDE-B150-BCA749048C94}"/>
            </c:ext>
          </c:extLst>
        </c:ser>
        <c:ser>
          <c:idx val="2"/>
          <c:order val="2"/>
          <c:tx>
            <c:strRef>
              <c:f>'CVRJ ALOS &amp; BDE 2011-2020'!$D$76</c:f>
              <c:strCache>
                <c:ptCount val="1"/>
                <c:pt idx="0">
                  <c:v>2014</c:v>
                </c:pt>
              </c:strCache>
            </c:strRef>
          </c:tx>
          <c:spPr>
            <a:solidFill>
              <a:schemeClr val="accent3"/>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2011-2020'!$D$77:$D$83</c:f>
              <c:numCache>
                <c:formatCode>0.00%</c:formatCode>
                <c:ptCount val="7"/>
                <c:pt idx="0">
                  <c:v>0.12399887037560012</c:v>
                </c:pt>
                <c:pt idx="1">
                  <c:v>0.13776899181022309</c:v>
                </c:pt>
                <c:pt idx="2">
                  <c:v>0.24870940412312906</c:v>
                </c:pt>
                <c:pt idx="3">
                  <c:v>8.520756848347924E-2</c:v>
                </c:pt>
                <c:pt idx="4">
                  <c:v>0.15821519344817847</c:v>
                </c:pt>
                <c:pt idx="5">
                  <c:v>0.19724371646427563</c:v>
                </c:pt>
                <c:pt idx="6">
                  <c:v>4.8856255295114372E-2</c:v>
                </c:pt>
              </c:numCache>
            </c:numRef>
          </c:val>
          <c:extLst>
            <c:ext xmlns:c16="http://schemas.microsoft.com/office/drawing/2014/chart" uri="{C3380CC4-5D6E-409C-BE32-E72D297353CC}">
              <c16:uniqueId val="{00000002-971D-4FDE-B150-BCA749048C94}"/>
            </c:ext>
          </c:extLst>
        </c:ser>
        <c:ser>
          <c:idx val="3"/>
          <c:order val="3"/>
          <c:tx>
            <c:strRef>
              <c:f>'CVRJ ALOS &amp; BDE 2011-2020'!$E$76</c:f>
              <c:strCache>
                <c:ptCount val="1"/>
                <c:pt idx="0">
                  <c:v>2015</c:v>
                </c:pt>
              </c:strCache>
            </c:strRef>
          </c:tx>
          <c:spPr>
            <a:solidFill>
              <a:schemeClr val="accent4"/>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2011-2020'!$E$77:$E$83</c:f>
              <c:numCache>
                <c:formatCode>0.00%</c:formatCode>
                <c:ptCount val="7"/>
                <c:pt idx="0">
                  <c:v>0.10255847391585902</c:v>
                </c:pt>
                <c:pt idx="1">
                  <c:v>0.12571754711389654</c:v>
                </c:pt>
                <c:pt idx="2">
                  <c:v>0.30422900042805867</c:v>
                </c:pt>
                <c:pt idx="3">
                  <c:v>9.4842441471204825E-2</c:v>
                </c:pt>
                <c:pt idx="4">
                  <c:v>0.22542229637028174</c:v>
                </c:pt>
                <c:pt idx="5">
                  <c:v>0.12735295086105652</c:v>
                </c:pt>
                <c:pt idx="6">
                  <c:v>1.9877289839642626E-2</c:v>
                </c:pt>
              </c:numCache>
            </c:numRef>
          </c:val>
          <c:extLst>
            <c:ext xmlns:c16="http://schemas.microsoft.com/office/drawing/2014/chart" uri="{C3380CC4-5D6E-409C-BE32-E72D297353CC}">
              <c16:uniqueId val="{00000003-971D-4FDE-B150-BCA749048C94}"/>
            </c:ext>
          </c:extLst>
        </c:ser>
        <c:ser>
          <c:idx val="4"/>
          <c:order val="4"/>
          <c:tx>
            <c:strRef>
              <c:f>'CVRJ ALOS &amp; BDE 2011-2020'!$F$76</c:f>
              <c:strCache>
                <c:ptCount val="1"/>
                <c:pt idx="0">
                  <c:v>2016</c:v>
                </c:pt>
              </c:strCache>
            </c:strRef>
          </c:tx>
          <c:spPr>
            <a:solidFill>
              <a:schemeClr val="accent5"/>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2011-2020'!$F$77:$F$83</c:f>
              <c:numCache>
                <c:formatCode>0.00%</c:formatCode>
                <c:ptCount val="7"/>
                <c:pt idx="0">
                  <c:v>0.11553135405105439</c:v>
                </c:pt>
                <c:pt idx="1">
                  <c:v>0.14034174990751017</c:v>
                </c:pt>
                <c:pt idx="2">
                  <c:v>0.30040695523492417</c:v>
                </c:pt>
                <c:pt idx="3">
                  <c:v>7.496300406955235E-2</c:v>
                </c:pt>
                <c:pt idx="4">
                  <c:v>0.24276267110617833</c:v>
                </c:pt>
                <c:pt idx="5">
                  <c:v>8.2789955604883461E-2</c:v>
                </c:pt>
                <c:pt idx="6">
                  <c:v>4.3192748797632262E-2</c:v>
                </c:pt>
              </c:numCache>
            </c:numRef>
          </c:val>
          <c:extLst>
            <c:ext xmlns:c16="http://schemas.microsoft.com/office/drawing/2014/chart" uri="{C3380CC4-5D6E-409C-BE32-E72D297353CC}">
              <c16:uniqueId val="{00000004-971D-4FDE-B150-BCA749048C94}"/>
            </c:ext>
          </c:extLst>
        </c:ser>
        <c:ser>
          <c:idx val="5"/>
          <c:order val="5"/>
          <c:tx>
            <c:strRef>
              <c:f>'CVRJ ALOS &amp; BDE 2011-2020'!$G$76</c:f>
              <c:strCache>
                <c:ptCount val="1"/>
                <c:pt idx="0">
                  <c:v>2017</c:v>
                </c:pt>
              </c:strCache>
            </c:strRef>
          </c:tx>
          <c:spPr>
            <a:solidFill>
              <a:schemeClr val="accent6"/>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2011-2020'!$G$77:$G$83</c:f>
              <c:numCache>
                <c:formatCode>0.00%</c:formatCode>
                <c:ptCount val="7"/>
                <c:pt idx="0">
                  <c:v>0.15020576131687244</c:v>
                </c:pt>
                <c:pt idx="1">
                  <c:v>0.14409965521076631</c:v>
                </c:pt>
                <c:pt idx="2">
                  <c:v>0.22215548882215549</c:v>
                </c:pt>
                <c:pt idx="3">
                  <c:v>0.1034812590368146</c:v>
                </c:pt>
                <c:pt idx="4">
                  <c:v>0.26770103436770104</c:v>
                </c:pt>
                <c:pt idx="5">
                  <c:v>6.2017573128684236E-2</c:v>
                </c:pt>
                <c:pt idx="6">
                  <c:v>5.0316983650316983E-2</c:v>
                </c:pt>
              </c:numCache>
            </c:numRef>
          </c:val>
          <c:extLst>
            <c:ext xmlns:c16="http://schemas.microsoft.com/office/drawing/2014/chart" uri="{C3380CC4-5D6E-409C-BE32-E72D297353CC}">
              <c16:uniqueId val="{00000005-971D-4FDE-B150-BCA749048C94}"/>
            </c:ext>
          </c:extLst>
        </c:ser>
        <c:ser>
          <c:idx val="6"/>
          <c:order val="6"/>
          <c:tx>
            <c:strRef>
              <c:f>'CVRJ ALOS &amp; BDE 2011-2020'!$H$76</c:f>
              <c:strCache>
                <c:ptCount val="1"/>
                <c:pt idx="0">
                  <c:v>2018</c:v>
                </c:pt>
              </c:strCache>
            </c:strRef>
          </c:tx>
          <c:spPr>
            <a:solidFill>
              <a:schemeClr val="accent1">
                <a:lumMod val="60000"/>
              </a:schemeClr>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2011-2020'!$H$77:$H$83</c:f>
              <c:numCache>
                <c:formatCode>0.00%</c:formatCode>
                <c:ptCount val="7"/>
                <c:pt idx="0">
                  <c:v>0.12216305640283306</c:v>
                </c:pt>
                <c:pt idx="1">
                  <c:v>0.15339916248772165</c:v>
                </c:pt>
                <c:pt idx="2">
                  <c:v>0.2599079770459598</c:v>
                </c:pt>
                <c:pt idx="3">
                  <c:v>9.3791035516724394E-2</c:v>
                </c:pt>
                <c:pt idx="4">
                  <c:v>0.23342811352944218</c:v>
                </c:pt>
                <c:pt idx="5">
                  <c:v>0.10591945406607041</c:v>
                </c:pt>
                <c:pt idx="6">
                  <c:v>3.137052163573386E-2</c:v>
                </c:pt>
              </c:numCache>
            </c:numRef>
          </c:val>
          <c:extLst>
            <c:ext xmlns:c16="http://schemas.microsoft.com/office/drawing/2014/chart" uri="{C3380CC4-5D6E-409C-BE32-E72D297353CC}">
              <c16:uniqueId val="{00000006-971D-4FDE-B150-BCA749048C94}"/>
            </c:ext>
          </c:extLst>
        </c:ser>
        <c:ser>
          <c:idx val="7"/>
          <c:order val="7"/>
          <c:tx>
            <c:strRef>
              <c:f>'CVRJ ALOS &amp; BDE 2011-2020'!$I$76</c:f>
              <c:strCache>
                <c:ptCount val="1"/>
                <c:pt idx="0">
                  <c:v>2019</c:v>
                </c:pt>
              </c:strCache>
            </c:strRef>
          </c:tx>
          <c:spPr>
            <a:solidFill>
              <a:schemeClr val="accent2">
                <a:lumMod val="60000"/>
              </a:schemeClr>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2011-2020'!$I$77:$I$83</c:f>
              <c:numCache>
                <c:formatCode>0.00%</c:formatCode>
                <c:ptCount val="7"/>
                <c:pt idx="0">
                  <c:v>8.0921115436426702E-2</c:v>
                </c:pt>
                <c:pt idx="1">
                  <c:v>0.16579865714861525</c:v>
                </c:pt>
                <c:pt idx="2">
                  <c:v>0.28542486502540387</c:v>
                </c:pt>
                <c:pt idx="3">
                  <c:v>8.7327768172512921E-2</c:v>
                </c:pt>
                <c:pt idx="4">
                  <c:v>0.20179895414576196</c:v>
                </c:pt>
                <c:pt idx="5">
                  <c:v>0.13947198150132056</c:v>
                </c:pt>
                <c:pt idx="6">
                  <c:v>3.9246051529004955E-2</c:v>
                </c:pt>
              </c:numCache>
            </c:numRef>
          </c:val>
          <c:extLst>
            <c:ext xmlns:c16="http://schemas.microsoft.com/office/drawing/2014/chart" uri="{C3380CC4-5D6E-409C-BE32-E72D297353CC}">
              <c16:uniqueId val="{00000007-971D-4FDE-B150-BCA749048C94}"/>
            </c:ext>
          </c:extLst>
        </c:ser>
        <c:ser>
          <c:idx val="8"/>
          <c:order val="8"/>
          <c:tx>
            <c:strRef>
              <c:f>'CVRJ ALOS &amp; BDE 2011-2020'!$J$76</c:f>
              <c:strCache>
                <c:ptCount val="1"/>
                <c:pt idx="0">
                  <c:v>2020</c:v>
                </c:pt>
              </c:strCache>
            </c:strRef>
          </c:tx>
          <c:spPr>
            <a:solidFill>
              <a:schemeClr val="accent3">
                <a:lumMod val="60000"/>
              </a:schemeClr>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2011-2020'!$J$77:$J$83</c:f>
              <c:numCache>
                <c:formatCode>0.00%</c:formatCode>
                <c:ptCount val="7"/>
                <c:pt idx="0">
                  <c:v>0.10123686557326199</c:v>
                </c:pt>
                <c:pt idx="1">
                  <c:v>0.11939565481498714</c:v>
                </c:pt>
                <c:pt idx="2">
                  <c:v>0.24791593966887673</c:v>
                </c:pt>
                <c:pt idx="3">
                  <c:v>5.825029403021726E-2</c:v>
                </c:pt>
                <c:pt idx="4">
                  <c:v>0.25493389166763597</c:v>
                </c:pt>
                <c:pt idx="5">
                  <c:v>0.1790159357915552</c:v>
                </c:pt>
                <c:pt idx="6">
                  <c:v>3.9251418453465678E-2</c:v>
                </c:pt>
              </c:numCache>
            </c:numRef>
          </c:val>
          <c:extLst>
            <c:ext xmlns:c16="http://schemas.microsoft.com/office/drawing/2014/chart" uri="{C3380CC4-5D6E-409C-BE32-E72D297353CC}">
              <c16:uniqueId val="{00000008-971D-4FDE-B150-BCA749048C94}"/>
            </c:ext>
          </c:extLst>
        </c:ser>
        <c:ser>
          <c:idx val="9"/>
          <c:order val="9"/>
          <c:tx>
            <c:strRef>
              <c:f>'CVRJ ALOS &amp; BDE 2011-2020'!$K$76</c:f>
              <c:strCache>
                <c:ptCount val="1"/>
                <c:pt idx="0">
                  <c:v>2021</c:v>
                </c:pt>
              </c:strCache>
            </c:strRef>
          </c:tx>
          <c:spPr>
            <a:solidFill>
              <a:schemeClr val="accent4">
                <a:lumMod val="60000"/>
              </a:schemeClr>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2011-2020'!$K$77:$K$83</c:f>
              <c:numCache>
                <c:formatCode>0.00%</c:formatCode>
                <c:ptCount val="7"/>
                <c:pt idx="0">
                  <c:v>0.11817160703523094</c:v>
                </c:pt>
                <c:pt idx="1">
                  <c:v>0.13241740178620351</c:v>
                </c:pt>
                <c:pt idx="2">
                  <c:v>0.28057366719631799</c:v>
                </c:pt>
                <c:pt idx="3">
                  <c:v>4.5750917757931074E-2</c:v>
                </c:pt>
                <c:pt idx="4">
                  <c:v>0.23705550380801052</c:v>
                </c:pt>
                <c:pt idx="5">
                  <c:v>0.13338995123554873</c:v>
                </c:pt>
                <c:pt idx="6">
                  <c:v>5.1805380527094408E-2</c:v>
                </c:pt>
              </c:numCache>
            </c:numRef>
          </c:val>
          <c:extLst>
            <c:ext xmlns:c16="http://schemas.microsoft.com/office/drawing/2014/chart" uri="{C3380CC4-5D6E-409C-BE32-E72D297353CC}">
              <c16:uniqueId val="{00000009-971D-4FDE-B150-BCA749048C94}"/>
            </c:ext>
          </c:extLst>
        </c:ser>
        <c:dLbls>
          <c:showLegendKey val="0"/>
          <c:showVal val="0"/>
          <c:showCatName val="0"/>
          <c:showSerName val="0"/>
          <c:showPercent val="0"/>
          <c:showBubbleSize val="0"/>
        </c:dLbls>
        <c:gapWidth val="219"/>
        <c:overlap val="-27"/>
        <c:axId val="378745583"/>
        <c:axId val="378748079"/>
      </c:barChart>
      <c:catAx>
        <c:axId val="378745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78748079"/>
        <c:crosses val="autoZero"/>
        <c:auto val="1"/>
        <c:lblAlgn val="ctr"/>
        <c:lblOffset val="100"/>
        <c:noMultiLvlLbl val="0"/>
      </c:catAx>
      <c:valAx>
        <c:axId val="378748079"/>
        <c:scaling>
          <c:orientation val="minMax"/>
          <c:max val="0.4"/>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78745583"/>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 Change in Share of CVRJ Bed Day Expenditures per Jurisdiction (2012-2021)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'CVRJ ALOS &amp; BDE 2011-2020'!$A$86</c:f>
              <c:strCache>
                <c:ptCount val="1"/>
                <c:pt idx="0">
                  <c:v>Fluvanna</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ALOS &amp; BDE 2011-2020'!$B$85</c:f>
              <c:strCache>
                <c:ptCount val="1"/>
                <c:pt idx="0">
                  <c:v>% Change 2012-2021</c:v>
                </c:pt>
              </c:strCache>
            </c:strRef>
          </c:cat>
          <c:val>
            <c:numRef>
              <c:f>'CVRJ ALOS &amp; BDE 2011-2020'!$B$86</c:f>
              <c:numCache>
                <c:formatCode>0%</c:formatCode>
                <c:ptCount val="1"/>
                <c:pt idx="0">
                  <c:v>-7.0000000000000007E-2</c:v>
                </c:pt>
              </c:numCache>
            </c:numRef>
          </c:val>
          <c:extLst>
            <c:ext xmlns:c16="http://schemas.microsoft.com/office/drawing/2014/chart" uri="{C3380CC4-5D6E-409C-BE32-E72D297353CC}">
              <c16:uniqueId val="{00000000-9039-4EFF-89B2-098011A15A65}"/>
            </c:ext>
          </c:extLst>
        </c:ser>
        <c:ser>
          <c:idx val="1"/>
          <c:order val="1"/>
          <c:tx>
            <c:strRef>
              <c:f>'CVRJ ALOS &amp; BDE 2011-2020'!$A$87</c:f>
              <c:strCache>
                <c:ptCount val="1"/>
                <c:pt idx="0">
                  <c:v>Greene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ALOS &amp; BDE 2011-2020'!$B$85</c:f>
              <c:strCache>
                <c:ptCount val="1"/>
                <c:pt idx="0">
                  <c:v>% Change 2012-2021</c:v>
                </c:pt>
              </c:strCache>
            </c:strRef>
          </c:cat>
          <c:val>
            <c:numRef>
              <c:f>'CVRJ ALOS &amp; BDE 2011-2020'!$B$87</c:f>
              <c:numCache>
                <c:formatCode>0%</c:formatCode>
                <c:ptCount val="1"/>
                <c:pt idx="0">
                  <c:v>0.11</c:v>
                </c:pt>
              </c:numCache>
            </c:numRef>
          </c:val>
          <c:extLst>
            <c:ext xmlns:c16="http://schemas.microsoft.com/office/drawing/2014/chart" uri="{C3380CC4-5D6E-409C-BE32-E72D297353CC}">
              <c16:uniqueId val="{00000001-9039-4EFF-89B2-098011A15A65}"/>
            </c:ext>
          </c:extLst>
        </c:ser>
        <c:ser>
          <c:idx val="2"/>
          <c:order val="2"/>
          <c:tx>
            <c:strRef>
              <c:f>'CVRJ ALOS &amp; BDE 2011-2020'!$A$88</c:f>
              <c:strCache>
                <c:ptCount val="1"/>
                <c:pt idx="0">
                  <c:v>Louisa</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ALOS &amp; BDE 2011-2020'!$B$85</c:f>
              <c:strCache>
                <c:ptCount val="1"/>
                <c:pt idx="0">
                  <c:v>% Change 2012-2021</c:v>
                </c:pt>
              </c:strCache>
            </c:strRef>
          </c:cat>
          <c:val>
            <c:numRef>
              <c:f>'CVRJ ALOS &amp; BDE 2011-2020'!$B$88</c:f>
              <c:numCache>
                <c:formatCode>0%</c:formatCode>
                <c:ptCount val="1"/>
                <c:pt idx="0">
                  <c:v>0.02</c:v>
                </c:pt>
              </c:numCache>
            </c:numRef>
          </c:val>
          <c:extLst>
            <c:ext xmlns:c16="http://schemas.microsoft.com/office/drawing/2014/chart" uri="{C3380CC4-5D6E-409C-BE32-E72D297353CC}">
              <c16:uniqueId val="{00000002-9039-4EFF-89B2-098011A15A65}"/>
            </c:ext>
          </c:extLst>
        </c:ser>
        <c:ser>
          <c:idx val="3"/>
          <c:order val="3"/>
          <c:tx>
            <c:strRef>
              <c:f>'CVRJ ALOS &amp; BDE 2011-2020'!$A$89</c:f>
              <c:strCache>
                <c:ptCount val="1"/>
                <c:pt idx="0">
                  <c:v>Madison</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ALOS &amp; BDE 2011-2020'!$B$85</c:f>
              <c:strCache>
                <c:ptCount val="1"/>
                <c:pt idx="0">
                  <c:v>% Change 2012-2021</c:v>
                </c:pt>
              </c:strCache>
            </c:strRef>
          </c:cat>
          <c:val>
            <c:numRef>
              <c:f>'CVRJ ALOS &amp; BDE 2011-2020'!$B$89</c:f>
              <c:numCache>
                <c:formatCode>0%</c:formatCode>
                <c:ptCount val="1"/>
                <c:pt idx="0">
                  <c:v>-0.28999999999999998</c:v>
                </c:pt>
              </c:numCache>
            </c:numRef>
          </c:val>
          <c:extLst>
            <c:ext xmlns:c16="http://schemas.microsoft.com/office/drawing/2014/chart" uri="{C3380CC4-5D6E-409C-BE32-E72D297353CC}">
              <c16:uniqueId val="{00000003-9039-4EFF-89B2-098011A15A65}"/>
            </c:ext>
          </c:extLst>
        </c:ser>
        <c:ser>
          <c:idx val="4"/>
          <c:order val="4"/>
          <c:tx>
            <c:strRef>
              <c:f>'CVRJ ALOS &amp; BDE 2011-2020'!$A$90</c:f>
              <c:strCache>
                <c:ptCount val="1"/>
                <c:pt idx="0">
                  <c:v>Orange</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ALOS &amp; BDE 2011-2020'!$B$85</c:f>
              <c:strCache>
                <c:ptCount val="1"/>
                <c:pt idx="0">
                  <c:v>% Change 2012-2021</c:v>
                </c:pt>
              </c:strCache>
            </c:strRef>
          </c:cat>
          <c:val>
            <c:numRef>
              <c:f>'CVRJ ALOS &amp; BDE 2011-2020'!$B$90</c:f>
              <c:numCache>
                <c:formatCode>0%</c:formatCode>
                <c:ptCount val="1"/>
                <c:pt idx="0">
                  <c:v>0.45</c:v>
                </c:pt>
              </c:numCache>
            </c:numRef>
          </c:val>
          <c:extLst>
            <c:ext xmlns:c16="http://schemas.microsoft.com/office/drawing/2014/chart" uri="{C3380CC4-5D6E-409C-BE32-E72D297353CC}">
              <c16:uniqueId val="{00000004-9039-4EFF-89B2-098011A15A65}"/>
            </c:ext>
          </c:extLst>
        </c:ser>
        <c:ser>
          <c:idx val="5"/>
          <c:order val="5"/>
          <c:tx>
            <c:strRef>
              <c:f>'CVRJ ALOS &amp; BDE 2011-2020'!$A$91</c:f>
              <c:strCache>
                <c:ptCount val="1"/>
                <c:pt idx="0">
                  <c:v>Federal</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ALOS &amp; BDE 2011-2020'!$B$85</c:f>
              <c:strCache>
                <c:ptCount val="1"/>
                <c:pt idx="0">
                  <c:v>% Change 2012-2021</c:v>
                </c:pt>
              </c:strCache>
            </c:strRef>
          </c:cat>
          <c:val>
            <c:numRef>
              <c:f>'CVRJ ALOS &amp; BDE 2011-2020'!$B$91</c:f>
              <c:numCache>
                <c:formatCode>0%</c:formatCode>
                <c:ptCount val="1"/>
                <c:pt idx="0">
                  <c:v>-0.37</c:v>
                </c:pt>
              </c:numCache>
            </c:numRef>
          </c:val>
          <c:extLst>
            <c:ext xmlns:c16="http://schemas.microsoft.com/office/drawing/2014/chart" uri="{C3380CC4-5D6E-409C-BE32-E72D297353CC}">
              <c16:uniqueId val="{00000005-9039-4EFF-89B2-098011A15A65}"/>
            </c:ext>
          </c:extLst>
        </c:ser>
        <c:ser>
          <c:idx val="6"/>
          <c:order val="6"/>
          <c:tx>
            <c:strRef>
              <c:f>'CVRJ ALOS &amp; BDE 2011-2020'!$A$92</c:f>
              <c:strCache>
                <c:ptCount val="1"/>
                <c:pt idx="0">
                  <c:v>Other Jurisdictions</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ALOS &amp; BDE 2011-2020'!$B$85</c:f>
              <c:strCache>
                <c:ptCount val="1"/>
                <c:pt idx="0">
                  <c:v>% Change 2012-2021</c:v>
                </c:pt>
              </c:strCache>
            </c:strRef>
          </c:cat>
          <c:val>
            <c:numRef>
              <c:f>'CVRJ ALOS &amp; BDE 2011-2020'!$B$92</c:f>
              <c:numCache>
                <c:formatCode>0%</c:formatCode>
                <c:ptCount val="1"/>
                <c:pt idx="0">
                  <c:v>0.16</c:v>
                </c:pt>
              </c:numCache>
            </c:numRef>
          </c:val>
          <c:extLst>
            <c:ext xmlns:c16="http://schemas.microsoft.com/office/drawing/2014/chart" uri="{C3380CC4-5D6E-409C-BE32-E72D297353CC}">
              <c16:uniqueId val="{00000006-9039-4EFF-89B2-098011A15A65}"/>
            </c:ext>
          </c:extLst>
        </c:ser>
        <c:dLbls>
          <c:showLegendKey val="0"/>
          <c:showVal val="0"/>
          <c:showCatName val="0"/>
          <c:showSerName val="0"/>
          <c:showPercent val="0"/>
          <c:showBubbleSize val="0"/>
        </c:dLbls>
        <c:gapWidth val="219"/>
        <c:overlap val="-27"/>
        <c:axId val="1530680784"/>
        <c:axId val="1530679536"/>
      </c:barChart>
      <c:catAx>
        <c:axId val="1530680784"/>
        <c:scaling>
          <c:orientation val="minMax"/>
        </c:scaling>
        <c:delete val="1"/>
        <c:axPos val="b"/>
        <c:numFmt formatCode="General" sourceLinked="1"/>
        <c:majorTickMark val="none"/>
        <c:minorTickMark val="none"/>
        <c:tickLblPos val="nextTo"/>
        <c:crossAx val="1530679536"/>
        <c:crosses val="autoZero"/>
        <c:auto val="1"/>
        <c:lblAlgn val="ctr"/>
        <c:lblOffset val="100"/>
        <c:noMultiLvlLbl val="0"/>
      </c:catAx>
      <c:valAx>
        <c:axId val="1530679536"/>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15306807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Share of CVRJ Intake Volume by Jurisdiction</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'CVRJ Intakes'!$B$33</c:f>
              <c:strCache>
                <c:ptCount val="1"/>
                <c:pt idx="0">
                  <c:v>2011</c:v>
                </c:pt>
              </c:strCache>
            </c:strRef>
          </c:tx>
          <c:spPr>
            <a:solidFill>
              <a:schemeClr val="accent1"/>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Intakes'!$B$34:$B$40</c:f>
              <c:numCache>
                <c:formatCode>0.00%</c:formatCode>
                <c:ptCount val="7"/>
                <c:pt idx="0">
                  <c:v>0.10376670716889429</c:v>
                </c:pt>
                <c:pt idx="1">
                  <c:v>9.6476306196840833E-2</c:v>
                </c:pt>
                <c:pt idx="2">
                  <c:v>0.25467800729040097</c:v>
                </c:pt>
                <c:pt idx="3">
                  <c:v>6.8043742405832316E-2</c:v>
                </c:pt>
                <c:pt idx="4">
                  <c:v>0.20753341433778857</c:v>
                </c:pt>
                <c:pt idx="5">
                  <c:v>0.23134872417982988</c:v>
                </c:pt>
                <c:pt idx="6">
                  <c:v>3.8153098420413124E-2</c:v>
                </c:pt>
              </c:numCache>
            </c:numRef>
          </c:val>
          <c:extLst>
            <c:ext xmlns:c16="http://schemas.microsoft.com/office/drawing/2014/chart" uri="{C3380CC4-5D6E-409C-BE32-E72D297353CC}">
              <c16:uniqueId val="{00000000-FBD1-4898-A556-9C8CC4B95C9F}"/>
            </c:ext>
          </c:extLst>
        </c:ser>
        <c:ser>
          <c:idx val="1"/>
          <c:order val="1"/>
          <c:tx>
            <c:strRef>
              <c:f>'CVRJ Intakes'!$C$33</c:f>
              <c:strCache>
                <c:ptCount val="1"/>
                <c:pt idx="0">
                  <c:v>2012</c:v>
                </c:pt>
              </c:strCache>
            </c:strRef>
          </c:tx>
          <c:spPr>
            <a:solidFill>
              <a:schemeClr val="accent2"/>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Intakes'!$C$34:$C$40</c:f>
              <c:numCache>
                <c:formatCode>0.00%</c:formatCode>
                <c:ptCount val="7"/>
                <c:pt idx="0">
                  <c:v>0.10052493438320211</c:v>
                </c:pt>
                <c:pt idx="1">
                  <c:v>8.5564304461942256E-2</c:v>
                </c:pt>
                <c:pt idx="2">
                  <c:v>0.24750656167979002</c:v>
                </c:pt>
                <c:pt idx="3">
                  <c:v>8.0052493438320216E-2</c:v>
                </c:pt>
                <c:pt idx="4">
                  <c:v>0.20997375328083989</c:v>
                </c:pt>
                <c:pt idx="5">
                  <c:v>0.23858267716535433</c:v>
                </c:pt>
                <c:pt idx="6">
                  <c:v>3.7795275590551181E-2</c:v>
                </c:pt>
              </c:numCache>
            </c:numRef>
          </c:val>
          <c:extLst>
            <c:ext xmlns:c16="http://schemas.microsoft.com/office/drawing/2014/chart" uri="{C3380CC4-5D6E-409C-BE32-E72D297353CC}">
              <c16:uniqueId val="{00000001-FBD1-4898-A556-9C8CC4B95C9F}"/>
            </c:ext>
          </c:extLst>
        </c:ser>
        <c:ser>
          <c:idx val="2"/>
          <c:order val="2"/>
          <c:tx>
            <c:strRef>
              <c:f>'CVRJ Intakes'!$D$33</c:f>
              <c:strCache>
                <c:ptCount val="1"/>
                <c:pt idx="0">
                  <c:v>2013</c:v>
                </c:pt>
              </c:strCache>
            </c:strRef>
          </c:tx>
          <c:spPr>
            <a:solidFill>
              <a:schemeClr val="accent3"/>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Intakes'!$D$34:$D$40</c:f>
              <c:numCache>
                <c:formatCode>0.00%</c:formatCode>
                <c:ptCount val="7"/>
                <c:pt idx="0">
                  <c:v>0.11102215105417668</c:v>
                </c:pt>
                <c:pt idx="1">
                  <c:v>9.8478783026421143E-2</c:v>
                </c:pt>
                <c:pt idx="2">
                  <c:v>0.2524686415799306</c:v>
                </c:pt>
                <c:pt idx="3">
                  <c:v>8.4867894315452358E-2</c:v>
                </c:pt>
                <c:pt idx="4">
                  <c:v>0.21964238057112356</c:v>
                </c:pt>
                <c:pt idx="5">
                  <c:v>0.17080330931411797</c:v>
                </c:pt>
                <c:pt idx="6">
                  <c:v>6.2716840138777694E-2</c:v>
                </c:pt>
              </c:numCache>
            </c:numRef>
          </c:val>
          <c:extLst>
            <c:ext xmlns:c16="http://schemas.microsoft.com/office/drawing/2014/chart" uri="{C3380CC4-5D6E-409C-BE32-E72D297353CC}">
              <c16:uniqueId val="{00000002-FBD1-4898-A556-9C8CC4B95C9F}"/>
            </c:ext>
          </c:extLst>
        </c:ser>
        <c:ser>
          <c:idx val="3"/>
          <c:order val="3"/>
          <c:tx>
            <c:strRef>
              <c:f>'CVRJ Intakes'!$E$33</c:f>
              <c:strCache>
                <c:ptCount val="1"/>
                <c:pt idx="0">
                  <c:v>2014</c:v>
                </c:pt>
              </c:strCache>
            </c:strRef>
          </c:tx>
          <c:spPr>
            <a:solidFill>
              <a:schemeClr val="accent4"/>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Intakes'!$E$34:$E$40</c:f>
              <c:numCache>
                <c:formatCode>0.00%</c:formatCode>
                <c:ptCount val="7"/>
                <c:pt idx="0">
                  <c:v>0.1162981162981163</c:v>
                </c:pt>
                <c:pt idx="1">
                  <c:v>9.8007098007098004E-2</c:v>
                </c:pt>
                <c:pt idx="2">
                  <c:v>0.23641823641823642</c:v>
                </c:pt>
                <c:pt idx="3">
                  <c:v>9.6369096369096366E-2</c:v>
                </c:pt>
                <c:pt idx="4">
                  <c:v>0.27354627354627353</c:v>
                </c:pt>
                <c:pt idx="5">
                  <c:v>0.12093912093912094</c:v>
                </c:pt>
                <c:pt idx="6">
                  <c:v>5.8422058422058422E-2</c:v>
                </c:pt>
              </c:numCache>
            </c:numRef>
          </c:val>
          <c:extLst>
            <c:ext xmlns:c16="http://schemas.microsoft.com/office/drawing/2014/chart" uri="{C3380CC4-5D6E-409C-BE32-E72D297353CC}">
              <c16:uniqueId val="{00000003-FBD1-4898-A556-9C8CC4B95C9F}"/>
            </c:ext>
          </c:extLst>
        </c:ser>
        <c:ser>
          <c:idx val="4"/>
          <c:order val="4"/>
          <c:tx>
            <c:strRef>
              <c:f>'CVRJ Intakes'!$F$33</c:f>
              <c:strCache>
                <c:ptCount val="1"/>
                <c:pt idx="0">
                  <c:v>2015</c:v>
                </c:pt>
              </c:strCache>
            </c:strRef>
          </c:tx>
          <c:spPr>
            <a:solidFill>
              <a:schemeClr val="accent5"/>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Intakes'!$F$34:$F$40</c:f>
              <c:numCache>
                <c:formatCode>0.00%</c:formatCode>
                <c:ptCount val="7"/>
                <c:pt idx="0">
                  <c:v>0.1000292483182217</c:v>
                </c:pt>
                <c:pt idx="1">
                  <c:v>0.10617139514477918</c:v>
                </c:pt>
                <c:pt idx="2">
                  <c:v>0.27610412401286927</c:v>
                </c:pt>
                <c:pt idx="3">
                  <c:v>9.7689382860485521E-2</c:v>
                </c:pt>
                <c:pt idx="4">
                  <c:v>0.28517110266159695</c:v>
                </c:pt>
                <c:pt idx="5">
                  <c:v>7.9555425563030122E-2</c:v>
                </c:pt>
                <c:pt idx="6">
                  <c:v>5.5279321439017259E-2</c:v>
                </c:pt>
              </c:numCache>
            </c:numRef>
          </c:val>
          <c:extLst>
            <c:ext xmlns:c16="http://schemas.microsoft.com/office/drawing/2014/chart" uri="{C3380CC4-5D6E-409C-BE32-E72D297353CC}">
              <c16:uniqueId val="{00000004-FBD1-4898-A556-9C8CC4B95C9F}"/>
            </c:ext>
          </c:extLst>
        </c:ser>
        <c:ser>
          <c:idx val="5"/>
          <c:order val="5"/>
          <c:tx>
            <c:strRef>
              <c:f>'CVRJ Intakes'!$G$33</c:f>
              <c:strCache>
                <c:ptCount val="1"/>
                <c:pt idx="0">
                  <c:v>2016</c:v>
                </c:pt>
              </c:strCache>
            </c:strRef>
          </c:tx>
          <c:spPr>
            <a:solidFill>
              <a:schemeClr val="accent6"/>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Intakes'!$G$34:$G$40</c:f>
              <c:numCache>
                <c:formatCode>0.00%</c:formatCode>
                <c:ptCount val="7"/>
                <c:pt idx="0">
                  <c:v>0.11963007159904535</c:v>
                </c:pt>
                <c:pt idx="1">
                  <c:v>0.11575178997613365</c:v>
                </c:pt>
                <c:pt idx="2">
                  <c:v>0.25745823389021477</c:v>
                </c:pt>
                <c:pt idx="3">
                  <c:v>9.4272076372315036E-2</c:v>
                </c:pt>
                <c:pt idx="4">
                  <c:v>0.26223150357995229</c:v>
                </c:pt>
                <c:pt idx="5">
                  <c:v>7.040572792362769E-2</c:v>
                </c:pt>
                <c:pt idx="6">
                  <c:v>8.0250596658711218E-2</c:v>
                </c:pt>
              </c:numCache>
            </c:numRef>
          </c:val>
          <c:extLst>
            <c:ext xmlns:c16="http://schemas.microsoft.com/office/drawing/2014/chart" uri="{C3380CC4-5D6E-409C-BE32-E72D297353CC}">
              <c16:uniqueId val="{00000005-FBD1-4898-A556-9C8CC4B95C9F}"/>
            </c:ext>
          </c:extLst>
        </c:ser>
        <c:ser>
          <c:idx val="6"/>
          <c:order val="6"/>
          <c:tx>
            <c:strRef>
              <c:f>'CVRJ Intakes'!$H$33</c:f>
              <c:strCache>
                <c:ptCount val="1"/>
                <c:pt idx="0">
                  <c:v>2017</c:v>
                </c:pt>
              </c:strCache>
            </c:strRef>
          </c:tx>
          <c:spPr>
            <a:solidFill>
              <a:schemeClr val="accent1">
                <a:lumMod val="60000"/>
              </a:schemeClr>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Intakes'!$H$34:$H$40</c:f>
              <c:numCache>
                <c:formatCode>0.00%</c:formatCode>
                <c:ptCount val="7"/>
                <c:pt idx="0">
                  <c:v>0.12784090909090909</c:v>
                </c:pt>
                <c:pt idx="1">
                  <c:v>0.13267045454545454</c:v>
                </c:pt>
                <c:pt idx="2">
                  <c:v>0.25596590909090911</c:v>
                </c:pt>
                <c:pt idx="3">
                  <c:v>9.9147727272727276E-2</c:v>
                </c:pt>
                <c:pt idx="4">
                  <c:v>0.25596590909090911</c:v>
                </c:pt>
                <c:pt idx="5">
                  <c:v>6.4204545454545459E-2</c:v>
                </c:pt>
                <c:pt idx="6">
                  <c:v>6.4204545454545459E-2</c:v>
                </c:pt>
              </c:numCache>
            </c:numRef>
          </c:val>
          <c:extLst>
            <c:ext xmlns:c16="http://schemas.microsoft.com/office/drawing/2014/chart" uri="{C3380CC4-5D6E-409C-BE32-E72D297353CC}">
              <c16:uniqueId val="{00000006-FBD1-4898-A556-9C8CC4B95C9F}"/>
            </c:ext>
          </c:extLst>
        </c:ser>
        <c:ser>
          <c:idx val="7"/>
          <c:order val="7"/>
          <c:tx>
            <c:strRef>
              <c:f>'CVRJ Intakes'!$I$33</c:f>
              <c:strCache>
                <c:ptCount val="1"/>
                <c:pt idx="0">
                  <c:v>2018</c:v>
                </c:pt>
              </c:strCache>
            </c:strRef>
          </c:tx>
          <c:spPr>
            <a:solidFill>
              <a:schemeClr val="accent2">
                <a:lumMod val="60000"/>
              </a:schemeClr>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Intakes'!$I$34:$I$40</c:f>
              <c:numCache>
                <c:formatCode>0.00%</c:formatCode>
                <c:ptCount val="7"/>
                <c:pt idx="0">
                  <c:v>0.11354466858789625</c:v>
                </c:pt>
                <c:pt idx="1">
                  <c:v>0.12507204610951009</c:v>
                </c:pt>
                <c:pt idx="2">
                  <c:v>0.26138328530259364</c:v>
                </c:pt>
                <c:pt idx="3">
                  <c:v>8.5302593659942361E-2</c:v>
                </c:pt>
                <c:pt idx="4">
                  <c:v>0.25417867435158503</c:v>
                </c:pt>
                <c:pt idx="5">
                  <c:v>9.9135446685878967E-2</c:v>
                </c:pt>
                <c:pt idx="6">
                  <c:v>6.1383285302593661E-2</c:v>
                </c:pt>
              </c:numCache>
            </c:numRef>
          </c:val>
          <c:extLst>
            <c:ext xmlns:c16="http://schemas.microsoft.com/office/drawing/2014/chart" uri="{C3380CC4-5D6E-409C-BE32-E72D297353CC}">
              <c16:uniqueId val="{00000007-FBD1-4898-A556-9C8CC4B95C9F}"/>
            </c:ext>
          </c:extLst>
        </c:ser>
        <c:ser>
          <c:idx val="8"/>
          <c:order val="8"/>
          <c:tx>
            <c:strRef>
              <c:f>'CVRJ Intakes'!$J$33</c:f>
              <c:strCache>
                <c:ptCount val="1"/>
                <c:pt idx="0">
                  <c:v>2019</c:v>
                </c:pt>
              </c:strCache>
            </c:strRef>
          </c:tx>
          <c:spPr>
            <a:solidFill>
              <a:schemeClr val="accent3">
                <a:lumMod val="60000"/>
              </a:schemeClr>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Intakes'!$J$34:$J$40</c:f>
              <c:numCache>
                <c:formatCode>0.00%</c:formatCode>
                <c:ptCount val="7"/>
                <c:pt idx="0">
                  <c:v>0.11407985589912939</c:v>
                </c:pt>
                <c:pt idx="1">
                  <c:v>0.12848994296007205</c:v>
                </c:pt>
                <c:pt idx="2">
                  <c:v>0.25277694386070249</c:v>
                </c:pt>
                <c:pt idx="3">
                  <c:v>8.5259681777244065E-2</c:v>
                </c:pt>
                <c:pt idx="4">
                  <c:v>0.22635845091564094</c:v>
                </c:pt>
                <c:pt idx="5">
                  <c:v>0.12278595016511558</c:v>
                </c:pt>
                <c:pt idx="6">
                  <c:v>7.0249174422095467E-2</c:v>
                </c:pt>
              </c:numCache>
            </c:numRef>
          </c:val>
          <c:extLst>
            <c:ext xmlns:c16="http://schemas.microsoft.com/office/drawing/2014/chart" uri="{C3380CC4-5D6E-409C-BE32-E72D297353CC}">
              <c16:uniqueId val="{00000008-FBD1-4898-A556-9C8CC4B95C9F}"/>
            </c:ext>
          </c:extLst>
        </c:ser>
        <c:ser>
          <c:idx val="9"/>
          <c:order val="9"/>
          <c:tx>
            <c:strRef>
              <c:f>'CVRJ Intakes'!$K$33</c:f>
              <c:strCache>
                <c:ptCount val="1"/>
                <c:pt idx="0">
                  <c:v>2020</c:v>
                </c:pt>
              </c:strCache>
            </c:strRef>
          </c:tx>
          <c:spPr>
            <a:solidFill>
              <a:schemeClr val="accent4">
                <a:lumMod val="60000"/>
              </a:schemeClr>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Intakes'!$K$34:$K$40</c:f>
              <c:numCache>
                <c:formatCode>0.00%</c:formatCode>
                <c:ptCount val="7"/>
                <c:pt idx="0">
                  <c:v>0.10783055198973042</c:v>
                </c:pt>
                <c:pt idx="1">
                  <c:v>0.11852802738553701</c:v>
                </c:pt>
                <c:pt idx="2">
                  <c:v>0.27770646127513909</c:v>
                </c:pt>
                <c:pt idx="3">
                  <c:v>5.6910569105691054E-2</c:v>
                </c:pt>
                <c:pt idx="4">
                  <c:v>0.24604193410355157</c:v>
                </c:pt>
                <c:pt idx="5">
                  <c:v>0.11767222935387249</c:v>
                </c:pt>
                <c:pt idx="6">
                  <c:v>7.531022678647839E-2</c:v>
                </c:pt>
              </c:numCache>
            </c:numRef>
          </c:val>
          <c:extLst>
            <c:ext xmlns:c16="http://schemas.microsoft.com/office/drawing/2014/chart" uri="{C3380CC4-5D6E-409C-BE32-E72D297353CC}">
              <c16:uniqueId val="{00000009-FBD1-4898-A556-9C8CC4B95C9F}"/>
            </c:ext>
          </c:extLst>
        </c:ser>
        <c:ser>
          <c:idx val="10"/>
          <c:order val="10"/>
          <c:tx>
            <c:strRef>
              <c:f>'CVRJ Intakes'!$L$33</c:f>
              <c:strCache>
                <c:ptCount val="1"/>
                <c:pt idx="0">
                  <c:v>2021</c:v>
                </c:pt>
              </c:strCache>
            </c:strRef>
          </c:tx>
          <c:spPr>
            <a:solidFill>
              <a:schemeClr val="accent5">
                <a:lumMod val="60000"/>
              </a:schemeClr>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Intakes'!$L$34:$L$40</c:f>
              <c:numCache>
                <c:formatCode>0.00%</c:formatCode>
                <c:ptCount val="7"/>
                <c:pt idx="0">
                  <c:v>0.11360000000000001</c:v>
                </c:pt>
                <c:pt idx="1">
                  <c:v>0.1144</c:v>
                </c:pt>
                <c:pt idx="2">
                  <c:v>0.31319999999999998</c:v>
                </c:pt>
                <c:pt idx="3">
                  <c:v>5.5199999999999999E-2</c:v>
                </c:pt>
                <c:pt idx="4">
                  <c:v>0.26640000000000003</c:v>
                </c:pt>
                <c:pt idx="5">
                  <c:v>6.6799999999999998E-2</c:v>
                </c:pt>
                <c:pt idx="6">
                  <c:v>7.0400000000000004E-2</c:v>
                </c:pt>
              </c:numCache>
            </c:numRef>
          </c:val>
          <c:extLst>
            <c:ext xmlns:c16="http://schemas.microsoft.com/office/drawing/2014/chart" uri="{C3380CC4-5D6E-409C-BE32-E72D297353CC}">
              <c16:uniqueId val="{0000000A-FBD1-4898-A556-9C8CC4B95C9F}"/>
            </c:ext>
          </c:extLst>
        </c:ser>
        <c:dLbls>
          <c:showLegendKey val="0"/>
          <c:showVal val="0"/>
          <c:showCatName val="0"/>
          <c:showSerName val="0"/>
          <c:showPercent val="0"/>
          <c:showBubbleSize val="0"/>
        </c:dLbls>
        <c:gapWidth val="219"/>
        <c:overlap val="-27"/>
        <c:axId val="501289648"/>
        <c:axId val="501290896"/>
      </c:barChart>
      <c:catAx>
        <c:axId val="501289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01290896"/>
        <c:crosses val="autoZero"/>
        <c:auto val="1"/>
        <c:lblAlgn val="ctr"/>
        <c:lblOffset val="100"/>
        <c:noMultiLvlLbl val="0"/>
      </c:catAx>
      <c:valAx>
        <c:axId val="501290896"/>
        <c:scaling>
          <c:orientation val="minMax"/>
          <c:max val="0.4"/>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012896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Madison Bed Day Expenditures by Race</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'BDE by Race'!$A$18</c:f>
              <c:strCache>
                <c:ptCount val="1"/>
                <c:pt idx="0">
                  <c:v>Madison - Black</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'BDE by Race'!$B$17:$K$17</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'BDE by Race'!$B$18:$K$18</c:f>
              <c:numCache>
                <c:formatCode>General</c:formatCode>
                <c:ptCount val="10"/>
                <c:pt idx="0">
                  <c:v>1902</c:v>
                </c:pt>
                <c:pt idx="1">
                  <c:v>2156</c:v>
                </c:pt>
                <c:pt idx="2">
                  <c:v>1690</c:v>
                </c:pt>
                <c:pt idx="3">
                  <c:v>2647</c:v>
                </c:pt>
                <c:pt idx="4">
                  <c:v>1145</c:v>
                </c:pt>
                <c:pt idx="5">
                  <c:v>2034</c:v>
                </c:pt>
                <c:pt idx="6">
                  <c:v>2395</c:v>
                </c:pt>
                <c:pt idx="7">
                  <c:v>2087</c:v>
                </c:pt>
                <c:pt idx="8">
                  <c:v>1192</c:v>
                </c:pt>
                <c:pt idx="9">
                  <c:v>355</c:v>
                </c:pt>
              </c:numCache>
            </c:numRef>
          </c:val>
          <c:smooth val="0"/>
          <c:extLst>
            <c:ext xmlns:c16="http://schemas.microsoft.com/office/drawing/2014/chart" uri="{C3380CC4-5D6E-409C-BE32-E72D297353CC}">
              <c16:uniqueId val="{00000000-433E-4EE1-AC88-3F5D73D72B59}"/>
            </c:ext>
          </c:extLst>
        </c:ser>
        <c:ser>
          <c:idx val="1"/>
          <c:order val="1"/>
          <c:tx>
            <c:strRef>
              <c:f>'BDE by Race'!$A$19</c:f>
              <c:strCache>
                <c:ptCount val="1"/>
                <c:pt idx="0">
                  <c:v>Madison - White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'BDE by Race'!$B$17:$K$17</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'BDE by Race'!$B$19:$K$19</c:f>
              <c:numCache>
                <c:formatCode>General</c:formatCode>
                <c:ptCount val="10"/>
                <c:pt idx="0">
                  <c:v>4544</c:v>
                </c:pt>
                <c:pt idx="1">
                  <c:v>7130</c:v>
                </c:pt>
                <c:pt idx="2">
                  <c:v>5847</c:v>
                </c:pt>
                <c:pt idx="3">
                  <c:v>5987</c:v>
                </c:pt>
                <c:pt idx="4">
                  <c:v>5339</c:v>
                </c:pt>
                <c:pt idx="5">
                  <c:v>7268</c:v>
                </c:pt>
                <c:pt idx="6">
                  <c:v>6676</c:v>
                </c:pt>
                <c:pt idx="7">
                  <c:v>6146</c:v>
                </c:pt>
                <c:pt idx="8">
                  <c:v>3316</c:v>
                </c:pt>
                <c:pt idx="9">
                  <c:v>2986</c:v>
                </c:pt>
              </c:numCache>
            </c:numRef>
          </c:val>
          <c:smooth val="0"/>
          <c:extLst>
            <c:ext xmlns:c16="http://schemas.microsoft.com/office/drawing/2014/chart" uri="{C3380CC4-5D6E-409C-BE32-E72D297353CC}">
              <c16:uniqueId val="{00000001-433E-4EE1-AC88-3F5D73D72B59}"/>
            </c:ext>
          </c:extLst>
        </c:ser>
        <c:dLbls>
          <c:showLegendKey val="0"/>
          <c:showVal val="0"/>
          <c:showCatName val="0"/>
          <c:showSerName val="0"/>
          <c:showPercent val="0"/>
          <c:showBubbleSize val="0"/>
        </c:dLbls>
        <c:smooth val="0"/>
        <c:axId val="491247408"/>
        <c:axId val="491588224"/>
      </c:lineChart>
      <c:catAx>
        <c:axId val="491247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1588224"/>
        <c:crosses val="autoZero"/>
        <c:auto val="1"/>
        <c:lblAlgn val="ctr"/>
        <c:lblOffset val="100"/>
        <c:noMultiLvlLbl val="0"/>
      </c:catAx>
      <c:valAx>
        <c:axId val="4915882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12474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Madison Bed Day Expenditures by Gender</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'BDE by Gender'!$A$18</c:f>
              <c:strCache>
                <c:ptCount val="1"/>
                <c:pt idx="0">
                  <c:v>Madison - Female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'BDE by Gender'!$B$17:$K$17</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'BDE by Gender'!$B$18:$K$18</c:f>
              <c:numCache>
                <c:formatCode>General</c:formatCode>
                <c:ptCount val="10"/>
                <c:pt idx="0">
                  <c:v>630</c:v>
                </c:pt>
                <c:pt idx="1">
                  <c:v>1873</c:v>
                </c:pt>
                <c:pt idx="2">
                  <c:v>931</c:v>
                </c:pt>
                <c:pt idx="3">
                  <c:v>1630</c:v>
                </c:pt>
                <c:pt idx="4">
                  <c:v>1036</c:v>
                </c:pt>
                <c:pt idx="5">
                  <c:v>2135</c:v>
                </c:pt>
                <c:pt idx="6">
                  <c:v>1106</c:v>
                </c:pt>
                <c:pt idx="7">
                  <c:v>1102</c:v>
                </c:pt>
                <c:pt idx="8">
                  <c:v>739</c:v>
                </c:pt>
                <c:pt idx="9">
                  <c:v>239</c:v>
                </c:pt>
              </c:numCache>
            </c:numRef>
          </c:val>
          <c:smooth val="0"/>
          <c:extLst>
            <c:ext xmlns:c16="http://schemas.microsoft.com/office/drawing/2014/chart" uri="{C3380CC4-5D6E-409C-BE32-E72D297353CC}">
              <c16:uniqueId val="{00000000-0517-4E16-BFDE-1B1D89C6988A}"/>
            </c:ext>
          </c:extLst>
        </c:ser>
        <c:ser>
          <c:idx val="1"/>
          <c:order val="1"/>
          <c:tx>
            <c:strRef>
              <c:f>'BDE by Gender'!$A$19</c:f>
              <c:strCache>
                <c:ptCount val="1"/>
                <c:pt idx="0">
                  <c:v>Madison - Male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'BDE by Gender'!$B$17:$K$17</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'BDE by Gender'!$B$19:$K$19</c:f>
              <c:numCache>
                <c:formatCode>General</c:formatCode>
                <c:ptCount val="10"/>
                <c:pt idx="0">
                  <c:v>6177</c:v>
                </c:pt>
                <c:pt idx="1">
                  <c:v>7415</c:v>
                </c:pt>
                <c:pt idx="2">
                  <c:v>6611</c:v>
                </c:pt>
                <c:pt idx="3">
                  <c:v>7011</c:v>
                </c:pt>
                <c:pt idx="4">
                  <c:v>5449</c:v>
                </c:pt>
                <c:pt idx="5">
                  <c:v>7169</c:v>
                </c:pt>
                <c:pt idx="6">
                  <c:v>7966</c:v>
                </c:pt>
                <c:pt idx="7">
                  <c:v>7132</c:v>
                </c:pt>
                <c:pt idx="8">
                  <c:v>3769</c:v>
                </c:pt>
                <c:pt idx="9">
                  <c:v>3101</c:v>
                </c:pt>
              </c:numCache>
            </c:numRef>
          </c:val>
          <c:smooth val="0"/>
          <c:extLst>
            <c:ext xmlns:c16="http://schemas.microsoft.com/office/drawing/2014/chart" uri="{C3380CC4-5D6E-409C-BE32-E72D297353CC}">
              <c16:uniqueId val="{00000001-0517-4E16-BFDE-1B1D89C6988A}"/>
            </c:ext>
          </c:extLst>
        </c:ser>
        <c:dLbls>
          <c:showLegendKey val="0"/>
          <c:showVal val="0"/>
          <c:showCatName val="0"/>
          <c:showSerName val="0"/>
          <c:showPercent val="0"/>
          <c:showBubbleSize val="0"/>
        </c:dLbls>
        <c:smooth val="0"/>
        <c:axId val="492212816"/>
        <c:axId val="492216344"/>
      </c:lineChart>
      <c:catAx>
        <c:axId val="492212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2216344"/>
        <c:crosses val="autoZero"/>
        <c:auto val="1"/>
        <c:lblAlgn val="ctr"/>
        <c:lblOffset val="100"/>
        <c:noMultiLvlLbl val="0"/>
      </c:catAx>
      <c:valAx>
        <c:axId val="4922163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22128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Madison Bed Days Expended by Age Group</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'BDE by Age'!$B$29</c:f>
              <c:strCache>
                <c:ptCount val="1"/>
                <c:pt idx="0">
                  <c:v>2012</c:v>
                </c:pt>
              </c:strCache>
            </c:strRef>
          </c:tx>
          <c:spPr>
            <a:solidFill>
              <a:schemeClr val="accent1"/>
            </a:solidFill>
            <a:ln>
              <a:noFill/>
            </a:ln>
            <a:effectLst/>
          </c:spPr>
          <c:invertIfNegative val="0"/>
          <c:cat>
            <c:strRef>
              <c:f>'BDE by Age'!$A$30:$A$34</c:f>
              <c:strCache>
                <c:ptCount val="5"/>
                <c:pt idx="0">
                  <c:v>18-24</c:v>
                </c:pt>
                <c:pt idx="1">
                  <c:v>25-29</c:v>
                </c:pt>
                <c:pt idx="2">
                  <c:v>30-39</c:v>
                </c:pt>
                <c:pt idx="3">
                  <c:v>40-49</c:v>
                </c:pt>
                <c:pt idx="4">
                  <c:v>50+</c:v>
                </c:pt>
              </c:strCache>
            </c:strRef>
          </c:cat>
          <c:val>
            <c:numRef>
              <c:f>'BDE by Age'!$B$30:$B$34</c:f>
              <c:numCache>
                <c:formatCode>General</c:formatCode>
                <c:ptCount val="5"/>
                <c:pt idx="0">
                  <c:v>1141</c:v>
                </c:pt>
                <c:pt idx="1">
                  <c:v>1219</c:v>
                </c:pt>
                <c:pt idx="2">
                  <c:v>1662</c:v>
                </c:pt>
                <c:pt idx="3">
                  <c:v>1544</c:v>
                </c:pt>
                <c:pt idx="4">
                  <c:v>1241</c:v>
                </c:pt>
              </c:numCache>
            </c:numRef>
          </c:val>
          <c:extLst>
            <c:ext xmlns:c16="http://schemas.microsoft.com/office/drawing/2014/chart" uri="{C3380CC4-5D6E-409C-BE32-E72D297353CC}">
              <c16:uniqueId val="{00000000-7BCB-45BA-8606-15B40815CEA5}"/>
            </c:ext>
          </c:extLst>
        </c:ser>
        <c:ser>
          <c:idx val="1"/>
          <c:order val="1"/>
          <c:tx>
            <c:strRef>
              <c:f>'BDE by Age'!$C$29</c:f>
              <c:strCache>
                <c:ptCount val="1"/>
                <c:pt idx="0">
                  <c:v>2013</c:v>
                </c:pt>
              </c:strCache>
            </c:strRef>
          </c:tx>
          <c:spPr>
            <a:solidFill>
              <a:schemeClr val="accent2"/>
            </a:solidFill>
            <a:ln>
              <a:noFill/>
            </a:ln>
            <a:effectLst/>
          </c:spPr>
          <c:invertIfNegative val="0"/>
          <c:cat>
            <c:strRef>
              <c:f>'BDE by Age'!$A$30:$A$34</c:f>
              <c:strCache>
                <c:ptCount val="5"/>
                <c:pt idx="0">
                  <c:v>18-24</c:v>
                </c:pt>
                <c:pt idx="1">
                  <c:v>25-29</c:v>
                </c:pt>
                <c:pt idx="2">
                  <c:v>30-39</c:v>
                </c:pt>
                <c:pt idx="3">
                  <c:v>40-49</c:v>
                </c:pt>
                <c:pt idx="4">
                  <c:v>50+</c:v>
                </c:pt>
              </c:strCache>
            </c:strRef>
          </c:cat>
          <c:val>
            <c:numRef>
              <c:f>'BDE by Age'!$C$30:$C$34</c:f>
              <c:numCache>
                <c:formatCode>General</c:formatCode>
                <c:ptCount val="5"/>
                <c:pt idx="0">
                  <c:v>2017</c:v>
                </c:pt>
                <c:pt idx="1">
                  <c:v>1354</c:v>
                </c:pt>
                <c:pt idx="2">
                  <c:v>2737</c:v>
                </c:pt>
                <c:pt idx="3">
                  <c:v>1568</c:v>
                </c:pt>
                <c:pt idx="4">
                  <c:v>1613</c:v>
                </c:pt>
              </c:numCache>
            </c:numRef>
          </c:val>
          <c:extLst>
            <c:ext xmlns:c16="http://schemas.microsoft.com/office/drawing/2014/chart" uri="{C3380CC4-5D6E-409C-BE32-E72D297353CC}">
              <c16:uniqueId val="{00000001-7BCB-45BA-8606-15B40815CEA5}"/>
            </c:ext>
          </c:extLst>
        </c:ser>
        <c:ser>
          <c:idx val="2"/>
          <c:order val="2"/>
          <c:tx>
            <c:strRef>
              <c:f>'BDE by Age'!$D$29</c:f>
              <c:strCache>
                <c:ptCount val="1"/>
                <c:pt idx="0">
                  <c:v>2014</c:v>
                </c:pt>
              </c:strCache>
            </c:strRef>
          </c:tx>
          <c:spPr>
            <a:solidFill>
              <a:schemeClr val="accent3"/>
            </a:solidFill>
            <a:ln>
              <a:noFill/>
            </a:ln>
            <a:effectLst/>
          </c:spPr>
          <c:invertIfNegative val="0"/>
          <c:cat>
            <c:strRef>
              <c:f>'BDE by Age'!$A$30:$A$34</c:f>
              <c:strCache>
                <c:ptCount val="5"/>
                <c:pt idx="0">
                  <c:v>18-24</c:v>
                </c:pt>
                <c:pt idx="1">
                  <c:v>25-29</c:v>
                </c:pt>
                <c:pt idx="2">
                  <c:v>30-39</c:v>
                </c:pt>
                <c:pt idx="3">
                  <c:v>40-49</c:v>
                </c:pt>
                <c:pt idx="4">
                  <c:v>50+</c:v>
                </c:pt>
              </c:strCache>
            </c:strRef>
          </c:cat>
          <c:val>
            <c:numRef>
              <c:f>'BDE by Age'!$D$30:$D$34</c:f>
              <c:numCache>
                <c:formatCode>General</c:formatCode>
                <c:ptCount val="5"/>
                <c:pt idx="0">
                  <c:v>2454</c:v>
                </c:pt>
                <c:pt idx="1">
                  <c:v>1398</c:v>
                </c:pt>
                <c:pt idx="2">
                  <c:v>1951</c:v>
                </c:pt>
                <c:pt idx="3">
                  <c:v>1125</c:v>
                </c:pt>
                <c:pt idx="4">
                  <c:v>614</c:v>
                </c:pt>
              </c:numCache>
            </c:numRef>
          </c:val>
          <c:extLst>
            <c:ext xmlns:c16="http://schemas.microsoft.com/office/drawing/2014/chart" uri="{C3380CC4-5D6E-409C-BE32-E72D297353CC}">
              <c16:uniqueId val="{00000002-7BCB-45BA-8606-15B40815CEA5}"/>
            </c:ext>
          </c:extLst>
        </c:ser>
        <c:ser>
          <c:idx val="3"/>
          <c:order val="3"/>
          <c:tx>
            <c:strRef>
              <c:f>'BDE by Age'!$E$29</c:f>
              <c:strCache>
                <c:ptCount val="1"/>
                <c:pt idx="0">
                  <c:v>2015</c:v>
                </c:pt>
              </c:strCache>
            </c:strRef>
          </c:tx>
          <c:spPr>
            <a:solidFill>
              <a:schemeClr val="accent4"/>
            </a:solidFill>
            <a:ln>
              <a:noFill/>
            </a:ln>
            <a:effectLst/>
          </c:spPr>
          <c:invertIfNegative val="0"/>
          <c:cat>
            <c:strRef>
              <c:f>'BDE by Age'!$A$30:$A$34</c:f>
              <c:strCache>
                <c:ptCount val="5"/>
                <c:pt idx="0">
                  <c:v>18-24</c:v>
                </c:pt>
                <c:pt idx="1">
                  <c:v>25-29</c:v>
                </c:pt>
                <c:pt idx="2">
                  <c:v>30-39</c:v>
                </c:pt>
                <c:pt idx="3">
                  <c:v>40-49</c:v>
                </c:pt>
                <c:pt idx="4">
                  <c:v>50+</c:v>
                </c:pt>
              </c:strCache>
            </c:strRef>
          </c:cat>
          <c:val>
            <c:numRef>
              <c:f>'BDE by Age'!$E$30:$E$34</c:f>
              <c:numCache>
                <c:formatCode>General</c:formatCode>
                <c:ptCount val="5"/>
                <c:pt idx="0">
                  <c:v>2514</c:v>
                </c:pt>
                <c:pt idx="1">
                  <c:v>2178</c:v>
                </c:pt>
                <c:pt idx="2">
                  <c:v>2257</c:v>
                </c:pt>
                <c:pt idx="3">
                  <c:v>1206</c:v>
                </c:pt>
                <c:pt idx="4">
                  <c:v>486</c:v>
                </c:pt>
              </c:numCache>
            </c:numRef>
          </c:val>
          <c:extLst>
            <c:ext xmlns:c16="http://schemas.microsoft.com/office/drawing/2014/chart" uri="{C3380CC4-5D6E-409C-BE32-E72D297353CC}">
              <c16:uniqueId val="{00000003-7BCB-45BA-8606-15B40815CEA5}"/>
            </c:ext>
          </c:extLst>
        </c:ser>
        <c:ser>
          <c:idx val="4"/>
          <c:order val="4"/>
          <c:tx>
            <c:strRef>
              <c:f>'BDE by Age'!$F$29</c:f>
              <c:strCache>
                <c:ptCount val="1"/>
                <c:pt idx="0">
                  <c:v>2016</c:v>
                </c:pt>
              </c:strCache>
            </c:strRef>
          </c:tx>
          <c:spPr>
            <a:solidFill>
              <a:schemeClr val="accent5"/>
            </a:solidFill>
            <a:ln>
              <a:noFill/>
            </a:ln>
            <a:effectLst/>
          </c:spPr>
          <c:invertIfNegative val="0"/>
          <c:cat>
            <c:strRef>
              <c:f>'BDE by Age'!$A$30:$A$34</c:f>
              <c:strCache>
                <c:ptCount val="5"/>
                <c:pt idx="0">
                  <c:v>18-24</c:v>
                </c:pt>
                <c:pt idx="1">
                  <c:v>25-29</c:v>
                </c:pt>
                <c:pt idx="2">
                  <c:v>30-39</c:v>
                </c:pt>
                <c:pt idx="3">
                  <c:v>40-49</c:v>
                </c:pt>
                <c:pt idx="4">
                  <c:v>50+</c:v>
                </c:pt>
              </c:strCache>
            </c:strRef>
          </c:cat>
          <c:val>
            <c:numRef>
              <c:f>'BDE by Age'!$F$30:$F$34</c:f>
              <c:numCache>
                <c:formatCode>General</c:formatCode>
                <c:ptCount val="5"/>
                <c:pt idx="0">
                  <c:v>1517</c:v>
                </c:pt>
                <c:pt idx="1">
                  <c:v>1564</c:v>
                </c:pt>
                <c:pt idx="2">
                  <c:v>1677</c:v>
                </c:pt>
                <c:pt idx="3">
                  <c:v>897</c:v>
                </c:pt>
                <c:pt idx="4">
                  <c:v>830</c:v>
                </c:pt>
              </c:numCache>
            </c:numRef>
          </c:val>
          <c:extLst>
            <c:ext xmlns:c16="http://schemas.microsoft.com/office/drawing/2014/chart" uri="{C3380CC4-5D6E-409C-BE32-E72D297353CC}">
              <c16:uniqueId val="{00000004-7BCB-45BA-8606-15B40815CEA5}"/>
            </c:ext>
          </c:extLst>
        </c:ser>
        <c:ser>
          <c:idx val="5"/>
          <c:order val="5"/>
          <c:tx>
            <c:strRef>
              <c:f>'BDE by Age'!$G$29</c:f>
              <c:strCache>
                <c:ptCount val="1"/>
                <c:pt idx="0">
                  <c:v>2017</c:v>
                </c:pt>
              </c:strCache>
            </c:strRef>
          </c:tx>
          <c:spPr>
            <a:solidFill>
              <a:schemeClr val="accent6"/>
            </a:solidFill>
            <a:ln>
              <a:noFill/>
            </a:ln>
            <a:effectLst/>
          </c:spPr>
          <c:invertIfNegative val="0"/>
          <c:cat>
            <c:strRef>
              <c:f>'BDE by Age'!$A$30:$A$34</c:f>
              <c:strCache>
                <c:ptCount val="5"/>
                <c:pt idx="0">
                  <c:v>18-24</c:v>
                </c:pt>
                <c:pt idx="1">
                  <c:v>25-29</c:v>
                </c:pt>
                <c:pt idx="2">
                  <c:v>30-39</c:v>
                </c:pt>
                <c:pt idx="3">
                  <c:v>40-49</c:v>
                </c:pt>
                <c:pt idx="4">
                  <c:v>50+</c:v>
                </c:pt>
              </c:strCache>
            </c:strRef>
          </c:cat>
          <c:val>
            <c:numRef>
              <c:f>'BDE by Age'!$G$30:$G$34</c:f>
              <c:numCache>
                <c:formatCode>General</c:formatCode>
                <c:ptCount val="5"/>
                <c:pt idx="0">
                  <c:v>2620</c:v>
                </c:pt>
                <c:pt idx="1">
                  <c:v>1580</c:v>
                </c:pt>
                <c:pt idx="2">
                  <c:v>3092</c:v>
                </c:pt>
                <c:pt idx="3">
                  <c:v>622</c:v>
                </c:pt>
                <c:pt idx="4">
                  <c:v>1393</c:v>
                </c:pt>
              </c:numCache>
            </c:numRef>
          </c:val>
          <c:extLst>
            <c:ext xmlns:c16="http://schemas.microsoft.com/office/drawing/2014/chart" uri="{C3380CC4-5D6E-409C-BE32-E72D297353CC}">
              <c16:uniqueId val="{00000005-7BCB-45BA-8606-15B40815CEA5}"/>
            </c:ext>
          </c:extLst>
        </c:ser>
        <c:ser>
          <c:idx val="6"/>
          <c:order val="6"/>
          <c:tx>
            <c:strRef>
              <c:f>'BDE by Age'!$H$29</c:f>
              <c:strCache>
                <c:ptCount val="1"/>
                <c:pt idx="0">
                  <c:v>2018</c:v>
                </c:pt>
              </c:strCache>
            </c:strRef>
          </c:tx>
          <c:spPr>
            <a:solidFill>
              <a:schemeClr val="accent1">
                <a:lumMod val="60000"/>
              </a:schemeClr>
            </a:solidFill>
            <a:ln>
              <a:noFill/>
            </a:ln>
            <a:effectLst/>
          </c:spPr>
          <c:invertIfNegative val="0"/>
          <c:cat>
            <c:strRef>
              <c:f>'BDE by Age'!$A$30:$A$34</c:f>
              <c:strCache>
                <c:ptCount val="5"/>
                <c:pt idx="0">
                  <c:v>18-24</c:v>
                </c:pt>
                <c:pt idx="1">
                  <c:v>25-29</c:v>
                </c:pt>
                <c:pt idx="2">
                  <c:v>30-39</c:v>
                </c:pt>
                <c:pt idx="3">
                  <c:v>40-49</c:v>
                </c:pt>
                <c:pt idx="4">
                  <c:v>50+</c:v>
                </c:pt>
              </c:strCache>
            </c:strRef>
          </c:cat>
          <c:val>
            <c:numRef>
              <c:f>'BDE by Age'!$H$30:$H$34</c:f>
              <c:numCache>
                <c:formatCode>General</c:formatCode>
                <c:ptCount val="5"/>
                <c:pt idx="0">
                  <c:v>1232</c:v>
                </c:pt>
                <c:pt idx="1">
                  <c:v>1136</c:v>
                </c:pt>
                <c:pt idx="2">
                  <c:v>3066</c:v>
                </c:pt>
                <c:pt idx="3">
                  <c:v>2169</c:v>
                </c:pt>
                <c:pt idx="4">
                  <c:v>1468</c:v>
                </c:pt>
              </c:numCache>
            </c:numRef>
          </c:val>
          <c:extLst>
            <c:ext xmlns:c16="http://schemas.microsoft.com/office/drawing/2014/chart" uri="{C3380CC4-5D6E-409C-BE32-E72D297353CC}">
              <c16:uniqueId val="{00000006-7BCB-45BA-8606-15B40815CEA5}"/>
            </c:ext>
          </c:extLst>
        </c:ser>
        <c:ser>
          <c:idx val="7"/>
          <c:order val="7"/>
          <c:tx>
            <c:strRef>
              <c:f>'BDE by Age'!$I$29</c:f>
              <c:strCache>
                <c:ptCount val="1"/>
                <c:pt idx="0">
                  <c:v>2019</c:v>
                </c:pt>
              </c:strCache>
            </c:strRef>
          </c:tx>
          <c:spPr>
            <a:solidFill>
              <a:schemeClr val="accent2">
                <a:lumMod val="60000"/>
              </a:schemeClr>
            </a:solidFill>
            <a:ln>
              <a:noFill/>
            </a:ln>
            <a:effectLst/>
          </c:spPr>
          <c:invertIfNegative val="0"/>
          <c:cat>
            <c:strRef>
              <c:f>'BDE by Age'!$A$30:$A$34</c:f>
              <c:strCache>
                <c:ptCount val="5"/>
                <c:pt idx="0">
                  <c:v>18-24</c:v>
                </c:pt>
                <c:pt idx="1">
                  <c:v>25-29</c:v>
                </c:pt>
                <c:pt idx="2">
                  <c:v>30-39</c:v>
                </c:pt>
                <c:pt idx="3">
                  <c:v>40-49</c:v>
                </c:pt>
                <c:pt idx="4">
                  <c:v>50+</c:v>
                </c:pt>
              </c:strCache>
            </c:strRef>
          </c:cat>
          <c:val>
            <c:numRef>
              <c:f>'BDE by Age'!$I$30:$I$34</c:f>
              <c:numCache>
                <c:formatCode>General</c:formatCode>
                <c:ptCount val="5"/>
                <c:pt idx="0">
                  <c:v>1163</c:v>
                </c:pt>
                <c:pt idx="1">
                  <c:v>2065</c:v>
                </c:pt>
                <c:pt idx="2">
                  <c:v>2629</c:v>
                </c:pt>
                <c:pt idx="3">
                  <c:v>1047</c:v>
                </c:pt>
                <c:pt idx="4">
                  <c:v>1330</c:v>
                </c:pt>
              </c:numCache>
            </c:numRef>
          </c:val>
          <c:extLst>
            <c:ext xmlns:c16="http://schemas.microsoft.com/office/drawing/2014/chart" uri="{C3380CC4-5D6E-409C-BE32-E72D297353CC}">
              <c16:uniqueId val="{00000007-7BCB-45BA-8606-15B40815CEA5}"/>
            </c:ext>
          </c:extLst>
        </c:ser>
        <c:ser>
          <c:idx val="8"/>
          <c:order val="8"/>
          <c:tx>
            <c:strRef>
              <c:f>'BDE by Age'!$J$29</c:f>
              <c:strCache>
                <c:ptCount val="1"/>
                <c:pt idx="0">
                  <c:v>2020</c:v>
                </c:pt>
              </c:strCache>
            </c:strRef>
          </c:tx>
          <c:spPr>
            <a:solidFill>
              <a:schemeClr val="accent3">
                <a:lumMod val="60000"/>
              </a:schemeClr>
            </a:solidFill>
            <a:ln>
              <a:noFill/>
            </a:ln>
            <a:effectLst/>
          </c:spPr>
          <c:invertIfNegative val="0"/>
          <c:cat>
            <c:strRef>
              <c:f>'BDE by Age'!$A$30:$A$34</c:f>
              <c:strCache>
                <c:ptCount val="5"/>
                <c:pt idx="0">
                  <c:v>18-24</c:v>
                </c:pt>
                <c:pt idx="1">
                  <c:v>25-29</c:v>
                </c:pt>
                <c:pt idx="2">
                  <c:v>30-39</c:v>
                </c:pt>
                <c:pt idx="3">
                  <c:v>40-49</c:v>
                </c:pt>
                <c:pt idx="4">
                  <c:v>50+</c:v>
                </c:pt>
              </c:strCache>
            </c:strRef>
          </c:cat>
          <c:val>
            <c:numRef>
              <c:f>'BDE by Age'!$J$30:$J$34</c:f>
              <c:numCache>
                <c:formatCode>General</c:formatCode>
                <c:ptCount val="5"/>
                <c:pt idx="0">
                  <c:v>236</c:v>
                </c:pt>
                <c:pt idx="1">
                  <c:v>950</c:v>
                </c:pt>
                <c:pt idx="2">
                  <c:v>1958</c:v>
                </c:pt>
                <c:pt idx="3">
                  <c:v>535</c:v>
                </c:pt>
                <c:pt idx="4">
                  <c:v>828</c:v>
                </c:pt>
              </c:numCache>
            </c:numRef>
          </c:val>
          <c:extLst>
            <c:ext xmlns:c16="http://schemas.microsoft.com/office/drawing/2014/chart" uri="{C3380CC4-5D6E-409C-BE32-E72D297353CC}">
              <c16:uniqueId val="{00000008-7BCB-45BA-8606-15B40815CEA5}"/>
            </c:ext>
          </c:extLst>
        </c:ser>
        <c:ser>
          <c:idx val="9"/>
          <c:order val="9"/>
          <c:tx>
            <c:strRef>
              <c:f>'BDE by Age'!$K$29</c:f>
              <c:strCache>
                <c:ptCount val="1"/>
                <c:pt idx="0">
                  <c:v>2021</c:v>
                </c:pt>
              </c:strCache>
            </c:strRef>
          </c:tx>
          <c:spPr>
            <a:solidFill>
              <a:schemeClr val="accent4">
                <a:lumMod val="60000"/>
              </a:schemeClr>
            </a:solidFill>
            <a:ln>
              <a:noFill/>
            </a:ln>
            <a:effectLst/>
          </c:spPr>
          <c:invertIfNegative val="0"/>
          <c:cat>
            <c:strRef>
              <c:f>'BDE by Age'!$A$30:$A$34</c:f>
              <c:strCache>
                <c:ptCount val="5"/>
                <c:pt idx="0">
                  <c:v>18-24</c:v>
                </c:pt>
                <c:pt idx="1">
                  <c:v>25-29</c:v>
                </c:pt>
                <c:pt idx="2">
                  <c:v>30-39</c:v>
                </c:pt>
                <c:pt idx="3">
                  <c:v>40-49</c:v>
                </c:pt>
                <c:pt idx="4">
                  <c:v>50+</c:v>
                </c:pt>
              </c:strCache>
            </c:strRef>
          </c:cat>
          <c:val>
            <c:numRef>
              <c:f>'BDE by Age'!$K$30:$K$34</c:f>
              <c:numCache>
                <c:formatCode>General</c:formatCode>
                <c:ptCount val="5"/>
                <c:pt idx="0">
                  <c:v>314</c:v>
                </c:pt>
                <c:pt idx="1">
                  <c:v>484</c:v>
                </c:pt>
                <c:pt idx="2">
                  <c:v>1001</c:v>
                </c:pt>
                <c:pt idx="3">
                  <c:v>878</c:v>
                </c:pt>
                <c:pt idx="4">
                  <c:v>664</c:v>
                </c:pt>
              </c:numCache>
            </c:numRef>
          </c:val>
          <c:extLst>
            <c:ext xmlns:c16="http://schemas.microsoft.com/office/drawing/2014/chart" uri="{C3380CC4-5D6E-409C-BE32-E72D297353CC}">
              <c16:uniqueId val="{00000009-7BCB-45BA-8606-15B40815CEA5}"/>
            </c:ext>
          </c:extLst>
        </c:ser>
        <c:dLbls>
          <c:showLegendKey val="0"/>
          <c:showVal val="0"/>
          <c:showCatName val="0"/>
          <c:showSerName val="0"/>
          <c:showPercent val="0"/>
          <c:showBubbleSize val="0"/>
        </c:dLbls>
        <c:gapWidth val="219"/>
        <c:overlap val="-27"/>
        <c:axId val="493384176"/>
        <c:axId val="495053504"/>
      </c:barChart>
      <c:catAx>
        <c:axId val="493384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5053504"/>
        <c:crosses val="autoZero"/>
        <c:auto val="1"/>
        <c:lblAlgn val="ctr"/>
        <c:lblOffset val="100"/>
        <c:noMultiLvlLbl val="0"/>
      </c:catAx>
      <c:valAx>
        <c:axId val="4950535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33841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 Change in Madison Bed Day Expenditures by Age Group (2012-2021)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'BDE by Age'!$A$73</c:f>
              <c:strCache>
                <c:ptCount val="1"/>
                <c:pt idx="0">
                  <c:v>18-24</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'BDE by Age'!$B$72</c:f>
              <c:strCache>
                <c:ptCount val="1"/>
                <c:pt idx="0">
                  <c:v>% Change 2011-2021</c:v>
                </c:pt>
              </c:strCache>
            </c:strRef>
          </c:cat>
          <c:val>
            <c:numRef>
              <c:f>'BDE by Age'!$B$73</c:f>
              <c:numCache>
                <c:formatCode>0%</c:formatCode>
                <c:ptCount val="1"/>
                <c:pt idx="0">
                  <c:v>-0.7</c:v>
                </c:pt>
              </c:numCache>
            </c:numRef>
          </c:val>
          <c:extLst>
            <c:ext xmlns:c16="http://schemas.microsoft.com/office/drawing/2014/chart" uri="{C3380CC4-5D6E-409C-BE32-E72D297353CC}">
              <c16:uniqueId val="{00000000-81D4-4D6E-BE52-FBA588E60784}"/>
            </c:ext>
          </c:extLst>
        </c:ser>
        <c:ser>
          <c:idx val="1"/>
          <c:order val="1"/>
          <c:tx>
            <c:strRef>
              <c:f>'BDE by Age'!$A$74</c:f>
              <c:strCache>
                <c:ptCount val="1"/>
                <c:pt idx="0">
                  <c:v>25-29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'BDE by Age'!$B$72</c:f>
              <c:strCache>
                <c:ptCount val="1"/>
                <c:pt idx="0">
                  <c:v>% Change 2011-2021</c:v>
                </c:pt>
              </c:strCache>
            </c:strRef>
          </c:cat>
          <c:val>
            <c:numRef>
              <c:f>'BDE by Age'!$B$74</c:f>
              <c:numCache>
                <c:formatCode>0%</c:formatCode>
                <c:ptCount val="1"/>
                <c:pt idx="0">
                  <c:v>-0.11</c:v>
                </c:pt>
              </c:numCache>
            </c:numRef>
          </c:val>
          <c:extLst>
            <c:ext xmlns:c16="http://schemas.microsoft.com/office/drawing/2014/chart" uri="{C3380CC4-5D6E-409C-BE32-E72D297353CC}">
              <c16:uniqueId val="{00000001-81D4-4D6E-BE52-FBA588E60784}"/>
            </c:ext>
          </c:extLst>
        </c:ser>
        <c:ser>
          <c:idx val="2"/>
          <c:order val="2"/>
          <c:tx>
            <c:strRef>
              <c:f>'BDE by Age'!$A$75</c:f>
              <c:strCache>
                <c:ptCount val="1"/>
                <c:pt idx="0">
                  <c:v>30-39</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'BDE by Age'!$B$72</c:f>
              <c:strCache>
                <c:ptCount val="1"/>
                <c:pt idx="0">
                  <c:v>% Change 2011-2021</c:v>
                </c:pt>
              </c:strCache>
            </c:strRef>
          </c:cat>
          <c:val>
            <c:numRef>
              <c:f>'BDE by Age'!$B$75</c:f>
              <c:numCache>
                <c:formatCode>0%</c:formatCode>
                <c:ptCount val="1"/>
                <c:pt idx="0">
                  <c:v>-0.09</c:v>
                </c:pt>
              </c:numCache>
            </c:numRef>
          </c:val>
          <c:extLst>
            <c:ext xmlns:c16="http://schemas.microsoft.com/office/drawing/2014/chart" uri="{C3380CC4-5D6E-409C-BE32-E72D297353CC}">
              <c16:uniqueId val="{00000002-81D4-4D6E-BE52-FBA588E60784}"/>
            </c:ext>
          </c:extLst>
        </c:ser>
        <c:ser>
          <c:idx val="3"/>
          <c:order val="3"/>
          <c:tx>
            <c:strRef>
              <c:f>'BDE by Age'!$A$76</c:f>
              <c:strCache>
                <c:ptCount val="1"/>
                <c:pt idx="0">
                  <c:v>40-49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'BDE by Age'!$B$72</c:f>
              <c:strCache>
                <c:ptCount val="1"/>
                <c:pt idx="0">
                  <c:v>% Change 2011-2021</c:v>
                </c:pt>
              </c:strCache>
            </c:strRef>
          </c:cat>
          <c:val>
            <c:numRef>
              <c:f>'BDE by Age'!$B$76</c:f>
              <c:numCache>
                <c:formatCode>0%</c:formatCode>
                <c:ptCount val="1"/>
                <c:pt idx="0">
                  <c:v>-0.41</c:v>
                </c:pt>
              </c:numCache>
            </c:numRef>
          </c:val>
          <c:extLst>
            <c:ext xmlns:c16="http://schemas.microsoft.com/office/drawing/2014/chart" uri="{C3380CC4-5D6E-409C-BE32-E72D297353CC}">
              <c16:uniqueId val="{00000003-81D4-4D6E-BE52-FBA588E60784}"/>
            </c:ext>
          </c:extLst>
        </c:ser>
        <c:ser>
          <c:idx val="4"/>
          <c:order val="4"/>
          <c:tx>
            <c:strRef>
              <c:f>'BDE by Age'!$A$77</c:f>
              <c:strCache>
                <c:ptCount val="1"/>
                <c:pt idx="0">
                  <c:v>50+</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'BDE by Age'!$B$72</c:f>
              <c:strCache>
                <c:ptCount val="1"/>
                <c:pt idx="0">
                  <c:v>% Change 2011-2021</c:v>
                </c:pt>
              </c:strCache>
            </c:strRef>
          </c:cat>
          <c:val>
            <c:numRef>
              <c:f>'BDE by Age'!$B$77</c:f>
              <c:numCache>
                <c:formatCode>0%</c:formatCode>
                <c:ptCount val="1"/>
                <c:pt idx="0">
                  <c:v>-0.17</c:v>
                </c:pt>
              </c:numCache>
            </c:numRef>
          </c:val>
          <c:extLst>
            <c:ext xmlns:c16="http://schemas.microsoft.com/office/drawing/2014/chart" uri="{C3380CC4-5D6E-409C-BE32-E72D297353CC}">
              <c16:uniqueId val="{00000004-81D4-4D6E-BE52-FBA588E60784}"/>
            </c:ext>
          </c:extLst>
        </c:ser>
        <c:dLbls>
          <c:showLegendKey val="0"/>
          <c:showVal val="0"/>
          <c:showCatName val="0"/>
          <c:showSerName val="0"/>
          <c:showPercent val="0"/>
          <c:showBubbleSize val="0"/>
        </c:dLbls>
        <c:gapWidth val="219"/>
        <c:overlap val="-27"/>
        <c:axId val="495053896"/>
        <c:axId val="495053112"/>
      </c:barChart>
      <c:catAx>
        <c:axId val="495053896"/>
        <c:scaling>
          <c:orientation val="minMax"/>
        </c:scaling>
        <c:delete val="1"/>
        <c:axPos val="b"/>
        <c:numFmt formatCode="General" sourceLinked="1"/>
        <c:majorTickMark val="none"/>
        <c:minorTickMark val="none"/>
        <c:tickLblPos val="nextTo"/>
        <c:crossAx val="495053112"/>
        <c:crosses val="autoZero"/>
        <c:auto val="1"/>
        <c:lblAlgn val="ctr"/>
        <c:lblOffset val="100"/>
        <c:noMultiLvlLbl val="0"/>
      </c:catAx>
      <c:valAx>
        <c:axId val="495053112"/>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4950538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Madison Releases by Length of Stay</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3724901574803148E-2"/>
          <c:y val="0.10250466608340623"/>
          <c:w val="0.93585843175853023"/>
          <c:h val="0.71988043161271509"/>
        </c:manualLayout>
      </c:layout>
      <c:lineChart>
        <c:grouping val="standard"/>
        <c:varyColors val="0"/>
        <c:ser>
          <c:idx val="0"/>
          <c:order val="0"/>
          <c:tx>
            <c:strRef>
              <c:f>'Leavers vs Stayers'!$A$30</c:f>
              <c:strCache>
                <c:ptCount val="1"/>
                <c:pt idx="0">
                  <c:v>Madison Releases 30 Days or Less LOS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'Leavers vs Stayers'!$B$29:$K$29</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Stayers'!$B$30:$K$30</c:f>
              <c:numCache>
                <c:formatCode>General</c:formatCode>
                <c:ptCount val="10"/>
                <c:pt idx="0">
                  <c:v>244</c:v>
                </c:pt>
                <c:pt idx="1">
                  <c:v>253</c:v>
                </c:pt>
                <c:pt idx="2">
                  <c:v>286</c:v>
                </c:pt>
                <c:pt idx="3">
                  <c:v>271</c:v>
                </c:pt>
                <c:pt idx="4">
                  <c:v>253</c:v>
                </c:pt>
                <c:pt idx="5">
                  <c:v>265</c:v>
                </c:pt>
                <c:pt idx="6">
                  <c:v>221</c:v>
                </c:pt>
                <c:pt idx="7">
                  <c:v>220</c:v>
                </c:pt>
                <c:pt idx="8">
                  <c:v>103</c:v>
                </c:pt>
                <c:pt idx="9">
                  <c:v>112</c:v>
                </c:pt>
              </c:numCache>
            </c:numRef>
          </c:val>
          <c:smooth val="0"/>
          <c:extLst>
            <c:ext xmlns:c16="http://schemas.microsoft.com/office/drawing/2014/chart" uri="{C3380CC4-5D6E-409C-BE32-E72D297353CC}">
              <c16:uniqueId val="{00000000-6CBF-4995-87B9-0BE0EF2D5EC2}"/>
            </c:ext>
          </c:extLst>
        </c:ser>
        <c:ser>
          <c:idx val="1"/>
          <c:order val="1"/>
          <c:tx>
            <c:strRef>
              <c:f>'Leavers vs Stayers'!$A$31</c:f>
              <c:strCache>
                <c:ptCount val="1"/>
                <c:pt idx="0">
                  <c:v>Madison Releases LOS +30 Days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'Leavers vs Stayers'!$B$29:$K$29</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Stayers'!$B$31:$K$31</c:f>
              <c:numCache>
                <c:formatCode>General</c:formatCode>
                <c:ptCount val="10"/>
                <c:pt idx="0">
                  <c:v>59</c:v>
                </c:pt>
                <c:pt idx="1">
                  <c:v>73</c:v>
                </c:pt>
                <c:pt idx="2">
                  <c:v>58</c:v>
                </c:pt>
                <c:pt idx="3">
                  <c:v>67</c:v>
                </c:pt>
                <c:pt idx="4">
                  <c:v>62</c:v>
                </c:pt>
                <c:pt idx="5">
                  <c:v>77</c:v>
                </c:pt>
                <c:pt idx="6">
                  <c:v>79</c:v>
                </c:pt>
                <c:pt idx="7">
                  <c:v>71</c:v>
                </c:pt>
                <c:pt idx="8">
                  <c:v>33</c:v>
                </c:pt>
                <c:pt idx="9">
                  <c:v>23</c:v>
                </c:pt>
              </c:numCache>
            </c:numRef>
          </c:val>
          <c:smooth val="0"/>
          <c:extLst>
            <c:ext xmlns:c16="http://schemas.microsoft.com/office/drawing/2014/chart" uri="{C3380CC4-5D6E-409C-BE32-E72D297353CC}">
              <c16:uniqueId val="{00000001-6CBF-4995-87B9-0BE0EF2D5EC2}"/>
            </c:ext>
          </c:extLst>
        </c:ser>
        <c:dLbls>
          <c:showLegendKey val="0"/>
          <c:showVal val="0"/>
          <c:showCatName val="0"/>
          <c:showSerName val="0"/>
          <c:showPercent val="0"/>
          <c:showBubbleSize val="0"/>
        </c:dLbls>
        <c:smooth val="0"/>
        <c:axId val="549907264"/>
        <c:axId val="549900608"/>
      </c:lineChart>
      <c:catAx>
        <c:axId val="549907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49900608"/>
        <c:crosses val="autoZero"/>
        <c:auto val="1"/>
        <c:lblAlgn val="ctr"/>
        <c:lblOffset val="100"/>
        <c:noMultiLvlLbl val="0"/>
      </c:catAx>
      <c:valAx>
        <c:axId val="5499006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499072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Percentage of Madison Inmates Serving +30 Day Lengths of Stay</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'Leavers vs Stayers'!$A$27</c:f>
              <c:strCache>
                <c:ptCount val="1"/>
                <c:pt idx="0">
                  <c:v>% 30+ Day LOS of All Releases</c:v>
                </c:pt>
              </c:strCache>
            </c:strRef>
          </c:tx>
          <c:spPr>
            <a:solidFill>
              <a:schemeClr val="accent1"/>
            </a:solidFill>
            <a:ln>
              <a:noFill/>
            </a:ln>
            <a:effectLst/>
          </c:spPr>
          <c:invertIfNegative val="0"/>
          <c:trendline>
            <c:spPr>
              <a:ln w="19050" cap="rnd">
                <a:solidFill>
                  <a:schemeClr val="accent1"/>
                </a:solidFill>
                <a:prstDash val="sysDot"/>
              </a:ln>
              <a:effectLst/>
            </c:spPr>
            <c:trendlineType val="linear"/>
            <c:dispRSqr val="0"/>
            <c:dispEq val="0"/>
          </c:trendline>
          <c:cat>
            <c:numRef>
              <c:f>'Leavers vs Stayers'!$B$26:$K$26</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Stayers'!$B$27:$K$27</c:f>
              <c:numCache>
                <c:formatCode>0.00%</c:formatCode>
                <c:ptCount val="10"/>
                <c:pt idx="0">
                  <c:v>0.19077568134171907</c:v>
                </c:pt>
                <c:pt idx="1">
                  <c:v>0.21267454350161116</c:v>
                </c:pt>
                <c:pt idx="2">
                  <c:v>0.20581395348837209</c:v>
                </c:pt>
                <c:pt idx="3">
                  <c:v>0.23480083857442349</c:v>
                </c:pt>
                <c:pt idx="4">
                  <c:v>0.23287671232876711</c:v>
                </c:pt>
                <c:pt idx="5">
                  <c:v>0.19525959367945825</c:v>
                </c:pt>
                <c:pt idx="6">
                  <c:v>0.21913236929922136</c:v>
                </c:pt>
                <c:pt idx="7">
                  <c:v>0.26173708920187794</c:v>
                </c:pt>
                <c:pt idx="8">
                  <c:v>0.24336973478939158</c:v>
                </c:pt>
                <c:pt idx="9">
                  <c:v>0.20553359683794467</c:v>
                </c:pt>
              </c:numCache>
            </c:numRef>
          </c:val>
          <c:extLst>
            <c:ext xmlns:c16="http://schemas.microsoft.com/office/drawing/2014/chart" uri="{C3380CC4-5D6E-409C-BE32-E72D297353CC}">
              <c16:uniqueId val="{00000000-2BE2-4ED5-8BF0-E190C459223D}"/>
            </c:ext>
          </c:extLst>
        </c:ser>
        <c:dLbls>
          <c:showLegendKey val="0"/>
          <c:showVal val="0"/>
          <c:showCatName val="0"/>
          <c:showSerName val="0"/>
          <c:showPercent val="0"/>
          <c:showBubbleSize val="0"/>
        </c:dLbls>
        <c:gapWidth val="219"/>
        <c:overlap val="-27"/>
        <c:axId val="410897760"/>
        <c:axId val="410896512"/>
      </c:barChart>
      <c:catAx>
        <c:axId val="410897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10896512"/>
        <c:crosses val="autoZero"/>
        <c:auto val="1"/>
        <c:lblAlgn val="ctr"/>
        <c:lblOffset val="100"/>
        <c:noMultiLvlLbl val="0"/>
      </c:catAx>
      <c:valAx>
        <c:axId val="41089651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10897760"/>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Madison Average Length of Stay</a:t>
            </a:r>
          </a:p>
          <a:p>
            <a:pPr>
              <a:defRPr/>
            </a:pPr>
            <a:r>
              <a:rPr lang="en-US"/>
              <a:t>(0-30 Day LOS vs. +30 Day LOS)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'Leavers vs Stayers'!$A$60</c:f>
              <c:strCache>
                <c:ptCount val="1"/>
                <c:pt idx="0">
                  <c:v>Madison ALOS 30 Days or Less</c:v>
                </c:pt>
              </c:strCache>
            </c:strRef>
          </c:tx>
          <c:spPr>
            <a:ln w="28575" cap="rnd">
              <a:solidFill>
                <a:schemeClr val="accent1"/>
              </a:solidFill>
              <a:round/>
            </a:ln>
            <a:effectLst/>
          </c:spPr>
          <c:marker>
            <c:symbol val="none"/>
          </c:marker>
          <c:cat>
            <c:numRef>
              <c:f>'Leavers vs Stayers'!$B$59:$K$59</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Stayers'!$B$60:$K$60</c:f>
              <c:numCache>
                <c:formatCode>General</c:formatCode>
                <c:ptCount val="10"/>
                <c:pt idx="0">
                  <c:v>3.72</c:v>
                </c:pt>
                <c:pt idx="1">
                  <c:v>4.83</c:v>
                </c:pt>
                <c:pt idx="2">
                  <c:v>4.6500000000000004</c:v>
                </c:pt>
                <c:pt idx="3">
                  <c:v>4.7699999999999996</c:v>
                </c:pt>
                <c:pt idx="4">
                  <c:v>3.84</c:v>
                </c:pt>
                <c:pt idx="5">
                  <c:v>4.9400000000000004</c:v>
                </c:pt>
                <c:pt idx="6">
                  <c:v>5.69</c:v>
                </c:pt>
                <c:pt idx="7">
                  <c:v>5.0599999999999996</c:v>
                </c:pt>
                <c:pt idx="8">
                  <c:v>5.01</c:v>
                </c:pt>
                <c:pt idx="9">
                  <c:v>5.82</c:v>
                </c:pt>
              </c:numCache>
            </c:numRef>
          </c:val>
          <c:smooth val="0"/>
          <c:extLst>
            <c:ext xmlns:c16="http://schemas.microsoft.com/office/drawing/2014/chart" uri="{C3380CC4-5D6E-409C-BE32-E72D297353CC}">
              <c16:uniqueId val="{00000000-EFCE-4A31-B147-03EEC03268DB}"/>
            </c:ext>
          </c:extLst>
        </c:ser>
        <c:ser>
          <c:idx val="1"/>
          <c:order val="1"/>
          <c:tx>
            <c:strRef>
              <c:f>'Leavers vs Stayers'!$A$61</c:f>
              <c:strCache>
                <c:ptCount val="1"/>
                <c:pt idx="0">
                  <c:v>Madison ALOS +30 Days</c:v>
                </c:pt>
              </c:strCache>
            </c:strRef>
          </c:tx>
          <c:spPr>
            <a:ln w="28575" cap="rnd">
              <a:solidFill>
                <a:schemeClr val="accent2"/>
              </a:solidFill>
              <a:round/>
            </a:ln>
            <a:effectLst/>
          </c:spPr>
          <c:marker>
            <c:symbol val="none"/>
          </c:marker>
          <c:cat>
            <c:numRef>
              <c:f>'Leavers vs Stayers'!$B$59:$K$59</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Stayers'!$B$61:$K$61</c:f>
              <c:numCache>
                <c:formatCode>General</c:formatCode>
                <c:ptCount val="10"/>
                <c:pt idx="0">
                  <c:v>100</c:v>
                </c:pt>
                <c:pt idx="1">
                  <c:v>110</c:v>
                </c:pt>
                <c:pt idx="2">
                  <c:v>107</c:v>
                </c:pt>
                <c:pt idx="3">
                  <c:v>110</c:v>
                </c:pt>
                <c:pt idx="4">
                  <c:v>89</c:v>
                </c:pt>
                <c:pt idx="5">
                  <c:v>104</c:v>
                </c:pt>
                <c:pt idx="6">
                  <c:v>99</c:v>
                </c:pt>
                <c:pt idx="7">
                  <c:v>100</c:v>
                </c:pt>
                <c:pt idx="8">
                  <c:v>121</c:v>
                </c:pt>
                <c:pt idx="9">
                  <c:v>117</c:v>
                </c:pt>
              </c:numCache>
            </c:numRef>
          </c:val>
          <c:smooth val="0"/>
          <c:extLst>
            <c:ext xmlns:c16="http://schemas.microsoft.com/office/drawing/2014/chart" uri="{C3380CC4-5D6E-409C-BE32-E72D297353CC}">
              <c16:uniqueId val="{00000001-EFCE-4A31-B147-03EEC03268DB}"/>
            </c:ext>
          </c:extLst>
        </c:ser>
        <c:dLbls>
          <c:showLegendKey val="0"/>
          <c:showVal val="0"/>
          <c:showCatName val="0"/>
          <c:showSerName val="0"/>
          <c:showPercent val="0"/>
          <c:showBubbleSize val="0"/>
        </c:dLbls>
        <c:smooth val="0"/>
        <c:axId val="691991024"/>
        <c:axId val="691989776"/>
      </c:lineChart>
      <c:catAx>
        <c:axId val="691991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91989776"/>
        <c:crosses val="autoZero"/>
        <c:auto val="1"/>
        <c:lblAlgn val="ctr"/>
        <c:lblOffset val="100"/>
        <c:noMultiLvlLbl val="0"/>
      </c:catAx>
      <c:valAx>
        <c:axId val="6919897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919910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Madison Bed Day Expenditures by Length of Stay</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'Leavers vs Stayers'!$A$96</c:f>
              <c:strCache>
                <c:ptCount val="1"/>
                <c:pt idx="0">
                  <c:v>Madison BDE 30 Days or Less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'Leavers vs Stayers'!$B$95:$K$95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Stayers'!$B$96:$K$96</c:f>
              <c:numCache>
                <c:formatCode>General</c:formatCode>
                <c:ptCount val="10"/>
                <c:pt idx="0">
                  <c:v>908</c:v>
                </c:pt>
                <c:pt idx="1">
                  <c:v>1222</c:v>
                </c:pt>
                <c:pt idx="2">
                  <c:v>1329</c:v>
                </c:pt>
                <c:pt idx="3">
                  <c:v>1292</c:v>
                </c:pt>
                <c:pt idx="4">
                  <c:v>971</c:v>
                </c:pt>
                <c:pt idx="5">
                  <c:v>1309</c:v>
                </c:pt>
                <c:pt idx="6">
                  <c:v>1256</c:v>
                </c:pt>
                <c:pt idx="7">
                  <c:v>1113</c:v>
                </c:pt>
                <c:pt idx="8">
                  <c:v>516</c:v>
                </c:pt>
                <c:pt idx="9">
                  <c:v>651</c:v>
                </c:pt>
              </c:numCache>
            </c:numRef>
          </c:val>
          <c:smooth val="0"/>
          <c:extLst>
            <c:ext xmlns:c16="http://schemas.microsoft.com/office/drawing/2014/chart" uri="{C3380CC4-5D6E-409C-BE32-E72D297353CC}">
              <c16:uniqueId val="{00000000-DFE7-4679-A895-00C2A5478297}"/>
            </c:ext>
          </c:extLst>
        </c:ser>
        <c:ser>
          <c:idx val="1"/>
          <c:order val="1"/>
          <c:tx>
            <c:strRef>
              <c:f>'Leavers vs Stayers'!$A$97</c:f>
              <c:strCache>
                <c:ptCount val="1"/>
                <c:pt idx="0">
                  <c:v>Madison BDE +30 Days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'Leavers vs Stayers'!$B$95:$K$95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Stayers'!$B$97:$K$97</c:f>
              <c:numCache>
                <c:formatCode>General</c:formatCode>
                <c:ptCount val="10"/>
                <c:pt idx="0">
                  <c:v>5899</c:v>
                </c:pt>
                <c:pt idx="1">
                  <c:v>8066</c:v>
                </c:pt>
                <c:pt idx="2">
                  <c:v>6213</c:v>
                </c:pt>
                <c:pt idx="3">
                  <c:v>7349</c:v>
                </c:pt>
                <c:pt idx="4">
                  <c:v>5513</c:v>
                </c:pt>
                <c:pt idx="5">
                  <c:v>7995</c:v>
                </c:pt>
                <c:pt idx="6">
                  <c:v>7815</c:v>
                </c:pt>
                <c:pt idx="7">
                  <c:v>7120</c:v>
                </c:pt>
                <c:pt idx="8">
                  <c:v>3991</c:v>
                </c:pt>
                <c:pt idx="9">
                  <c:v>2689</c:v>
                </c:pt>
              </c:numCache>
            </c:numRef>
          </c:val>
          <c:smooth val="0"/>
          <c:extLst>
            <c:ext xmlns:c16="http://schemas.microsoft.com/office/drawing/2014/chart" uri="{C3380CC4-5D6E-409C-BE32-E72D297353CC}">
              <c16:uniqueId val="{00000001-DFE7-4679-A895-00C2A5478297}"/>
            </c:ext>
          </c:extLst>
        </c:ser>
        <c:dLbls>
          <c:showLegendKey val="0"/>
          <c:showVal val="0"/>
          <c:showCatName val="0"/>
          <c:showSerName val="0"/>
          <c:showPercent val="0"/>
          <c:showBubbleSize val="0"/>
        </c:dLbls>
        <c:smooth val="0"/>
        <c:axId val="301777936"/>
        <c:axId val="301778352"/>
      </c:lineChart>
      <c:catAx>
        <c:axId val="301777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1778352"/>
        <c:crosses val="autoZero"/>
        <c:auto val="1"/>
        <c:lblAlgn val="ctr"/>
        <c:lblOffset val="100"/>
        <c:noMultiLvlLbl val="0"/>
      </c:catAx>
      <c:valAx>
        <c:axId val="3017783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17779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r>
              <a:rPr lang="en-US"/>
              <a:t>Percentage of Madison Bed Days Expended on Inmates Serving Longer than 30 Days</a:t>
            </a:r>
          </a:p>
        </c:rich>
      </c:tx>
      <c:layout/>
      <c:overlay val="0"/>
      <c:spPr>
        <a:noFill/>
        <a:ln>
          <a:noFill/>
        </a:ln>
        <a:effectLst/>
      </c:spPr>
      <c:txPr>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'Leavers vs Stayers'!$A$100</c:f>
              <c:strCache>
                <c:ptCount val="1"/>
                <c:pt idx="0">
                  <c:v>Percent +30 Day LOS of All Releases</c:v>
                </c:pt>
              </c:strCache>
            </c:strRef>
          </c:tx>
          <c:spPr>
            <a:solidFill>
              <a:schemeClr val="accent1"/>
            </a:solidFill>
            <a:ln>
              <a:noFill/>
            </a:ln>
            <a:effectLst/>
          </c:spPr>
          <c:invertIfNegative val="0"/>
          <c:trendline>
            <c:spPr>
              <a:ln w="19050" cap="rnd">
                <a:solidFill>
                  <a:schemeClr val="accent1"/>
                </a:solidFill>
                <a:prstDash val="sysDot"/>
              </a:ln>
              <a:effectLst/>
            </c:spPr>
            <c:trendlineType val="linear"/>
            <c:dispRSqr val="0"/>
            <c:dispEq val="0"/>
          </c:trendline>
          <c:cat>
            <c:numRef>
              <c:f>'Leavers vs Stayers'!$B$99:$K$99</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Stayers'!$B$100:$K$100</c:f>
              <c:numCache>
                <c:formatCode>0.00%</c:formatCode>
                <c:ptCount val="10"/>
                <c:pt idx="0">
                  <c:v>0.86660790362861762</c:v>
                </c:pt>
                <c:pt idx="1">
                  <c:v>0.86843238587424632</c:v>
                </c:pt>
                <c:pt idx="2">
                  <c:v>0.82378679395385834</c:v>
                </c:pt>
                <c:pt idx="3">
                  <c:v>0.85048026848744362</c:v>
                </c:pt>
                <c:pt idx="4">
                  <c:v>0.85024676125848242</c:v>
                </c:pt>
                <c:pt idx="5">
                  <c:v>0.85930782459157351</c:v>
                </c:pt>
                <c:pt idx="6">
                  <c:v>0.86153676551648106</c:v>
                </c:pt>
                <c:pt idx="7">
                  <c:v>0.86481234058059031</c:v>
                </c:pt>
                <c:pt idx="8">
                  <c:v>0.88551142666962501</c:v>
                </c:pt>
                <c:pt idx="9">
                  <c:v>0.80508982035928145</c:v>
                </c:pt>
              </c:numCache>
            </c:numRef>
          </c:val>
          <c:extLst>
            <c:ext xmlns:c16="http://schemas.microsoft.com/office/drawing/2014/chart" uri="{C3380CC4-5D6E-409C-BE32-E72D297353CC}">
              <c16:uniqueId val="{00000000-20D9-49C2-A5E0-475A1FBFAF24}"/>
            </c:ext>
          </c:extLst>
        </c:ser>
        <c:dLbls>
          <c:showLegendKey val="0"/>
          <c:showVal val="0"/>
          <c:showCatName val="0"/>
          <c:showSerName val="0"/>
          <c:showPercent val="0"/>
          <c:showBubbleSize val="0"/>
        </c:dLbls>
        <c:gapWidth val="219"/>
        <c:overlap val="-27"/>
        <c:axId val="297091824"/>
        <c:axId val="297090576"/>
      </c:barChart>
      <c:catAx>
        <c:axId val="297091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97090576"/>
        <c:crosses val="autoZero"/>
        <c:auto val="1"/>
        <c:lblAlgn val="ctr"/>
        <c:lblOffset val="100"/>
        <c:noMultiLvlLbl val="0"/>
      </c:catAx>
      <c:valAx>
        <c:axId val="297090576"/>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97091824"/>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 Change in CVRJ Intakes by Jurisdiction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'CVRJ Intakes'!$A$52</c:f>
              <c:strCache>
                <c:ptCount val="1"/>
                <c:pt idx="0">
                  <c:v>Fluvanna</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Intakes'!$B$51</c:f>
              <c:strCache>
                <c:ptCount val="1"/>
                <c:pt idx="0">
                  <c:v>% Change</c:v>
                </c:pt>
              </c:strCache>
            </c:strRef>
          </c:cat>
          <c:val>
            <c:numRef>
              <c:f>'CVRJ Intakes'!$B$52</c:f>
              <c:numCache>
                <c:formatCode>0%</c:formatCode>
                <c:ptCount val="1"/>
                <c:pt idx="0">
                  <c:v>0.09</c:v>
                </c:pt>
              </c:numCache>
            </c:numRef>
          </c:val>
          <c:extLst>
            <c:ext xmlns:c16="http://schemas.microsoft.com/office/drawing/2014/chart" uri="{C3380CC4-5D6E-409C-BE32-E72D297353CC}">
              <c16:uniqueId val="{00000000-48A5-4CFE-B0AC-A1B3B5EFFA3C}"/>
            </c:ext>
          </c:extLst>
        </c:ser>
        <c:ser>
          <c:idx val="1"/>
          <c:order val="1"/>
          <c:tx>
            <c:strRef>
              <c:f>'CVRJ Intakes'!$A$53</c:f>
              <c:strCache>
                <c:ptCount val="1"/>
                <c:pt idx="0">
                  <c:v>Greene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Intakes'!$B$51</c:f>
              <c:strCache>
                <c:ptCount val="1"/>
                <c:pt idx="0">
                  <c:v>% Change</c:v>
                </c:pt>
              </c:strCache>
            </c:strRef>
          </c:cat>
          <c:val>
            <c:numRef>
              <c:f>'CVRJ Intakes'!$B$53</c:f>
              <c:numCache>
                <c:formatCode>0%</c:formatCode>
                <c:ptCount val="1"/>
                <c:pt idx="0">
                  <c:v>0.4</c:v>
                </c:pt>
              </c:numCache>
            </c:numRef>
          </c:val>
          <c:extLst>
            <c:ext xmlns:c16="http://schemas.microsoft.com/office/drawing/2014/chart" uri="{C3380CC4-5D6E-409C-BE32-E72D297353CC}">
              <c16:uniqueId val="{00000001-48A5-4CFE-B0AC-A1B3B5EFFA3C}"/>
            </c:ext>
          </c:extLst>
        </c:ser>
        <c:ser>
          <c:idx val="2"/>
          <c:order val="2"/>
          <c:tx>
            <c:strRef>
              <c:f>'CVRJ Intakes'!$A$54</c:f>
              <c:strCache>
                <c:ptCount val="1"/>
                <c:pt idx="0">
                  <c:v>Louisa</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Intakes'!$B$51</c:f>
              <c:strCache>
                <c:ptCount val="1"/>
                <c:pt idx="0">
                  <c:v>% Change</c:v>
                </c:pt>
              </c:strCache>
            </c:strRef>
          </c:cat>
          <c:val>
            <c:numRef>
              <c:f>'CVRJ Intakes'!$B$54</c:f>
              <c:numCache>
                <c:formatCode>0%</c:formatCode>
                <c:ptCount val="1"/>
                <c:pt idx="0">
                  <c:v>0.16</c:v>
                </c:pt>
              </c:numCache>
            </c:numRef>
          </c:val>
          <c:extLst>
            <c:ext xmlns:c16="http://schemas.microsoft.com/office/drawing/2014/chart" uri="{C3380CC4-5D6E-409C-BE32-E72D297353CC}">
              <c16:uniqueId val="{00000002-48A5-4CFE-B0AC-A1B3B5EFFA3C}"/>
            </c:ext>
          </c:extLst>
        </c:ser>
        <c:ser>
          <c:idx val="3"/>
          <c:order val="3"/>
          <c:tx>
            <c:strRef>
              <c:f>'CVRJ Intakes'!$A$55</c:f>
              <c:strCache>
                <c:ptCount val="1"/>
                <c:pt idx="0">
                  <c:v>Madison</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Intakes'!$B$51</c:f>
              <c:strCache>
                <c:ptCount val="1"/>
                <c:pt idx="0">
                  <c:v>% Change</c:v>
                </c:pt>
              </c:strCache>
            </c:strRef>
          </c:cat>
          <c:val>
            <c:numRef>
              <c:f>'CVRJ Intakes'!$B$55</c:f>
              <c:numCache>
                <c:formatCode>0%</c:formatCode>
                <c:ptCount val="1"/>
                <c:pt idx="0">
                  <c:v>-0.17</c:v>
                </c:pt>
              </c:numCache>
            </c:numRef>
          </c:val>
          <c:extLst>
            <c:ext xmlns:c16="http://schemas.microsoft.com/office/drawing/2014/chart" uri="{C3380CC4-5D6E-409C-BE32-E72D297353CC}">
              <c16:uniqueId val="{00000003-48A5-4CFE-B0AC-A1B3B5EFFA3C}"/>
            </c:ext>
          </c:extLst>
        </c:ser>
        <c:ser>
          <c:idx val="4"/>
          <c:order val="4"/>
          <c:tx>
            <c:strRef>
              <c:f>'CVRJ Intakes'!$A$56</c:f>
              <c:strCache>
                <c:ptCount val="1"/>
                <c:pt idx="0">
                  <c:v>Orange</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Intakes'!$B$51</c:f>
              <c:strCache>
                <c:ptCount val="1"/>
                <c:pt idx="0">
                  <c:v>% Change</c:v>
                </c:pt>
              </c:strCache>
            </c:strRef>
          </c:cat>
          <c:val>
            <c:numRef>
              <c:f>'CVRJ Intakes'!$B$56</c:f>
              <c:numCache>
                <c:formatCode>0%</c:formatCode>
                <c:ptCount val="1"/>
                <c:pt idx="0">
                  <c:v>0.15</c:v>
                </c:pt>
              </c:numCache>
            </c:numRef>
          </c:val>
          <c:extLst>
            <c:ext xmlns:c16="http://schemas.microsoft.com/office/drawing/2014/chart" uri="{C3380CC4-5D6E-409C-BE32-E72D297353CC}">
              <c16:uniqueId val="{00000004-48A5-4CFE-B0AC-A1B3B5EFFA3C}"/>
            </c:ext>
          </c:extLst>
        </c:ser>
        <c:ser>
          <c:idx val="5"/>
          <c:order val="5"/>
          <c:tx>
            <c:strRef>
              <c:f>'CVRJ Intakes'!$A$57</c:f>
              <c:strCache>
                <c:ptCount val="1"/>
                <c:pt idx="0">
                  <c:v>Federal</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Intakes'!$B$51</c:f>
              <c:strCache>
                <c:ptCount val="1"/>
                <c:pt idx="0">
                  <c:v>% Change</c:v>
                </c:pt>
              </c:strCache>
            </c:strRef>
          </c:cat>
          <c:val>
            <c:numRef>
              <c:f>'CVRJ Intakes'!$B$57</c:f>
              <c:numCache>
                <c:formatCode>0%</c:formatCode>
                <c:ptCount val="1"/>
                <c:pt idx="0">
                  <c:v>-0.71</c:v>
                </c:pt>
              </c:numCache>
            </c:numRef>
          </c:val>
          <c:extLst>
            <c:ext xmlns:c16="http://schemas.microsoft.com/office/drawing/2014/chart" uri="{C3380CC4-5D6E-409C-BE32-E72D297353CC}">
              <c16:uniqueId val="{00000005-48A5-4CFE-B0AC-A1B3B5EFFA3C}"/>
            </c:ext>
          </c:extLst>
        </c:ser>
        <c:ser>
          <c:idx val="6"/>
          <c:order val="6"/>
          <c:tx>
            <c:strRef>
              <c:f>'CVRJ Intakes'!$A$58</c:f>
              <c:strCache>
                <c:ptCount val="1"/>
                <c:pt idx="0">
                  <c:v>Other Jurisdictions</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Intakes'!$B$51</c:f>
              <c:strCache>
                <c:ptCount val="1"/>
                <c:pt idx="0">
                  <c:v>% Change</c:v>
                </c:pt>
              </c:strCache>
            </c:strRef>
          </c:cat>
          <c:val>
            <c:numRef>
              <c:f>'CVRJ Intakes'!$B$58</c:f>
              <c:numCache>
                <c:formatCode>0%</c:formatCode>
                <c:ptCount val="1"/>
                <c:pt idx="0">
                  <c:v>0.69</c:v>
                </c:pt>
              </c:numCache>
            </c:numRef>
          </c:val>
          <c:extLst>
            <c:ext xmlns:c16="http://schemas.microsoft.com/office/drawing/2014/chart" uri="{C3380CC4-5D6E-409C-BE32-E72D297353CC}">
              <c16:uniqueId val="{00000006-48A5-4CFE-B0AC-A1B3B5EFFA3C}"/>
            </c:ext>
          </c:extLst>
        </c:ser>
        <c:dLbls>
          <c:showLegendKey val="0"/>
          <c:showVal val="0"/>
          <c:showCatName val="0"/>
          <c:showSerName val="0"/>
          <c:showPercent val="0"/>
          <c:showBubbleSize val="0"/>
        </c:dLbls>
        <c:gapWidth val="219"/>
        <c:overlap val="-27"/>
        <c:axId val="1532181040"/>
        <c:axId val="1532181872"/>
      </c:barChart>
      <c:catAx>
        <c:axId val="1532181040"/>
        <c:scaling>
          <c:orientation val="minMax"/>
        </c:scaling>
        <c:delete val="1"/>
        <c:axPos val="b"/>
        <c:numFmt formatCode="General" sourceLinked="1"/>
        <c:majorTickMark val="none"/>
        <c:minorTickMark val="none"/>
        <c:tickLblPos val="nextTo"/>
        <c:crossAx val="1532181872"/>
        <c:crosses val="autoZero"/>
        <c:auto val="1"/>
        <c:lblAlgn val="ctr"/>
        <c:lblOffset val="100"/>
        <c:noMultiLvlLbl val="0"/>
      </c:catAx>
      <c:valAx>
        <c:axId val="1532181872"/>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15321810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Madison Intakes by Race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'Intakes by Race'!$A$22</c:f>
              <c:strCache>
                <c:ptCount val="1"/>
                <c:pt idx="0">
                  <c:v>Madison - Black</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'Intakes by Race'!$B$21:$L$21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'Intakes by Race'!$B$22:$L$22</c:f>
              <c:numCache>
                <c:formatCode>General</c:formatCode>
                <c:ptCount val="11"/>
                <c:pt idx="0">
                  <c:v>65</c:v>
                </c:pt>
                <c:pt idx="1">
                  <c:v>65</c:v>
                </c:pt>
                <c:pt idx="2">
                  <c:v>79</c:v>
                </c:pt>
                <c:pt idx="3">
                  <c:v>98</c:v>
                </c:pt>
                <c:pt idx="4">
                  <c:v>81</c:v>
                </c:pt>
                <c:pt idx="5">
                  <c:v>66</c:v>
                </c:pt>
                <c:pt idx="6">
                  <c:v>83</c:v>
                </c:pt>
                <c:pt idx="7">
                  <c:v>79</c:v>
                </c:pt>
                <c:pt idx="8">
                  <c:v>81</c:v>
                </c:pt>
                <c:pt idx="9">
                  <c:v>34</c:v>
                </c:pt>
                <c:pt idx="10">
                  <c:v>27</c:v>
                </c:pt>
              </c:numCache>
            </c:numRef>
          </c:val>
          <c:smooth val="0"/>
          <c:extLst>
            <c:ext xmlns:c16="http://schemas.microsoft.com/office/drawing/2014/chart" uri="{C3380CC4-5D6E-409C-BE32-E72D297353CC}">
              <c16:uniqueId val="{00000000-F0E9-4DC9-ABF4-639E828E0AD1}"/>
            </c:ext>
          </c:extLst>
        </c:ser>
        <c:ser>
          <c:idx val="1"/>
          <c:order val="1"/>
          <c:tx>
            <c:strRef>
              <c:f>'Intakes by Race'!$A$23</c:f>
              <c:strCache>
                <c:ptCount val="1"/>
                <c:pt idx="0">
                  <c:v>Madison - White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'Intakes by Race'!$B$21:$L$21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'Intakes by Race'!$B$23:$L$23</c:f>
              <c:numCache>
                <c:formatCode>General</c:formatCode>
                <c:ptCount val="11"/>
                <c:pt idx="0">
                  <c:v>200</c:v>
                </c:pt>
                <c:pt idx="1">
                  <c:v>228</c:v>
                </c:pt>
                <c:pt idx="2">
                  <c:v>235</c:v>
                </c:pt>
                <c:pt idx="3">
                  <c:v>253</c:v>
                </c:pt>
                <c:pt idx="4">
                  <c:v>250</c:v>
                </c:pt>
                <c:pt idx="5">
                  <c:v>249</c:v>
                </c:pt>
                <c:pt idx="6">
                  <c:v>265</c:v>
                </c:pt>
                <c:pt idx="7">
                  <c:v>217</c:v>
                </c:pt>
                <c:pt idx="8">
                  <c:v>203</c:v>
                </c:pt>
                <c:pt idx="9">
                  <c:v>99</c:v>
                </c:pt>
                <c:pt idx="10">
                  <c:v>111</c:v>
                </c:pt>
              </c:numCache>
            </c:numRef>
          </c:val>
          <c:smooth val="0"/>
          <c:extLst>
            <c:ext xmlns:c16="http://schemas.microsoft.com/office/drawing/2014/chart" uri="{C3380CC4-5D6E-409C-BE32-E72D297353CC}">
              <c16:uniqueId val="{00000001-F0E9-4DC9-ABF4-639E828E0AD1}"/>
            </c:ext>
          </c:extLst>
        </c:ser>
        <c:dLbls>
          <c:showLegendKey val="0"/>
          <c:showVal val="0"/>
          <c:showCatName val="0"/>
          <c:showSerName val="0"/>
          <c:showPercent val="0"/>
          <c:showBubbleSize val="0"/>
        </c:dLbls>
        <c:smooth val="0"/>
        <c:axId val="621138336"/>
        <c:axId val="621129712"/>
      </c:lineChart>
      <c:catAx>
        <c:axId val="621138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1129712"/>
        <c:crosses val="autoZero"/>
        <c:auto val="1"/>
        <c:lblAlgn val="ctr"/>
        <c:lblOffset val="100"/>
        <c:noMultiLvlLbl val="0"/>
      </c:catAx>
      <c:valAx>
        <c:axId val="6211297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11383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Madison Intakes by Gender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'Intakes by Gender'!$A$18</c:f>
              <c:strCache>
                <c:ptCount val="1"/>
                <c:pt idx="0">
                  <c:v>Madison - Female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'Intakes by Gender'!$B$17:$L$17</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'Intakes by Gender'!$B$18:$L$18</c:f>
              <c:numCache>
                <c:formatCode>General</c:formatCode>
                <c:ptCount val="11"/>
                <c:pt idx="0">
                  <c:v>40</c:v>
                </c:pt>
                <c:pt idx="1">
                  <c:v>54</c:v>
                </c:pt>
                <c:pt idx="2">
                  <c:v>65</c:v>
                </c:pt>
                <c:pt idx="3">
                  <c:v>90</c:v>
                </c:pt>
                <c:pt idx="4">
                  <c:v>50</c:v>
                </c:pt>
                <c:pt idx="5">
                  <c:v>76</c:v>
                </c:pt>
                <c:pt idx="6">
                  <c:v>86</c:v>
                </c:pt>
                <c:pt idx="7">
                  <c:v>46</c:v>
                </c:pt>
                <c:pt idx="8">
                  <c:v>61</c:v>
                </c:pt>
                <c:pt idx="9">
                  <c:v>34</c:v>
                </c:pt>
                <c:pt idx="10">
                  <c:v>27</c:v>
                </c:pt>
              </c:numCache>
            </c:numRef>
          </c:val>
          <c:smooth val="0"/>
          <c:extLst>
            <c:ext xmlns:c16="http://schemas.microsoft.com/office/drawing/2014/chart" uri="{C3380CC4-5D6E-409C-BE32-E72D297353CC}">
              <c16:uniqueId val="{00000000-F5EB-41B3-827E-1B7BC5D5770F}"/>
            </c:ext>
          </c:extLst>
        </c:ser>
        <c:ser>
          <c:idx val="1"/>
          <c:order val="1"/>
          <c:tx>
            <c:strRef>
              <c:f>'Intakes by Gender'!$A$19</c:f>
              <c:strCache>
                <c:ptCount val="1"/>
                <c:pt idx="0">
                  <c:v>Madison - Male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'Intakes by Gender'!$B$17:$L$17</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'Intakes by Gender'!$B$19:$L$19</c:f>
              <c:numCache>
                <c:formatCode>General</c:formatCode>
                <c:ptCount val="11"/>
                <c:pt idx="0">
                  <c:v>240</c:v>
                </c:pt>
                <c:pt idx="1">
                  <c:v>251</c:v>
                </c:pt>
                <c:pt idx="2">
                  <c:v>253</c:v>
                </c:pt>
                <c:pt idx="3">
                  <c:v>263</c:v>
                </c:pt>
                <c:pt idx="4">
                  <c:v>284</c:v>
                </c:pt>
                <c:pt idx="5">
                  <c:v>240</c:v>
                </c:pt>
                <c:pt idx="6">
                  <c:v>263</c:v>
                </c:pt>
                <c:pt idx="7">
                  <c:v>250</c:v>
                </c:pt>
                <c:pt idx="8">
                  <c:v>223</c:v>
                </c:pt>
                <c:pt idx="9">
                  <c:v>99</c:v>
                </c:pt>
                <c:pt idx="10">
                  <c:v>111</c:v>
                </c:pt>
              </c:numCache>
            </c:numRef>
          </c:val>
          <c:smooth val="0"/>
          <c:extLst>
            <c:ext xmlns:c16="http://schemas.microsoft.com/office/drawing/2014/chart" uri="{C3380CC4-5D6E-409C-BE32-E72D297353CC}">
              <c16:uniqueId val="{00000001-F5EB-41B3-827E-1B7BC5D5770F}"/>
            </c:ext>
          </c:extLst>
        </c:ser>
        <c:dLbls>
          <c:showLegendKey val="0"/>
          <c:showVal val="0"/>
          <c:showCatName val="0"/>
          <c:showSerName val="0"/>
          <c:showPercent val="0"/>
          <c:showBubbleSize val="0"/>
        </c:dLbls>
        <c:smooth val="0"/>
        <c:axId val="624548960"/>
        <c:axId val="624544256"/>
      </c:lineChart>
      <c:catAx>
        <c:axId val="624548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4544256"/>
        <c:crosses val="autoZero"/>
        <c:auto val="1"/>
        <c:lblAlgn val="ctr"/>
        <c:lblOffset val="100"/>
        <c:noMultiLvlLbl val="0"/>
      </c:catAx>
      <c:valAx>
        <c:axId val="6245442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45489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Madison Intakes by Age Group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'Intakes by Age'!$B$29</c:f>
              <c:strCache>
                <c:ptCount val="1"/>
                <c:pt idx="0">
                  <c:v>2011</c:v>
                </c:pt>
              </c:strCache>
            </c:strRef>
          </c:tx>
          <c:spPr>
            <a:solidFill>
              <a:schemeClr val="accent1"/>
            </a:solidFill>
            <a:ln>
              <a:noFill/>
            </a:ln>
            <a:effectLst/>
          </c:spPr>
          <c:invertIfNegative val="0"/>
          <c:cat>
            <c:strRef>
              <c:f>'Intakes by Age'!$A$30:$A$34</c:f>
              <c:strCache>
                <c:ptCount val="5"/>
                <c:pt idx="0">
                  <c:v>18-24</c:v>
                </c:pt>
                <c:pt idx="1">
                  <c:v>25-29</c:v>
                </c:pt>
                <c:pt idx="2">
                  <c:v>30-39</c:v>
                </c:pt>
                <c:pt idx="3">
                  <c:v>40-49</c:v>
                </c:pt>
                <c:pt idx="4">
                  <c:v>50+</c:v>
                </c:pt>
              </c:strCache>
            </c:strRef>
          </c:cat>
          <c:val>
            <c:numRef>
              <c:f>'Intakes by Age'!$B$30:$B$34</c:f>
              <c:numCache>
                <c:formatCode>General</c:formatCode>
                <c:ptCount val="5"/>
                <c:pt idx="0">
                  <c:v>54</c:v>
                </c:pt>
                <c:pt idx="1">
                  <c:v>58</c:v>
                </c:pt>
                <c:pt idx="2">
                  <c:v>62</c:v>
                </c:pt>
                <c:pt idx="3">
                  <c:v>60</c:v>
                </c:pt>
                <c:pt idx="4">
                  <c:v>46</c:v>
                </c:pt>
              </c:numCache>
            </c:numRef>
          </c:val>
          <c:extLst>
            <c:ext xmlns:c16="http://schemas.microsoft.com/office/drawing/2014/chart" uri="{C3380CC4-5D6E-409C-BE32-E72D297353CC}">
              <c16:uniqueId val="{00000000-4B9A-490B-A262-A9A482FF94F2}"/>
            </c:ext>
          </c:extLst>
        </c:ser>
        <c:ser>
          <c:idx val="1"/>
          <c:order val="1"/>
          <c:tx>
            <c:strRef>
              <c:f>'Intakes by Age'!$C$29</c:f>
              <c:strCache>
                <c:ptCount val="1"/>
                <c:pt idx="0">
                  <c:v>2012</c:v>
                </c:pt>
              </c:strCache>
            </c:strRef>
          </c:tx>
          <c:spPr>
            <a:solidFill>
              <a:schemeClr val="accent2"/>
            </a:solidFill>
            <a:ln>
              <a:noFill/>
            </a:ln>
            <a:effectLst/>
          </c:spPr>
          <c:invertIfNegative val="0"/>
          <c:cat>
            <c:strRef>
              <c:f>'Intakes by Age'!$A$30:$A$34</c:f>
              <c:strCache>
                <c:ptCount val="5"/>
                <c:pt idx="0">
                  <c:v>18-24</c:v>
                </c:pt>
                <c:pt idx="1">
                  <c:v>25-29</c:v>
                </c:pt>
                <c:pt idx="2">
                  <c:v>30-39</c:v>
                </c:pt>
                <c:pt idx="3">
                  <c:v>40-49</c:v>
                </c:pt>
                <c:pt idx="4">
                  <c:v>50+</c:v>
                </c:pt>
              </c:strCache>
            </c:strRef>
          </c:cat>
          <c:val>
            <c:numRef>
              <c:f>'Intakes by Age'!$C$30:$C$34</c:f>
              <c:numCache>
                <c:formatCode>General</c:formatCode>
                <c:ptCount val="5"/>
                <c:pt idx="0">
                  <c:v>63</c:v>
                </c:pt>
                <c:pt idx="1">
                  <c:v>54</c:v>
                </c:pt>
                <c:pt idx="2">
                  <c:v>85</c:v>
                </c:pt>
                <c:pt idx="3">
                  <c:v>57</c:v>
                </c:pt>
                <c:pt idx="4">
                  <c:v>46</c:v>
                </c:pt>
              </c:numCache>
            </c:numRef>
          </c:val>
          <c:extLst>
            <c:ext xmlns:c16="http://schemas.microsoft.com/office/drawing/2014/chart" uri="{C3380CC4-5D6E-409C-BE32-E72D297353CC}">
              <c16:uniqueId val="{00000001-4B9A-490B-A262-A9A482FF94F2}"/>
            </c:ext>
          </c:extLst>
        </c:ser>
        <c:ser>
          <c:idx val="2"/>
          <c:order val="2"/>
          <c:tx>
            <c:strRef>
              <c:f>'Intakes by Age'!$D$29</c:f>
              <c:strCache>
                <c:ptCount val="1"/>
                <c:pt idx="0">
                  <c:v>2013</c:v>
                </c:pt>
              </c:strCache>
            </c:strRef>
          </c:tx>
          <c:spPr>
            <a:solidFill>
              <a:schemeClr val="accent3"/>
            </a:solidFill>
            <a:ln>
              <a:noFill/>
            </a:ln>
            <a:effectLst/>
          </c:spPr>
          <c:invertIfNegative val="0"/>
          <c:cat>
            <c:strRef>
              <c:f>'Intakes by Age'!$A$30:$A$34</c:f>
              <c:strCache>
                <c:ptCount val="5"/>
                <c:pt idx="0">
                  <c:v>18-24</c:v>
                </c:pt>
                <c:pt idx="1">
                  <c:v>25-29</c:v>
                </c:pt>
                <c:pt idx="2">
                  <c:v>30-39</c:v>
                </c:pt>
                <c:pt idx="3">
                  <c:v>40-49</c:v>
                </c:pt>
                <c:pt idx="4">
                  <c:v>50+</c:v>
                </c:pt>
              </c:strCache>
            </c:strRef>
          </c:cat>
          <c:val>
            <c:numRef>
              <c:f>'Intakes by Age'!$D$30:$D$34</c:f>
              <c:numCache>
                <c:formatCode>General</c:formatCode>
                <c:ptCount val="5"/>
                <c:pt idx="0">
                  <c:v>71</c:v>
                </c:pt>
                <c:pt idx="1">
                  <c:v>53</c:v>
                </c:pt>
                <c:pt idx="2">
                  <c:v>82</c:v>
                </c:pt>
                <c:pt idx="3">
                  <c:v>61</c:v>
                </c:pt>
                <c:pt idx="4">
                  <c:v>51</c:v>
                </c:pt>
              </c:numCache>
            </c:numRef>
          </c:val>
          <c:extLst>
            <c:ext xmlns:c16="http://schemas.microsoft.com/office/drawing/2014/chart" uri="{C3380CC4-5D6E-409C-BE32-E72D297353CC}">
              <c16:uniqueId val="{00000002-4B9A-490B-A262-A9A482FF94F2}"/>
            </c:ext>
          </c:extLst>
        </c:ser>
        <c:ser>
          <c:idx val="3"/>
          <c:order val="3"/>
          <c:tx>
            <c:strRef>
              <c:f>'Intakes by Age'!$E$29</c:f>
              <c:strCache>
                <c:ptCount val="1"/>
                <c:pt idx="0">
                  <c:v>2014</c:v>
                </c:pt>
              </c:strCache>
            </c:strRef>
          </c:tx>
          <c:spPr>
            <a:solidFill>
              <a:schemeClr val="accent4"/>
            </a:solidFill>
            <a:ln>
              <a:noFill/>
            </a:ln>
            <a:effectLst/>
          </c:spPr>
          <c:invertIfNegative val="0"/>
          <c:cat>
            <c:strRef>
              <c:f>'Intakes by Age'!$A$30:$A$34</c:f>
              <c:strCache>
                <c:ptCount val="5"/>
                <c:pt idx="0">
                  <c:v>18-24</c:v>
                </c:pt>
                <c:pt idx="1">
                  <c:v>25-29</c:v>
                </c:pt>
                <c:pt idx="2">
                  <c:v>30-39</c:v>
                </c:pt>
                <c:pt idx="3">
                  <c:v>40-49</c:v>
                </c:pt>
                <c:pt idx="4">
                  <c:v>50+</c:v>
                </c:pt>
              </c:strCache>
            </c:strRef>
          </c:cat>
          <c:val>
            <c:numRef>
              <c:f>'Intakes by Age'!$E$30:$E$34</c:f>
              <c:numCache>
                <c:formatCode>General</c:formatCode>
                <c:ptCount val="5"/>
                <c:pt idx="0">
                  <c:v>96</c:v>
                </c:pt>
                <c:pt idx="1">
                  <c:v>64</c:v>
                </c:pt>
                <c:pt idx="2">
                  <c:v>92</c:v>
                </c:pt>
                <c:pt idx="3">
                  <c:v>61</c:v>
                </c:pt>
                <c:pt idx="4">
                  <c:v>40</c:v>
                </c:pt>
              </c:numCache>
            </c:numRef>
          </c:val>
          <c:extLst>
            <c:ext xmlns:c16="http://schemas.microsoft.com/office/drawing/2014/chart" uri="{C3380CC4-5D6E-409C-BE32-E72D297353CC}">
              <c16:uniqueId val="{00000003-4B9A-490B-A262-A9A482FF94F2}"/>
            </c:ext>
          </c:extLst>
        </c:ser>
        <c:ser>
          <c:idx val="4"/>
          <c:order val="4"/>
          <c:tx>
            <c:strRef>
              <c:f>'Intakes by Age'!$F$29</c:f>
              <c:strCache>
                <c:ptCount val="1"/>
                <c:pt idx="0">
                  <c:v>2015</c:v>
                </c:pt>
              </c:strCache>
            </c:strRef>
          </c:tx>
          <c:spPr>
            <a:solidFill>
              <a:schemeClr val="accent5"/>
            </a:solidFill>
            <a:ln>
              <a:noFill/>
            </a:ln>
            <a:effectLst/>
          </c:spPr>
          <c:invertIfNegative val="0"/>
          <c:cat>
            <c:strRef>
              <c:f>'Intakes by Age'!$A$30:$A$34</c:f>
              <c:strCache>
                <c:ptCount val="5"/>
                <c:pt idx="0">
                  <c:v>18-24</c:v>
                </c:pt>
                <c:pt idx="1">
                  <c:v>25-29</c:v>
                </c:pt>
                <c:pt idx="2">
                  <c:v>30-39</c:v>
                </c:pt>
                <c:pt idx="3">
                  <c:v>40-49</c:v>
                </c:pt>
                <c:pt idx="4">
                  <c:v>50+</c:v>
                </c:pt>
              </c:strCache>
            </c:strRef>
          </c:cat>
          <c:val>
            <c:numRef>
              <c:f>'Intakes by Age'!$F$30:$F$34</c:f>
              <c:numCache>
                <c:formatCode>General</c:formatCode>
                <c:ptCount val="5"/>
                <c:pt idx="0">
                  <c:v>69</c:v>
                </c:pt>
                <c:pt idx="1">
                  <c:v>75</c:v>
                </c:pt>
                <c:pt idx="2">
                  <c:v>82</c:v>
                </c:pt>
                <c:pt idx="3">
                  <c:v>73</c:v>
                </c:pt>
                <c:pt idx="4">
                  <c:v>35</c:v>
                </c:pt>
              </c:numCache>
            </c:numRef>
          </c:val>
          <c:extLst>
            <c:ext xmlns:c16="http://schemas.microsoft.com/office/drawing/2014/chart" uri="{C3380CC4-5D6E-409C-BE32-E72D297353CC}">
              <c16:uniqueId val="{00000004-4B9A-490B-A262-A9A482FF94F2}"/>
            </c:ext>
          </c:extLst>
        </c:ser>
        <c:ser>
          <c:idx val="5"/>
          <c:order val="5"/>
          <c:tx>
            <c:strRef>
              <c:f>'Intakes by Age'!$G$29</c:f>
              <c:strCache>
                <c:ptCount val="1"/>
                <c:pt idx="0">
                  <c:v>2016</c:v>
                </c:pt>
              </c:strCache>
            </c:strRef>
          </c:tx>
          <c:spPr>
            <a:solidFill>
              <a:schemeClr val="accent6"/>
            </a:solidFill>
            <a:ln>
              <a:noFill/>
            </a:ln>
            <a:effectLst/>
          </c:spPr>
          <c:invertIfNegative val="0"/>
          <c:cat>
            <c:strRef>
              <c:f>'Intakes by Age'!$A$30:$A$34</c:f>
              <c:strCache>
                <c:ptCount val="5"/>
                <c:pt idx="0">
                  <c:v>18-24</c:v>
                </c:pt>
                <c:pt idx="1">
                  <c:v>25-29</c:v>
                </c:pt>
                <c:pt idx="2">
                  <c:v>30-39</c:v>
                </c:pt>
                <c:pt idx="3">
                  <c:v>40-49</c:v>
                </c:pt>
                <c:pt idx="4">
                  <c:v>50+</c:v>
                </c:pt>
              </c:strCache>
            </c:strRef>
          </c:cat>
          <c:val>
            <c:numRef>
              <c:f>'Intakes by Age'!$G$30:$G$34</c:f>
              <c:numCache>
                <c:formatCode>General</c:formatCode>
                <c:ptCount val="5"/>
                <c:pt idx="0">
                  <c:v>76</c:v>
                </c:pt>
                <c:pt idx="1">
                  <c:v>57</c:v>
                </c:pt>
                <c:pt idx="2">
                  <c:v>101</c:v>
                </c:pt>
                <c:pt idx="3">
                  <c:v>48</c:v>
                </c:pt>
                <c:pt idx="4">
                  <c:v>34</c:v>
                </c:pt>
              </c:numCache>
            </c:numRef>
          </c:val>
          <c:extLst>
            <c:ext xmlns:c16="http://schemas.microsoft.com/office/drawing/2014/chart" uri="{C3380CC4-5D6E-409C-BE32-E72D297353CC}">
              <c16:uniqueId val="{00000005-4B9A-490B-A262-A9A482FF94F2}"/>
            </c:ext>
          </c:extLst>
        </c:ser>
        <c:ser>
          <c:idx val="6"/>
          <c:order val="6"/>
          <c:tx>
            <c:strRef>
              <c:f>'Intakes by Age'!$H$29</c:f>
              <c:strCache>
                <c:ptCount val="1"/>
                <c:pt idx="0">
                  <c:v>2017</c:v>
                </c:pt>
              </c:strCache>
            </c:strRef>
          </c:tx>
          <c:spPr>
            <a:solidFill>
              <a:schemeClr val="accent1">
                <a:lumMod val="60000"/>
              </a:schemeClr>
            </a:solidFill>
            <a:ln>
              <a:noFill/>
            </a:ln>
            <a:effectLst/>
          </c:spPr>
          <c:invertIfNegative val="0"/>
          <c:cat>
            <c:strRef>
              <c:f>'Intakes by Age'!$A$30:$A$34</c:f>
              <c:strCache>
                <c:ptCount val="5"/>
                <c:pt idx="0">
                  <c:v>18-24</c:v>
                </c:pt>
                <c:pt idx="1">
                  <c:v>25-29</c:v>
                </c:pt>
                <c:pt idx="2">
                  <c:v>30-39</c:v>
                </c:pt>
                <c:pt idx="3">
                  <c:v>40-49</c:v>
                </c:pt>
                <c:pt idx="4">
                  <c:v>50+</c:v>
                </c:pt>
              </c:strCache>
            </c:strRef>
          </c:cat>
          <c:val>
            <c:numRef>
              <c:f>'Intakes by Age'!$H$30:$H$34</c:f>
              <c:numCache>
                <c:formatCode>General</c:formatCode>
                <c:ptCount val="5"/>
                <c:pt idx="0">
                  <c:v>69</c:v>
                </c:pt>
                <c:pt idx="1">
                  <c:v>54</c:v>
                </c:pt>
                <c:pt idx="2">
                  <c:v>118</c:v>
                </c:pt>
                <c:pt idx="3">
                  <c:v>59</c:v>
                </c:pt>
                <c:pt idx="4">
                  <c:v>49</c:v>
                </c:pt>
              </c:numCache>
            </c:numRef>
          </c:val>
          <c:extLst>
            <c:ext xmlns:c16="http://schemas.microsoft.com/office/drawing/2014/chart" uri="{C3380CC4-5D6E-409C-BE32-E72D297353CC}">
              <c16:uniqueId val="{00000006-4B9A-490B-A262-A9A482FF94F2}"/>
            </c:ext>
          </c:extLst>
        </c:ser>
        <c:ser>
          <c:idx val="7"/>
          <c:order val="7"/>
          <c:tx>
            <c:strRef>
              <c:f>'Intakes by Age'!$I$29</c:f>
              <c:strCache>
                <c:ptCount val="1"/>
                <c:pt idx="0">
                  <c:v>2018</c:v>
                </c:pt>
              </c:strCache>
            </c:strRef>
          </c:tx>
          <c:spPr>
            <a:solidFill>
              <a:schemeClr val="accent2">
                <a:lumMod val="60000"/>
              </a:schemeClr>
            </a:solidFill>
            <a:ln>
              <a:noFill/>
            </a:ln>
            <a:effectLst/>
          </c:spPr>
          <c:invertIfNegative val="0"/>
          <c:cat>
            <c:strRef>
              <c:f>'Intakes by Age'!$A$30:$A$34</c:f>
              <c:strCache>
                <c:ptCount val="5"/>
                <c:pt idx="0">
                  <c:v>18-24</c:v>
                </c:pt>
                <c:pt idx="1">
                  <c:v>25-29</c:v>
                </c:pt>
                <c:pt idx="2">
                  <c:v>30-39</c:v>
                </c:pt>
                <c:pt idx="3">
                  <c:v>40-49</c:v>
                </c:pt>
                <c:pt idx="4">
                  <c:v>50+</c:v>
                </c:pt>
              </c:strCache>
            </c:strRef>
          </c:cat>
          <c:val>
            <c:numRef>
              <c:f>'Intakes by Age'!$I$30:$I$34</c:f>
              <c:numCache>
                <c:formatCode>General</c:formatCode>
                <c:ptCount val="5"/>
                <c:pt idx="0">
                  <c:v>50</c:v>
                </c:pt>
                <c:pt idx="1">
                  <c:v>53</c:v>
                </c:pt>
                <c:pt idx="2">
                  <c:v>82</c:v>
                </c:pt>
                <c:pt idx="3">
                  <c:v>55</c:v>
                </c:pt>
                <c:pt idx="4">
                  <c:v>56</c:v>
                </c:pt>
              </c:numCache>
            </c:numRef>
          </c:val>
          <c:extLst>
            <c:ext xmlns:c16="http://schemas.microsoft.com/office/drawing/2014/chart" uri="{C3380CC4-5D6E-409C-BE32-E72D297353CC}">
              <c16:uniqueId val="{00000007-4B9A-490B-A262-A9A482FF94F2}"/>
            </c:ext>
          </c:extLst>
        </c:ser>
        <c:ser>
          <c:idx val="8"/>
          <c:order val="8"/>
          <c:tx>
            <c:strRef>
              <c:f>'Intakes by Age'!$J$29</c:f>
              <c:strCache>
                <c:ptCount val="1"/>
                <c:pt idx="0">
                  <c:v>2019</c:v>
                </c:pt>
              </c:strCache>
            </c:strRef>
          </c:tx>
          <c:spPr>
            <a:solidFill>
              <a:schemeClr val="accent3">
                <a:lumMod val="60000"/>
              </a:schemeClr>
            </a:solidFill>
            <a:ln>
              <a:noFill/>
            </a:ln>
            <a:effectLst/>
          </c:spPr>
          <c:invertIfNegative val="0"/>
          <c:cat>
            <c:strRef>
              <c:f>'Intakes by Age'!$A$30:$A$34</c:f>
              <c:strCache>
                <c:ptCount val="5"/>
                <c:pt idx="0">
                  <c:v>18-24</c:v>
                </c:pt>
                <c:pt idx="1">
                  <c:v>25-29</c:v>
                </c:pt>
                <c:pt idx="2">
                  <c:v>30-39</c:v>
                </c:pt>
                <c:pt idx="3">
                  <c:v>40-49</c:v>
                </c:pt>
                <c:pt idx="4">
                  <c:v>50+</c:v>
                </c:pt>
              </c:strCache>
            </c:strRef>
          </c:cat>
          <c:val>
            <c:numRef>
              <c:f>'Intakes by Age'!$J$30:$J$34</c:f>
              <c:numCache>
                <c:formatCode>General</c:formatCode>
                <c:ptCount val="5"/>
                <c:pt idx="0">
                  <c:v>53</c:v>
                </c:pt>
                <c:pt idx="1">
                  <c:v>55</c:v>
                </c:pt>
                <c:pt idx="2">
                  <c:v>79</c:v>
                </c:pt>
                <c:pt idx="3">
                  <c:v>42</c:v>
                </c:pt>
                <c:pt idx="4">
                  <c:v>55</c:v>
                </c:pt>
              </c:numCache>
            </c:numRef>
          </c:val>
          <c:extLst>
            <c:ext xmlns:c16="http://schemas.microsoft.com/office/drawing/2014/chart" uri="{C3380CC4-5D6E-409C-BE32-E72D297353CC}">
              <c16:uniqueId val="{00000008-4B9A-490B-A262-A9A482FF94F2}"/>
            </c:ext>
          </c:extLst>
        </c:ser>
        <c:ser>
          <c:idx val="9"/>
          <c:order val="9"/>
          <c:tx>
            <c:strRef>
              <c:f>'Intakes by Age'!$K$29</c:f>
              <c:strCache>
                <c:ptCount val="1"/>
                <c:pt idx="0">
                  <c:v>2020</c:v>
                </c:pt>
              </c:strCache>
            </c:strRef>
          </c:tx>
          <c:spPr>
            <a:solidFill>
              <a:schemeClr val="accent4">
                <a:lumMod val="60000"/>
              </a:schemeClr>
            </a:solidFill>
            <a:ln>
              <a:noFill/>
            </a:ln>
            <a:effectLst/>
          </c:spPr>
          <c:invertIfNegative val="0"/>
          <c:cat>
            <c:strRef>
              <c:f>'Intakes by Age'!$A$30:$A$34</c:f>
              <c:strCache>
                <c:ptCount val="5"/>
                <c:pt idx="0">
                  <c:v>18-24</c:v>
                </c:pt>
                <c:pt idx="1">
                  <c:v>25-29</c:v>
                </c:pt>
                <c:pt idx="2">
                  <c:v>30-39</c:v>
                </c:pt>
                <c:pt idx="3">
                  <c:v>40-49</c:v>
                </c:pt>
                <c:pt idx="4">
                  <c:v>50+</c:v>
                </c:pt>
              </c:strCache>
            </c:strRef>
          </c:cat>
          <c:val>
            <c:numRef>
              <c:f>'Intakes by Age'!$K$30:$K$34</c:f>
              <c:numCache>
                <c:formatCode>General</c:formatCode>
                <c:ptCount val="5"/>
                <c:pt idx="0">
                  <c:v>24</c:v>
                </c:pt>
                <c:pt idx="1">
                  <c:v>26</c:v>
                </c:pt>
                <c:pt idx="2">
                  <c:v>35</c:v>
                </c:pt>
                <c:pt idx="3">
                  <c:v>27</c:v>
                </c:pt>
                <c:pt idx="4">
                  <c:v>21</c:v>
                </c:pt>
              </c:numCache>
            </c:numRef>
          </c:val>
          <c:extLst>
            <c:ext xmlns:c16="http://schemas.microsoft.com/office/drawing/2014/chart" uri="{C3380CC4-5D6E-409C-BE32-E72D297353CC}">
              <c16:uniqueId val="{00000009-4B9A-490B-A262-A9A482FF94F2}"/>
            </c:ext>
          </c:extLst>
        </c:ser>
        <c:ser>
          <c:idx val="10"/>
          <c:order val="10"/>
          <c:tx>
            <c:strRef>
              <c:f>'Intakes by Age'!$L$29</c:f>
              <c:strCache>
                <c:ptCount val="1"/>
                <c:pt idx="0">
                  <c:v>2021</c:v>
                </c:pt>
              </c:strCache>
            </c:strRef>
          </c:tx>
          <c:spPr>
            <a:solidFill>
              <a:schemeClr val="accent5">
                <a:lumMod val="60000"/>
              </a:schemeClr>
            </a:solidFill>
            <a:ln>
              <a:noFill/>
            </a:ln>
            <a:effectLst/>
          </c:spPr>
          <c:invertIfNegative val="0"/>
          <c:cat>
            <c:strRef>
              <c:f>'Intakes by Age'!$A$30:$A$34</c:f>
              <c:strCache>
                <c:ptCount val="5"/>
                <c:pt idx="0">
                  <c:v>18-24</c:v>
                </c:pt>
                <c:pt idx="1">
                  <c:v>25-29</c:v>
                </c:pt>
                <c:pt idx="2">
                  <c:v>30-39</c:v>
                </c:pt>
                <c:pt idx="3">
                  <c:v>40-49</c:v>
                </c:pt>
                <c:pt idx="4">
                  <c:v>50+</c:v>
                </c:pt>
              </c:strCache>
            </c:strRef>
          </c:cat>
          <c:val>
            <c:numRef>
              <c:f>'Intakes by Age'!$L$30:$L$34</c:f>
              <c:numCache>
                <c:formatCode>General</c:formatCode>
                <c:ptCount val="5"/>
                <c:pt idx="0">
                  <c:v>27</c:v>
                </c:pt>
                <c:pt idx="1">
                  <c:v>22</c:v>
                </c:pt>
                <c:pt idx="2">
                  <c:v>49</c:v>
                </c:pt>
                <c:pt idx="3">
                  <c:v>20</c:v>
                </c:pt>
                <c:pt idx="4">
                  <c:v>20</c:v>
                </c:pt>
              </c:numCache>
            </c:numRef>
          </c:val>
          <c:extLst>
            <c:ext xmlns:c16="http://schemas.microsoft.com/office/drawing/2014/chart" uri="{C3380CC4-5D6E-409C-BE32-E72D297353CC}">
              <c16:uniqueId val="{0000000A-4B9A-490B-A262-A9A482FF94F2}"/>
            </c:ext>
          </c:extLst>
        </c:ser>
        <c:dLbls>
          <c:showLegendKey val="0"/>
          <c:showVal val="0"/>
          <c:showCatName val="0"/>
          <c:showSerName val="0"/>
          <c:showPercent val="0"/>
          <c:showBubbleSize val="0"/>
        </c:dLbls>
        <c:gapWidth val="219"/>
        <c:overlap val="-27"/>
        <c:axId val="624517992"/>
        <c:axId val="624521128"/>
      </c:barChart>
      <c:catAx>
        <c:axId val="624517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4521128"/>
        <c:crosses val="autoZero"/>
        <c:auto val="1"/>
        <c:lblAlgn val="ctr"/>
        <c:lblOffset val="100"/>
        <c:noMultiLvlLbl val="0"/>
      </c:catAx>
      <c:valAx>
        <c:axId val="6245211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45179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 Change in Madison Intakes by Age Group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'Intakes by Age'!$A$73</c:f>
              <c:strCache>
                <c:ptCount val="1"/>
                <c:pt idx="0">
                  <c:v>18-24</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'Intakes by Age'!$B$72</c:f>
              <c:strCache>
                <c:ptCount val="1"/>
                <c:pt idx="0">
                  <c:v>% Change 2011-2021</c:v>
                </c:pt>
              </c:strCache>
            </c:strRef>
          </c:cat>
          <c:val>
            <c:numRef>
              <c:f>'Intakes by Age'!$B$73</c:f>
              <c:numCache>
                <c:formatCode>0%</c:formatCode>
                <c:ptCount val="1"/>
                <c:pt idx="0">
                  <c:v>-0.49</c:v>
                </c:pt>
              </c:numCache>
            </c:numRef>
          </c:val>
          <c:extLst>
            <c:ext xmlns:c16="http://schemas.microsoft.com/office/drawing/2014/chart" uri="{C3380CC4-5D6E-409C-BE32-E72D297353CC}">
              <c16:uniqueId val="{00000000-470A-49E1-B3B9-397CCF0C6711}"/>
            </c:ext>
          </c:extLst>
        </c:ser>
        <c:ser>
          <c:idx val="1"/>
          <c:order val="1"/>
          <c:tx>
            <c:strRef>
              <c:f>'Intakes by Age'!$A$74</c:f>
              <c:strCache>
                <c:ptCount val="1"/>
                <c:pt idx="0">
                  <c:v>25-29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'Intakes by Age'!$B$72</c:f>
              <c:strCache>
                <c:ptCount val="1"/>
                <c:pt idx="0">
                  <c:v>% Change 2011-2021</c:v>
                </c:pt>
              </c:strCache>
            </c:strRef>
          </c:cat>
          <c:val>
            <c:numRef>
              <c:f>'Intakes by Age'!$B$74</c:f>
              <c:numCache>
                <c:formatCode>0%</c:formatCode>
                <c:ptCount val="1"/>
                <c:pt idx="0">
                  <c:v>-0.44</c:v>
                </c:pt>
              </c:numCache>
            </c:numRef>
          </c:val>
          <c:extLst>
            <c:ext xmlns:c16="http://schemas.microsoft.com/office/drawing/2014/chart" uri="{C3380CC4-5D6E-409C-BE32-E72D297353CC}">
              <c16:uniqueId val="{00000001-470A-49E1-B3B9-397CCF0C6711}"/>
            </c:ext>
          </c:extLst>
        </c:ser>
        <c:ser>
          <c:idx val="2"/>
          <c:order val="2"/>
          <c:tx>
            <c:strRef>
              <c:f>'Intakes by Age'!$A$75</c:f>
              <c:strCache>
                <c:ptCount val="1"/>
                <c:pt idx="0">
                  <c:v>30-39</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'Intakes by Age'!$B$72</c:f>
              <c:strCache>
                <c:ptCount val="1"/>
                <c:pt idx="0">
                  <c:v>% Change 2011-2021</c:v>
                </c:pt>
              </c:strCache>
            </c:strRef>
          </c:cat>
          <c:val>
            <c:numRef>
              <c:f>'Intakes by Age'!$B$75</c:f>
              <c:numCache>
                <c:formatCode>0%</c:formatCode>
                <c:ptCount val="1"/>
                <c:pt idx="0">
                  <c:v>-0.25</c:v>
                </c:pt>
              </c:numCache>
            </c:numRef>
          </c:val>
          <c:extLst>
            <c:ext xmlns:c16="http://schemas.microsoft.com/office/drawing/2014/chart" uri="{C3380CC4-5D6E-409C-BE32-E72D297353CC}">
              <c16:uniqueId val="{00000002-470A-49E1-B3B9-397CCF0C6711}"/>
            </c:ext>
          </c:extLst>
        </c:ser>
        <c:ser>
          <c:idx val="3"/>
          <c:order val="3"/>
          <c:tx>
            <c:strRef>
              <c:f>'Intakes by Age'!$A$76</c:f>
              <c:strCache>
                <c:ptCount val="1"/>
                <c:pt idx="0">
                  <c:v>40-49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'Intakes by Age'!$B$72</c:f>
              <c:strCache>
                <c:ptCount val="1"/>
                <c:pt idx="0">
                  <c:v>% Change 2011-2021</c:v>
                </c:pt>
              </c:strCache>
            </c:strRef>
          </c:cat>
          <c:val>
            <c:numRef>
              <c:f>'Intakes by Age'!$B$76</c:f>
              <c:numCache>
                <c:formatCode>0%</c:formatCode>
                <c:ptCount val="1"/>
                <c:pt idx="0">
                  <c:v>-0.54</c:v>
                </c:pt>
              </c:numCache>
            </c:numRef>
          </c:val>
          <c:extLst>
            <c:ext xmlns:c16="http://schemas.microsoft.com/office/drawing/2014/chart" uri="{C3380CC4-5D6E-409C-BE32-E72D297353CC}">
              <c16:uniqueId val="{00000003-470A-49E1-B3B9-397CCF0C6711}"/>
            </c:ext>
          </c:extLst>
        </c:ser>
        <c:ser>
          <c:idx val="4"/>
          <c:order val="4"/>
          <c:tx>
            <c:strRef>
              <c:f>'Intakes by Age'!$A$77</c:f>
              <c:strCache>
                <c:ptCount val="1"/>
                <c:pt idx="0">
                  <c:v>50+</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'Intakes by Age'!$B$72</c:f>
              <c:strCache>
                <c:ptCount val="1"/>
                <c:pt idx="0">
                  <c:v>% Change 2011-2021</c:v>
                </c:pt>
              </c:strCache>
            </c:strRef>
          </c:cat>
          <c:val>
            <c:numRef>
              <c:f>'Intakes by Age'!$B$77</c:f>
              <c:numCache>
                <c:formatCode>0%</c:formatCode>
                <c:ptCount val="1"/>
                <c:pt idx="0">
                  <c:v>-0.33</c:v>
                </c:pt>
              </c:numCache>
            </c:numRef>
          </c:val>
          <c:extLst>
            <c:ext xmlns:c16="http://schemas.microsoft.com/office/drawing/2014/chart" uri="{C3380CC4-5D6E-409C-BE32-E72D297353CC}">
              <c16:uniqueId val="{00000004-470A-49E1-B3B9-397CCF0C6711}"/>
            </c:ext>
          </c:extLst>
        </c:ser>
        <c:dLbls>
          <c:showLegendKey val="0"/>
          <c:showVal val="0"/>
          <c:showCatName val="0"/>
          <c:showSerName val="0"/>
          <c:showPercent val="0"/>
          <c:showBubbleSize val="0"/>
        </c:dLbls>
        <c:gapWidth val="219"/>
        <c:overlap val="-27"/>
        <c:axId val="624519560"/>
        <c:axId val="624526616"/>
      </c:barChart>
      <c:catAx>
        <c:axId val="624519560"/>
        <c:scaling>
          <c:orientation val="minMax"/>
        </c:scaling>
        <c:delete val="1"/>
        <c:axPos val="b"/>
        <c:numFmt formatCode="General" sourceLinked="1"/>
        <c:majorTickMark val="none"/>
        <c:minorTickMark val="none"/>
        <c:tickLblPos val="nextTo"/>
        <c:crossAx val="624526616"/>
        <c:crosses val="autoZero"/>
        <c:auto val="1"/>
        <c:lblAlgn val="ctr"/>
        <c:lblOffset val="100"/>
        <c:noMultiLvlLbl val="0"/>
      </c:catAx>
      <c:valAx>
        <c:axId val="624526616"/>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6245195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'Intakes by Age'!$A$105</c:f>
              <c:strCache>
                <c:ptCount val="1"/>
                <c:pt idx="0">
                  <c:v>Madison Average Age at Intake</c:v>
                </c:pt>
              </c:strCache>
            </c:strRef>
          </c:tx>
          <c:spPr>
            <a:solidFill>
              <a:schemeClr val="accent1"/>
            </a:solidFill>
            <a:ln>
              <a:noFill/>
            </a:ln>
            <a:effectLst/>
          </c:spPr>
          <c:invertIfNegative val="0"/>
          <c:trendline>
            <c:spPr>
              <a:ln w="19050" cap="rnd">
                <a:solidFill>
                  <a:schemeClr val="accent1"/>
                </a:solidFill>
                <a:prstDash val="sysDot"/>
              </a:ln>
              <a:effectLst/>
            </c:spPr>
            <c:trendlineType val="linear"/>
            <c:dispRSqr val="0"/>
            <c:dispEq val="0"/>
          </c:trendline>
          <c:cat>
            <c:numRef>
              <c:f>'Intakes by Age'!$B$104:$L$104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'Intakes by Age'!$B$105:$L$105</c:f>
              <c:numCache>
                <c:formatCode>General</c:formatCode>
                <c:ptCount val="11"/>
                <c:pt idx="0">
                  <c:v>35.770000000000003</c:v>
                </c:pt>
                <c:pt idx="1">
                  <c:v>35.36</c:v>
                </c:pt>
                <c:pt idx="2">
                  <c:v>35.26</c:v>
                </c:pt>
                <c:pt idx="3">
                  <c:v>33.74</c:v>
                </c:pt>
                <c:pt idx="4">
                  <c:v>34.15</c:v>
                </c:pt>
                <c:pt idx="5">
                  <c:v>33.51</c:v>
                </c:pt>
                <c:pt idx="6">
                  <c:v>35.42</c:v>
                </c:pt>
                <c:pt idx="7">
                  <c:v>37.130000000000003</c:v>
                </c:pt>
                <c:pt idx="8">
                  <c:v>36.229999999999997</c:v>
                </c:pt>
                <c:pt idx="9">
                  <c:v>36.25</c:v>
                </c:pt>
                <c:pt idx="10">
                  <c:v>36.42</c:v>
                </c:pt>
              </c:numCache>
            </c:numRef>
          </c:val>
          <c:extLst>
            <c:ext xmlns:c16="http://schemas.microsoft.com/office/drawing/2014/chart" uri="{C3380CC4-5D6E-409C-BE32-E72D297353CC}">
              <c16:uniqueId val="{00000000-B3ED-47B9-8C83-CF31DFCDAE41}"/>
            </c:ext>
          </c:extLst>
        </c:ser>
        <c:dLbls>
          <c:showLegendKey val="0"/>
          <c:showVal val="0"/>
          <c:showCatName val="0"/>
          <c:showSerName val="0"/>
          <c:showPercent val="0"/>
          <c:showBubbleSize val="0"/>
        </c:dLbls>
        <c:gapWidth val="219"/>
        <c:overlap val="-27"/>
        <c:axId val="385753280"/>
        <c:axId val="385745376"/>
      </c:barChart>
      <c:catAx>
        <c:axId val="385753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85745376"/>
        <c:crosses val="autoZero"/>
        <c:auto val="1"/>
        <c:lblAlgn val="ctr"/>
        <c:lblOffset val="100"/>
        <c:noMultiLvlLbl val="0"/>
      </c:catAx>
      <c:valAx>
        <c:axId val="385745376"/>
        <c:scaling>
          <c:orientation val="minMax"/>
          <c:max val="5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85753280"/>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0.75511</cdr:x>
      <cdr:y>0.12138</cdr:y>
    </cdr:from>
    <cdr:to>
      <cdr:x>0.83011</cdr:x>
      <cdr:y>0.25471</cdr:y>
    </cdr:to>
    <cdr:sp macro="" textlink="">
      <cdr:nvSpPr>
        <cdr:cNvPr id="2" name="TextBox 1"/>
        <cdr:cNvSpPr txBox="1"/>
      </cdr:nvSpPr>
      <cdr:spPr>
        <a:xfrm xmlns:a="http://schemas.openxmlformats.org/drawingml/2006/main">
          <a:off x="9206307" y="83243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Intakes down 41%</a:t>
          </a:r>
          <a:endParaRPr lang="en-US" sz="1800" dirty="0"/>
        </a:p>
      </cdr:txBody>
    </cdr:sp>
  </cdr:relSizeAnchor>
  <cdr:relSizeAnchor xmlns:cdr="http://schemas.openxmlformats.org/drawingml/2006/chartDrawing">
    <cdr:from>
      <cdr:x>0.88222</cdr:x>
      <cdr:y>0.17045</cdr:y>
    </cdr:from>
    <cdr:to>
      <cdr:x>0.93943</cdr:x>
      <cdr:y>0.48247</cdr:y>
    </cdr:to>
    <cdr:cxnSp macro="">
      <cdr:nvCxnSpPr>
        <cdr:cNvPr id="4" name="Straight Arrow Connector 3"/>
        <cdr:cNvCxnSpPr/>
      </cdr:nvCxnSpPr>
      <cdr:spPr>
        <a:xfrm xmlns:a="http://schemas.openxmlformats.org/drawingml/2006/main">
          <a:off x="10755984" y="1168924"/>
          <a:ext cx="697583" cy="2139884"/>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0.xml><?xml version="1.0" encoding="utf-8"?>
<c:userShapes xmlns:c="http://schemas.openxmlformats.org/drawingml/2006/chart">
  <cdr:relSizeAnchor xmlns:cdr="http://schemas.openxmlformats.org/drawingml/2006/chartDrawing">
    <cdr:from>
      <cdr:x>0.68786</cdr:x>
      <cdr:y>0.11556</cdr:y>
    </cdr:from>
    <cdr:to>
      <cdr:x>0.76286</cdr:x>
      <cdr:y>0.24889</cdr:y>
    </cdr:to>
    <cdr:sp macro="" textlink="">
      <cdr:nvSpPr>
        <cdr:cNvPr id="2" name="TextBox 1"/>
        <cdr:cNvSpPr txBox="1"/>
      </cdr:nvSpPr>
      <cdr:spPr>
        <a:xfrm xmlns:a="http://schemas.openxmlformats.org/drawingml/2006/main">
          <a:off x="8386354" y="79248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White inmate ALOS up 41%</a:t>
          </a:r>
          <a:endParaRPr lang="en-US" sz="1800" dirty="0"/>
        </a:p>
      </cdr:txBody>
    </cdr:sp>
  </cdr:relSizeAnchor>
  <cdr:relSizeAnchor xmlns:cdr="http://schemas.openxmlformats.org/drawingml/2006/chartDrawing">
    <cdr:from>
      <cdr:x>0.89143</cdr:x>
      <cdr:y>0.15746</cdr:y>
    </cdr:from>
    <cdr:to>
      <cdr:x>0.93857</cdr:x>
      <cdr:y>0.26286</cdr:y>
    </cdr:to>
    <cdr:cxnSp macro="">
      <cdr:nvCxnSpPr>
        <cdr:cNvPr id="4" name="Straight Arrow Connector 3"/>
        <cdr:cNvCxnSpPr/>
      </cdr:nvCxnSpPr>
      <cdr:spPr>
        <a:xfrm xmlns:a="http://schemas.openxmlformats.org/drawingml/2006/main">
          <a:off x="10868297" y="1079863"/>
          <a:ext cx="574766" cy="722811"/>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1.xml><?xml version="1.0" encoding="utf-8"?>
<c:userShapes xmlns:c="http://schemas.openxmlformats.org/drawingml/2006/chart">
  <cdr:relSizeAnchor xmlns:cdr="http://schemas.openxmlformats.org/drawingml/2006/chartDrawing">
    <cdr:from>
      <cdr:x>0.70565</cdr:x>
      <cdr:y>0.12473</cdr:y>
    </cdr:from>
    <cdr:to>
      <cdr:x>0.78065</cdr:x>
      <cdr:y>0.25806</cdr:y>
    </cdr:to>
    <cdr:sp macro="" textlink="">
      <cdr:nvSpPr>
        <cdr:cNvPr id="2" name="TextBox 1"/>
        <cdr:cNvSpPr txBox="1"/>
      </cdr:nvSpPr>
      <cdr:spPr>
        <a:xfrm xmlns:a="http://schemas.openxmlformats.org/drawingml/2006/main">
          <a:off x="8603226" y="85540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Male inmate ALOS up 33%</a:t>
          </a:r>
          <a:endParaRPr lang="en-US" sz="1800" dirty="0"/>
        </a:p>
      </cdr:txBody>
    </cdr:sp>
  </cdr:relSizeAnchor>
  <cdr:relSizeAnchor xmlns:cdr="http://schemas.openxmlformats.org/drawingml/2006/chartDrawing">
    <cdr:from>
      <cdr:x>0.89274</cdr:x>
      <cdr:y>0.17491</cdr:y>
    </cdr:from>
    <cdr:to>
      <cdr:x>0.93306</cdr:x>
      <cdr:y>0.35986</cdr:y>
    </cdr:to>
    <cdr:cxnSp macro="">
      <cdr:nvCxnSpPr>
        <cdr:cNvPr id="4" name="Straight Arrow Connector 3"/>
        <cdr:cNvCxnSpPr/>
      </cdr:nvCxnSpPr>
      <cdr:spPr>
        <a:xfrm xmlns:a="http://schemas.openxmlformats.org/drawingml/2006/main">
          <a:off x="10884310" y="1199535"/>
          <a:ext cx="491613" cy="1268362"/>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0.68143</cdr:x>
      <cdr:y>0.78603</cdr:y>
    </cdr:from>
    <cdr:to>
      <cdr:x>0.75643</cdr:x>
      <cdr:y>0.91937</cdr:y>
    </cdr:to>
    <cdr:sp macro="" textlink="">
      <cdr:nvSpPr>
        <cdr:cNvPr id="6" name="TextBox 5"/>
        <cdr:cNvSpPr txBox="1"/>
      </cdr:nvSpPr>
      <cdr:spPr>
        <a:xfrm xmlns:a="http://schemas.openxmlformats.org/drawingml/2006/main">
          <a:off x="8307978" y="539060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Female inmate ALOS down 15%</a:t>
          </a:r>
          <a:endParaRPr lang="en-US" sz="1800" dirty="0"/>
        </a:p>
      </cdr:txBody>
    </cdr:sp>
  </cdr:relSizeAnchor>
  <cdr:relSizeAnchor xmlns:cdr="http://schemas.openxmlformats.org/drawingml/2006/chartDrawing">
    <cdr:from>
      <cdr:x>0.91</cdr:x>
      <cdr:y>0.60444</cdr:y>
    </cdr:from>
    <cdr:to>
      <cdr:x>0.93929</cdr:x>
      <cdr:y>0.78984</cdr:y>
    </cdr:to>
    <cdr:cxnSp macro="">
      <cdr:nvCxnSpPr>
        <cdr:cNvPr id="8" name="Straight Arrow Connector 7"/>
        <cdr:cNvCxnSpPr/>
      </cdr:nvCxnSpPr>
      <cdr:spPr>
        <a:xfrm xmlns:a="http://schemas.openxmlformats.org/drawingml/2006/main" flipV="1">
          <a:off x="11094720" y="4145280"/>
          <a:ext cx="357051" cy="1271451"/>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2.xml><?xml version="1.0" encoding="utf-8"?>
<c:userShapes xmlns:c="http://schemas.openxmlformats.org/drawingml/2006/chart">
  <cdr:relSizeAnchor xmlns:cdr="http://schemas.openxmlformats.org/drawingml/2006/chartDrawing">
    <cdr:from>
      <cdr:x>0.72857</cdr:x>
      <cdr:y>0.12952</cdr:y>
    </cdr:from>
    <cdr:to>
      <cdr:x>0.80357</cdr:x>
      <cdr:y>0.26286</cdr:y>
    </cdr:to>
    <cdr:sp macro="" textlink="">
      <cdr:nvSpPr>
        <cdr:cNvPr id="2" name="TextBox 1"/>
        <cdr:cNvSpPr txBox="1"/>
      </cdr:nvSpPr>
      <cdr:spPr>
        <a:xfrm xmlns:a="http://schemas.openxmlformats.org/drawingml/2006/main">
          <a:off x="8882743" y="88827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BDE per 1000 down 38%</a:t>
          </a:r>
          <a:endParaRPr lang="en-US" sz="1800" dirty="0"/>
        </a:p>
      </cdr:txBody>
    </cdr:sp>
  </cdr:relSizeAnchor>
  <cdr:relSizeAnchor xmlns:cdr="http://schemas.openxmlformats.org/drawingml/2006/chartDrawing">
    <cdr:from>
      <cdr:x>0.90429</cdr:x>
      <cdr:y>0.18032</cdr:y>
    </cdr:from>
    <cdr:to>
      <cdr:x>0.94</cdr:x>
      <cdr:y>0.46984</cdr:y>
    </cdr:to>
    <cdr:cxnSp macro="">
      <cdr:nvCxnSpPr>
        <cdr:cNvPr id="4" name="Straight Arrow Connector 3"/>
        <cdr:cNvCxnSpPr/>
      </cdr:nvCxnSpPr>
      <cdr:spPr>
        <a:xfrm xmlns:a="http://schemas.openxmlformats.org/drawingml/2006/main">
          <a:off x="11025051" y="1236617"/>
          <a:ext cx="435429" cy="1985554"/>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3.xml><?xml version="1.0" encoding="utf-8"?>
<c:userShapes xmlns:c="http://schemas.openxmlformats.org/drawingml/2006/chart">
  <cdr:relSizeAnchor xmlns:cdr="http://schemas.openxmlformats.org/drawingml/2006/chartDrawing">
    <cdr:from>
      <cdr:x>0.07016</cdr:x>
      <cdr:y>0.14194</cdr:y>
    </cdr:from>
    <cdr:to>
      <cdr:x>0.14516</cdr:x>
      <cdr:y>0.27527</cdr:y>
    </cdr:to>
    <cdr:sp macro="" textlink="">
      <cdr:nvSpPr>
        <cdr:cNvPr id="2" name="TextBox 1"/>
        <cdr:cNvSpPr txBox="1"/>
      </cdr:nvSpPr>
      <cdr:spPr>
        <a:xfrm xmlns:a="http://schemas.openxmlformats.org/drawingml/2006/main">
          <a:off x="855406" y="97339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0.04516</cdr:x>
      <cdr:y>0.119</cdr:y>
    </cdr:from>
    <cdr:to>
      <cdr:x>0.12016</cdr:x>
      <cdr:y>0.25233</cdr:y>
    </cdr:to>
    <cdr:sp macro="" textlink="">
      <cdr:nvSpPr>
        <cdr:cNvPr id="3" name="TextBox 2"/>
        <cdr:cNvSpPr txBox="1"/>
      </cdr:nvSpPr>
      <cdr:spPr>
        <a:xfrm xmlns:a="http://schemas.openxmlformats.org/drawingml/2006/main">
          <a:off x="550608" y="81607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dr:relSizeAnchor xmlns:cdr="http://schemas.openxmlformats.org/drawingml/2006/chartDrawing">
    <cdr:from>
      <cdr:x>0.20161</cdr:x>
      <cdr:y>0.119</cdr:y>
    </cdr:from>
    <cdr:to>
      <cdr:x>0.27661</cdr:x>
      <cdr:y>0.25233</cdr:y>
    </cdr:to>
    <cdr:sp macro="" textlink="">
      <cdr:nvSpPr>
        <cdr:cNvPr id="4" name="TextBox 3"/>
        <cdr:cNvSpPr txBox="1"/>
      </cdr:nvSpPr>
      <cdr:spPr>
        <a:xfrm xmlns:a="http://schemas.openxmlformats.org/drawingml/2006/main">
          <a:off x="2458066" y="81607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dr:relSizeAnchor xmlns:cdr="http://schemas.openxmlformats.org/drawingml/2006/chartDrawing">
    <cdr:from>
      <cdr:x>0.33548</cdr:x>
      <cdr:y>0.119</cdr:y>
    </cdr:from>
    <cdr:to>
      <cdr:x>0.41048</cdr:x>
      <cdr:y>0.25233</cdr:y>
    </cdr:to>
    <cdr:sp macro="" textlink="">
      <cdr:nvSpPr>
        <cdr:cNvPr id="5" name="TextBox 4"/>
        <cdr:cNvSpPr txBox="1"/>
      </cdr:nvSpPr>
      <cdr:spPr>
        <a:xfrm xmlns:a="http://schemas.openxmlformats.org/drawingml/2006/main">
          <a:off x="4090221" y="81607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dr:relSizeAnchor xmlns:cdr="http://schemas.openxmlformats.org/drawingml/2006/chartDrawing">
    <cdr:from>
      <cdr:x>0.44641</cdr:x>
      <cdr:y>0.11916</cdr:y>
    </cdr:from>
    <cdr:to>
      <cdr:x>0.52141</cdr:x>
      <cdr:y>0.25249</cdr:y>
    </cdr:to>
    <cdr:sp macro="" textlink="">
      <cdr:nvSpPr>
        <cdr:cNvPr id="6" name="TextBox 5"/>
        <cdr:cNvSpPr txBox="1"/>
      </cdr:nvSpPr>
      <cdr:spPr>
        <a:xfrm xmlns:a="http://schemas.openxmlformats.org/drawingml/2006/main">
          <a:off x="5442575" y="81720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dr:relSizeAnchor xmlns:cdr="http://schemas.openxmlformats.org/drawingml/2006/chartDrawing">
    <cdr:from>
      <cdr:x>0.6</cdr:x>
      <cdr:y>0.11756</cdr:y>
    </cdr:from>
    <cdr:to>
      <cdr:x>0.675</cdr:x>
      <cdr:y>0.2509</cdr:y>
    </cdr:to>
    <cdr:sp macro="" textlink="">
      <cdr:nvSpPr>
        <cdr:cNvPr id="7" name="TextBox 6"/>
        <cdr:cNvSpPr txBox="1"/>
      </cdr:nvSpPr>
      <cdr:spPr>
        <a:xfrm xmlns:a="http://schemas.openxmlformats.org/drawingml/2006/main">
          <a:off x="7315200" y="80624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dr:relSizeAnchor xmlns:cdr="http://schemas.openxmlformats.org/drawingml/2006/chartDrawing">
    <cdr:from>
      <cdr:x>0.72419</cdr:x>
      <cdr:y>0.11756</cdr:y>
    </cdr:from>
    <cdr:to>
      <cdr:x>0.79919</cdr:x>
      <cdr:y>0.2509</cdr:y>
    </cdr:to>
    <cdr:sp macro="" textlink="">
      <cdr:nvSpPr>
        <cdr:cNvPr id="8" name="TextBox 7"/>
        <cdr:cNvSpPr txBox="1"/>
      </cdr:nvSpPr>
      <cdr:spPr>
        <a:xfrm xmlns:a="http://schemas.openxmlformats.org/drawingml/2006/main">
          <a:off x="8829368" y="80624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dr:relSizeAnchor xmlns:cdr="http://schemas.openxmlformats.org/drawingml/2006/chartDrawing">
    <cdr:from>
      <cdr:x>0.86694</cdr:x>
      <cdr:y>0.11613</cdr:y>
    </cdr:from>
    <cdr:to>
      <cdr:x>0.94194</cdr:x>
      <cdr:y>0.24946</cdr:y>
    </cdr:to>
    <cdr:sp macro="" textlink="">
      <cdr:nvSpPr>
        <cdr:cNvPr id="9" name="TextBox 8"/>
        <cdr:cNvSpPr txBox="1"/>
      </cdr:nvSpPr>
      <cdr:spPr>
        <a:xfrm xmlns:a="http://schemas.openxmlformats.org/drawingml/2006/main">
          <a:off x="10569677" y="79641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userShapes>
</file>

<file path=ppt/drawings/drawing14.xml><?xml version="1.0" encoding="utf-8"?>
<c:userShapes xmlns:c="http://schemas.openxmlformats.org/drawingml/2006/chart">
  <cdr:relSizeAnchor xmlns:cdr="http://schemas.openxmlformats.org/drawingml/2006/chartDrawing">
    <cdr:from>
      <cdr:x>0.70429</cdr:x>
      <cdr:y>0.13841</cdr:y>
    </cdr:from>
    <cdr:to>
      <cdr:x>0.77929</cdr:x>
      <cdr:y>0.27175</cdr:y>
    </cdr:to>
    <cdr:sp macro="" textlink="">
      <cdr:nvSpPr>
        <cdr:cNvPr id="2" name="TextBox 1"/>
        <cdr:cNvSpPr txBox="1"/>
      </cdr:nvSpPr>
      <cdr:spPr>
        <a:xfrm xmlns:a="http://schemas.openxmlformats.org/drawingml/2006/main">
          <a:off x="8586651" y="94923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0-30 Day LOS down 49%</a:t>
          </a:r>
        </a:p>
        <a:p xmlns:a="http://schemas.openxmlformats.org/drawingml/2006/main">
          <a:endParaRPr lang="en-US" sz="1800" dirty="0"/>
        </a:p>
      </cdr:txBody>
    </cdr:sp>
  </cdr:relSizeAnchor>
  <cdr:relSizeAnchor xmlns:cdr="http://schemas.openxmlformats.org/drawingml/2006/chartDrawing">
    <cdr:from>
      <cdr:x>0.87857</cdr:x>
      <cdr:y>0.18794</cdr:y>
    </cdr:from>
    <cdr:to>
      <cdr:x>0.93643</cdr:x>
      <cdr:y>0.5</cdr:y>
    </cdr:to>
    <cdr:cxnSp macro="">
      <cdr:nvCxnSpPr>
        <cdr:cNvPr id="4" name="Straight Arrow Connector 3"/>
        <cdr:cNvCxnSpPr/>
      </cdr:nvCxnSpPr>
      <cdr:spPr>
        <a:xfrm xmlns:a="http://schemas.openxmlformats.org/drawingml/2006/main">
          <a:off x="10711543" y="1288869"/>
          <a:ext cx="705394" cy="2140131"/>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0.72786</cdr:x>
      <cdr:y>0.77714</cdr:y>
    </cdr:from>
    <cdr:to>
      <cdr:x>0.80286</cdr:x>
      <cdr:y>0.91048</cdr:y>
    </cdr:to>
    <cdr:sp macro="" textlink="">
      <cdr:nvSpPr>
        <cdr:cNvPr id="7" name="TextBox 6"/>
        <cdr:cNvSpPr txBox="1"/>
      </cdr:nvSpPr>
      <cdr:spPr>
        <a:xfrm xmlns:a="http://schemas.openxmlformats.org/drawingml/2006/main">
          <a:off x="8874034" y="532964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+30 Day LOS down 33%</a:t>
          </a:r>
        </a:p>
        <a:p xmlns:a="http://schemas.openxmlformats.org/drawingml/2006/main">
          <a:endParaRPr lang="en-US" sz="1800" dirty="0"/>
        </a:p>
      </cdr:txBody>
    </cdr:sp>
  </cdr:relSizeAnchor>
  <cdr:relSizeAnchor xmlns:cdr="http://schemas.openxmlformats.org/drawingml/2006/chartDrawing">
    <cdr:from>
      <cdr:x>0.89643</cdr:x>
      <cdr:y>0.73016</cdr:y>
    </cdr:from>
    <cdr:to>
      <cdr:x>0.93429</cdr:x>
      <cdr:y>0.7873</cdr:y>
    </cdr:to>
    <cdr:cxnSp macro="">
      <cdr:nvCxnSpPr>
        <cdr:cNvPr id="9" name="Straight Arrow Connector 8"/>
        <cdr:cNvCxnSpPr/>
      </cdr:nvCxnSpPr>
      <cdr:spPr>
        <a:xfrm xmlns:a="http://schemas.openxmlformats.org/drawingml/2006/main" flipV="1">
          <a:off x="10929257" y="5007429"/>
          <a:ext cx="461554" cy="39188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5.xml><?xml version="1.0" encoding="utf-8"?>
<c:userShapes xmlns:c="http://schemas.openxmlformats.org/drawingml/2006/chart">
  <cdr:relSizeAnchor xmlns:cdr="http://schemas.openxmlformats.org/drawingml/2006/chartDrawing">
    <cdr:from>
      <cdr:x>0.83714</cdr:x>
      <cdr:y>0.11556</cdr:y>
    </cdr:from>
    <cdr:to>
      <cdr:x>0.91214</cdr:x>
      <cdr:y>0.24889</cdr:y>
    </cdr:to>
    <cdr:sp macro="" textlink="">
      <cdr:nvSpPr>
        <cdr:cNvPr id="2" name="TextBox 1"/>
        <cdr:cNvSpPr txBox="1"/>
      </cdr:nvSpPr>
      <cdr:spPr>
        <a:xfrm xmlns:a="http://schemas.openxmlformats.org/drawingml/2006/main">
          <a:off x="10206446" y="79248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Up 13%</a:t>
          </a:r>
          <a:endParaRPr lang="en-US" sz="1800" dirty="0"/>
        </a:p>
      </cdr:txBody>
    </cdr:sp>
  </cdr:relSizeAnchor>
  <cdr:relSizeAnchor xmlns:cdr="http://schemas.openxmlformats.org/drawingml/2006/chartDrawing">
    <cdr:from>
      <cdr:x>0.89143</cdr:x>
      <cdr:y>0.16</cdr:y>
    </cdr:from>
    <cdr:to>
      <cdr:x>0.94071</cdr:x>
      <cdr:y>0.26794</cdr:y>
    </cdr:to>
    <cdr:cxnSp macro="">
      <cdr:nvCxnSpPr>
        <cdr:cNvPr id="4" name="Straight Arrow Connector 3"/>
        <cdr:cNvCxnSpPr/>
      </cdr:nvCxnSpPr>
      <cdr:spPr>
        <a:xfrm xmlns:a="http://schemas.openxmlformats.org/drawingml/2006/main">
          <a:off x="10868297" y="1097280"/>
          <a:ext cx="600892" cy="740229"/>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6.xml><?xml version="1.0" encoding="utf-8"?>
<c:userShapes xmlns:c="http://schemas.openxmlformats.org/drawingml/2006/chart">
  <cdr:relSizeAnchor xmlns:cdr="http://schemas.openxmlformats.org/drawingml/2006/chartDrawing">
    <cdr:from>
      <cdr:x>0.73929</cdr:x>
      <cdr:y>0.12444</cdr:y>
    </cdr:from>
    <cdr:to>
      <cdr:x>0.81429</cdr:x>
      <cdr:y>0.25778</cdr:y>
    </cdr:to>
    <cdr:sp macro="" textlink="">
      <cdr:nvSpPr>
        <cdr:cNvPr id="2" name="TextBox 1"/>
        <cdr:cNvSpPr txBox="1"/>
      </cdr:nvSpPr>
      <cdr:spPr>
        <a:xfrm xmlns:a="http://schemas.openxmlformats.org/drawingml/2006/main">
          <a:off x="9013371" y="85344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800" dirty="0"/>
        </a:p>
      </cdr:txBody>
    </cdr:sp>
  </cdr:relSizeAnchor>
</c:userShapes>
</file>

<file path=ppt/drawings/drawing2.xml><?xml version="1.0" encoding="utf-8"?>
<c:userShapes xmlns:c="http://schemas.openxmlformats.org/drawingml/2006/chart">
  <cdr:relSizeAnchor xmlns:cdr="http://schemas.openxmlformats.org/drawingml/2006/chartDrawing">
    <cdr:from>
      <cdr:x>0.6982</cdr:x>
      <cdr:y>0.13196</cdr:y>
    </cdr:from>
    <cdr:to>
      <cdr:x>0.7732</cdr:x>
      <cdr:y>0.26529</cdr:y>
    </cdr:to>
    <cdr:sp macro="" textlink="">
      <cdr:nvSpPr>
        <cdr:cNvPr id="2" name="TextBox 1"/>
        <cdr:cNvSpPr txBox="1"/>
      </cdr:nvSpPr>
      <cdr:spPr>
        <a:xfrm xmlns:a="http://schemas.openxmlformats.org/drawingml/2006/main">
          <a:off x="8512404" y="90497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Intakes per 1000 down 43%</a:t>
          </a:r>
          <a:endParaRPr lang="en-US" sz="1800" dirty="0"/>
        </a:p>
      </cdr:txBody>
    </cdr:sp>
  </cdr:relSizeAnchor>
  <cdr:relSizeAnchor xmlns:cdr="http://schemas.openxmlformats.org/drawingml/2006/chartDrawing">
    <cdr:from>
      <cdr:x>0.89768</cdr:x>
      <cdr:y>0.17595</cdr:y>
    </cdr:from>
    <cdr:to>
      <cdr:x>0.94253</cdr:x>
      <cdr:y>0.48385</cdr:y>
    </cdr:to>
    <cdr:cxnSp macro="">
      <cdr:nvCxnSpPr>
        <cdr:cNvPr id="4" name="Straight Arrow Connector 3"/>
        <cdr:cNvCxnSpPr/>
      </cdr:nvCxnSpPr>
      <cdr:spPr>
        <a:xfrm xmlns:a="http://schemas.openxmlformats.org/drawingml/2006/main">
          <a:off x="10944520" y="1206631"/>
          <a:ext cx="546754" cy="2111604"/>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0.66071</cdr:x>
      <cdr:y>0.12698</cdr:y>
    </cdr:from>
    <cdr:to>
      <cdr:x>0.73571</cdr:x>
      <cdr:y>0.26032</cdr:y>
    </cdr:to>
    <cdr:sp macro="" textlink="">
      <cdr:nvSpPr>
        <cdr:cNvPr id="2" name="TextBox 1"/>
        <cdr:cNvSpPr txBox="1"/>
      </cdr:nvSpPr>
      <cdr:spPr>
        <a:xfrm xmlns:a="http://schemas.openxmlformats.org/drawingml/2006/main">
          <a:off x="8055429" y="87085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Male inmate intakes down 44%</a:t>
          </a:r>
          <a:endParaRPr lang="en-US" sz="1800" dirty="0"/>
        </a:p>
      </cdr:txBody>
    </cdr:sp>
  </cdr:relSizeAnchor>
  <cdr:relSizeAnchor xmlns:cdr="http://schemas.openxmlformats.org/drawingml/2006/chartDrawing">
    <cdr:from>
      <cdr:x>0.88857</cdr:x>
      <cdr:y>0.1727</cdr:y>
    </cdr:from>
    <cdr:to>
      <cdr:x>0.94071</cdr:x>
      <cdr:y>0.5</cdr:y>
    </cdr:to>
    <cdr:cxnSp macro="">
      <cdr:nvCxnSpPr>
        <cdr:cNvPr id="4" name="Straight Arrow Connector 3"/>
        <cdr:cNvCxnSpPr/>
      </cdr:nvCxnSpPr>
      <cdr:spPr>
        <a:xfrm xmlns:a="http://schemas.openxmlformats.org/drawingml/2006/main">
          <a:off x="10833463" y="1184366"/>
          <a:ext cx="635726" cy="2244634"/>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0.69214</cdr:x>
      <cdr:y>0.81143</cdr:y>
    </cdr:from>
    <cdr:to>
      <cdr:x>0.76714</cdr:x>
      <cdr:y>0.94476</cdr:y>
    </cdr:to>
    <cdr:sp macro="" textlink="">
      <cdr:nvSpPr>
        <cdr:cNvPr id="6" name="TextBox 5"/>
        <cdr:cNvSpPr txBox="1"/>
      </cdr:nvSpPr>
      <cdr:spPr>
        <a:xfrm xmlns:a="http://schemas.openxmlformats.org/drawingml/2006/main">
          <a:off x="8438606" y="556477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800" dirty="0"/>
        </a:p>
      </cdr:txBody>
    </cdr:sp>
  </cdr:relSizeAnchor>
  <cdr:relSizeAnchor xmlns:cdr="http://schemas.openxmlformats.org/drawingml/2006/chartDrawing">
    <cdr:from>
      <cdr:x>0.65857</cdr:x>
      <cdr:y>0.80762</cdr:y>
    </cdr:from>
    <cdr:to>
      <cdr:x>0.73357</cdr:x>
      <cdr:y>0.94095</cdr:y>
    </cdr:to>
    <cdr:sp macro="" textlink="">
      <cdr:nvSpPr>
        <cdr:cNvPr id="7" name="TextBox 6"/>
        <cdr:cNvSpPr txBox="1"/>
      </cdr:nvSpPr>
      <cdr:spPr>
        <a:xfrm xmlns:a="http://schemas.openxmlformats.org/drawingml/2006/main">
          <a:off x="8029303" y="553865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Female inmate intakes down 27%</a:t>
          </a:r>
          <a:endParaRPr lang="en-US" sz="1800" dirty="0"/>
        </a:p>
      </cdr:txBody>
    </cdr:sp>
  </cdr:relSizeAnchor>
  <cdr:relSizeAnchor xmlns:cdr="http://schemas.openxmlformats.org/drawingml/2006/chartDrawing">
    <cdr:from>
      <cdr:x>0.91143</cdr:x>
      <cdr:y>0.76571</cdr:y>
    </cdr:from>
    <cdr:to>
      <cdr:x>0.94071</cdr:x>
      <cdr:y>0.81524</cdr:y>
    </cdr:to>
    <cdr:cxnSp macro="">
      <cdr:nvCxnSpPr>
        <cdr:cNvPr id="9" name="Straight Arrow Connector 8"/>
        <cdr:cNvCxnSpPr/>
      </cdr:nvCxnSpPr>
      <cdr:spPr>
        <a:xfrm xmlns:a="http://schemas.openxmlformats.org/drawingml/2006/main" flipV="1">
          <a:off x="11112137" y="5251269"/>
          <a:ext cx="357052" cy="339634"/>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0.70242</cdr:x>
      <cdr:y>0.11183</cdr:y>
    </cdr:from>
    <cdr:to>
      <cdr:x>0.77742</cdr:x>
      <cdr:y>0.24516</cdr:y>
    </cdr:to>
    <cdr:sp macro="" textlink="">
      <cdr:nvSpPr>
        <cdr:cNvPr id="2" name="TextBox 1"/>
        <cdr:cNvSpPr txBox="1"/>
      </cdr:nvSpPr>
      <cdr:spPr>
        <a:xfrm xmlns:a="http://schemas.openxmlformats.org/drawingml/2006/main">
          <a:off x="8563897" y="76691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Average inmate age up 5%</a:t>
          </a:r>
          <a:endParaRPr lang="en-US" sz="1800" dirty="0"/>
        </a:p>
      </cdr:txBody>
    </cdr:sp>
  </cdr:relSizeAnchor>
  <cdr:relSizeAnchor xmlns:cdr="http://schemas.openxmlformats.org/drawingml/2006/chartDrawing">
    <cdr:from>
      <cdr:x>0.90081</cdr:x>
      <cdr:y>0.15627</cdr:y>
    </cdr:from>
    <cdr:to>
      <cdr:x>0.93145</cdr:x>
      <cdr:y>0.31685</cdr:y>
    </cdr:to>
    <cdr:cxnSp macro="">
      <cdr:nvCxnSpPr>
        <cdr:cNvPr id="4" name="Straight Arrow Connector 3"/>
        <cdr:cNvCxnSpPr/>
      </cdr:nvCxnSpPr>
      <cdr:spPr>
        <a:xfrm xmlns:a="http://schemas.openxmlformats.org/drawingml/2006/main">
          <a:off x="10982632" y="1071716"/>
          <a:ext cx="373626" cy="1101213"/>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0.78952</cdr:x>
      <cdr:y>0.1233</cdr:y>
    </cdr:from>
    <cdr:to>
      <cdr:x>0.86452</cdr:x>
      <cdr:y>0.25663</cdr:y>
    </cdr:to>
    <cdr:sp macro="" textlink="">
      <cdr:nvSpPr>
        <cdr:cNvPr id="2" name="TextBox 1"/>
        <cdr:cNvSpPr txBox="1"/>
      </cdr:nvSpPr>
      <cdr:spPr>
        <a:xfrm xmlns:a="http://schemas.openxmlformats.org/drawingml/2006/main">
          <a:off x="9625781" y="84557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26%</a:t>
          </a:r>
          <a:endParaRPr lang="en-US" sz="1800" dirty="0"/>
        </a:p>
      </cdr:txBody>
    </cdr:sp>
  </cdr:relSizeAnchor>
  <cdr:relSizeAnchor xmlns:cdr="http://schemas.openxmlformats.org/drawingml/2006/chartDrawing">
    <cdr:from>
      <cdr:x>0.86371</cdr:x>
      <cdr:y>0.16631</cdr:y>
    </cdr:from>
    <cdr:to>
      <cdr:x>0.93952</cdr:x>
      <cdr:y>0.46308</cdr:y>
    </cdr:to>
    <cdr:cxnSp macro="">
      <cdr:nvCxnSpPr>
        <cdr:cNvPr id="4" name="Straight Arrow Connector 3"/>
        <cdr:cNvCxnSpPr/>
      </cdr:nvCxnSpPr>
      <cdr:spPr>
        <a:xfrm xmlns:a="http://schemas.openxmlformats.org/drawingml/2006/main">
          <a:off x="10530348" y="1140542"/>
          <a:ext cx="924233" cy="203527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0.64714</cdr:x>
      <cdr:y>0.10921</cdr:y>
    </cdr:from>
    <cdr:to>
      <cdr:x>0.72214</cdr:x>
      <cdr:y>0.24254</cdr:y>
    </cdr:to>
    <cdr:sp macro="" textlink="">
      <cdr:nvSpPr>
        <cdr:cNvPr id="2" name="TextBox 1"/>
        <cdr:cNvSpPr txBox="1"/>
      </cdr:nvSpPr>
      <cdr:spPr>
        <a:xfrm xmlns:a="http://schemas.openxmlformats.org/drawingml/2006/main">
          <a:off x="7889965" y="74893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Misdemeanor Bookings down 37%</a:t>
          </a:r>
          <a:endParaRPr lang="en-US" sz="1800" dirty="0"/>
        </a:p>
      </cdr:txBody>
    </cdr:sp>
  </cdr:relSizeAnchor>
  <cdr:relSizeAnchor xmlns:cdr="http://schemas.openxmlformats.org/drawingml/2006/chartDrawing">
    <cdr:from>
      <cdr:x>0.90071</cdr:x>
      <cdr:y>0.15365</cdr:y>
    </cdr:from>
    <cdr:to>
      <cdr:x>0.94071</cdr:x>
      <cdr:y>0.45333</cdr:y>
    </cdr:to>
    <cdr:cxnSp macro="">
      <cdr:nvCxnSpPr>
        <cdr:cNvPr id="4" name="Straight Arrow Connector 3"/>
        <cdr:cNvCxnSpPr/>
      </cdr:nvCxnSpPr>
      <cdr:spPr>
        <a:xfrm xmlns:a="http://schemas.openxmlformats.org/drawingml/2006/main">
          <a:off x="10981509" y="1053737"/>
          <a:ext cx="487680" cy="2055223"/>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7.xml><?xml version="1.0" encoding="utf-8"?>
<c:userShapes xmlns:c="http://schemas.openxmlformats.org/drawingml/2006/chart">
  <cdr:relSizeAnchor xmlns:cdr="http://schemas.openxmlformats.org/drawingml/2006/chartDrawing">
    <cdr:from>
      <cdr:x>0.71286</cdr:x>
      <cdr:y>0.12064</cdr:y>
    </cdr:from>
    <cdr:to>
      <cdr:x>0.78786</cdr:x>
      <cdr:y>0.25397</cdr:y>
    </cdr:to>
    <cdr:sp macro="" textlink="">
      <cdr:nvSpPr>
        <cdr:cNvPr id="2" name="TextBox 1"/>
        <cdr:cNvSpPr txBox="1"/>
      </cdr:nvSpPr>
      <cdr:spPr>
        <a:xfrm xmlns:a="http://schemas.openxmlformats.org/drawingml/2006/main">
          <a:off x="8691155" y="82731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Bookings/intakes up 27%</a:t>
          </a:r>
          <a:endParaRPr lang="en-US" sz="1800" dirty="0"/>
        </a:p>
      </cdr:txBody>
    </cdr:sp>
  </cdr:relSizeAnchor>
  <cdr:relSizeAnchor xmlns:cdr="http://schemas.openxmlformats.org/drawingml/2006/chartDrawing">
    <cdr:from>
      <cdr:x>0.89643</cdr:x>
      <cdr:y>0.16762</cdr:y>
    </cdr:from>
    <cdr:to>
      <cdr:x>0.925</cdr:x>
      <cdr:y>0.24762</cdr:y>
    </cdr:to>
    <cdr:cxnSp macro="">
      <cdr:nvCxnSpPr>
        <cdr:cNvPr id="4" name="Straight Arrow Connector 3"/>
        <cdr:cNvCxnSpPr/>
      </cdr:nvCxnSpPr>
      <cdr:spPr>
        <a:xfrm xmlns:a="http://schemas.openxmlformats.org/drawingml/2006/main">
          <a:off x="10929257" y="1149531"/>
          <a:ext cx="348343" cy="54864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8.xml><?xml version="1.0" encoding="utf-8"?>
<c:userShapes xmlns:c="http://schemas.openxmlformats.org/drawingml/2006/chart">
  <cdr:relSizeAnchor xmlns:cdr="http://schemas.openxmlformats.org/drawingml/2006/chartDrawing">
    <cdr:from>
      <cdr:x>0.61714</cdr:x>
      <cdr:y>0.10794</cdr:y>
    </cdr:from>
    <cdr:to>
      <cdr:x>0.69214</cdr:x>
      <cdr:y>0.24127</cdr:y>
    </cdr:to>
    <cdr:sp macro="" textlink="">
      <cdr:nvSpPr>
        <cdr:cNvPr id="2" name="TextBox 1"/>
        <cdr:cNvSpPr txBox="1"/>
      </cdr:nvSpPr>
      <cdr:spPr>
        <a:xfrm xmlns:a="http://schemas.openxmlformats.org/drawingml/2006/main">
          <a:off x="7524207" y="74022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Felony probation violations up 240%</a:t>
          </a:r>
          <a:endParaRPr lang="en-US" sz="1800" dirty="0"/>
        </a:p>
      </cdr:txBody>
    </cdr:sp>
  </cdr:relSizeAnchor>
  <cdr:relSizeAnchor xmlns:cdr="http://schemas.openxmlformats.org/drawingml/2006/chartDrawing">
    <cdr:from>
      <cdr:x>0.885</cdr:x>
      <cdr:y>0.15619</cdr:y>
    </cdr:from>
    <cdr:to>
      <cdr:x>0.93643</cdr:x>
      <cdr:y>0.3454</cdr:y>
    </cdr:to>
    <cdr:cxnSp macro="">
      <cdr:nvCxnSpPr>
        <cdr:cNvPr id="4" name="Straight Arrow Connector 3"/>
        <cdr:cNvCxnSpPr/>
      </cdr:nvCxnSpPr>
      <cdr:spPr>
        <a:xfrm xmlns:a="http://schemas.openxmlformats.org/drawingml/2006/main">
          <a:off x="10789920" y="1071154"/>
          <a:ext cx="627017" cy="129757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0.56857</cdr:x>
      <cdr:y>0.74286</cdr:y>
    </cdr:from>
    <cdr:to>
      <cdr:x>0.64357</cdr:x>
      <cdr:y>0.87619</cdr:y>
    </cdr:to>
    <cdr:sp macro="" textlink="">
      <cdr:nvSpPr>
        <cdr:cNvPr id="6" name="TextBox 5"/>
        <cdr:cNvSpPr txBox="1"/>
      </cdr:nvSpPr>
      <cdr:spPr>
        <a:xfrm xmlns:a="http://schemas.openxmlformats.org/drawingml/2006/main">
          <a:off x="6932023" y="509451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Misdemeanor probation violations down 9%</a:t>
          </a:r>
          <a:endParaRPr lang="en-US" sz="1800" dirty="0"/>
        </a:p>
      </cdr:txBody>
    </cdr:sp>
  </cdr:relSizeAnchor>
  <cdr:relSizeAnchor xmlns:cdr="http://schemas.openxmlformats.org/drawingml/2006/chartDrawing">
    <cdr:from>
      <cdr:x>0.90071</cdr:x>
      <cdr:y>0.53206</cdr:y>
    </cdr:from>
    <cdr:to>
      <cdr:x>0.94214</cdr:x>
      <cdr:y>0.75302</cdr:y>
    </cdr:to>
    <cdr:cxnSp macro="">
      <cdr:nvCxnSpPr>
        <cdr:cNvPr id="8" name="Straight Arrow Connector 7"/>
        <cdr:cNvCxnSpPr/>
      </cdr:nvCxnSpPr>
      <cdr:spPr>
        <a:xfrm xmlns:a="http://schemas.openxmlformats.org/drawingml/2006/main" flipV="1">
          <a:off x="10981509" y="3648891"/>
          <a:ext cx="505097" cy="1515292"/>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9.xml><?xml version="1.0" encoding="utf-8"?>
<c:userShapes xmlns:c="http://schemas.openxmlformats.org/drawingml/2006/chart">
  <cdr:relSizeAnchor xmlns:cdr="http://schemas.openxmlformats.org/drawingml/2006/chartDrawing">
    <cdr:from>
      <cdr:x>0.78952</cdr:x>
      <cdr:y>0.13047</cdr:y>
    </cdr:from>
    <cdr:to>
      <cdr:x>0.86452</cdr:x>
      <cdr:y>0.2638</cdr:y>
    </cdr:to>
    <cdr:sp macro="" textlink="">
      <cdr:nvSpPr>
        <cdr:cNvPr id="2" name="TextBox 1"/>
        <cdr:cNvSpPr txBox="1"/>
      </cdr:nvSpPr>
      <cdr:spPr>
        <a:xfrm xmlns:a="http://schemas.openxmlformats.org/drawingml/2006/main">
          <a:off x="9625780" y="89473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ALOS up 26%</a:t>
          </a:r>
          <a:endParaRPr lang="en-US" sz="1800" dirty="0"/>
        </a:p>
      </cdr:txBody>
    </cdr:sp>
  </cdr:relSizeAnchor>
  <cdr:relSizeAnchor xmlns:cdr="http://schemas.openxmlformats.org/drawingml/2006/chartDrawing">
    <cdr:from>
      <cdr:x>0.88145</cdr:x>
      <cdr:y>0.17348</cdr:y>
    </cdr:from>
    <cdr:to>
      <cdr:x>0.93629</cdr:x>
      <cdr:y>0.39427</cdr:y>
    </cdr:to>
    <cdr:cxnSp macro="">
      <cdr:nvCxnSpPr>
        <cdr:cNvPr id="4" name="Straight Arrow Connector 3"/>
        <cdr:cNvCxnSpPr/>
      </cdr:nvCxnSpPr>
      <cdr:spPr>
        <a:xfrm xmlns:a="http://schemas.openxmlformats.org/drawingml/2006/main">
          <a:off x="10746658" y="1189703"/>
          <a:ext cx="668594" cy="1514168"/>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FFDA77-5CFF-4D72-A77F-ACB8514FEC0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4058224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FFDA77-5CFF-4D72-A77F-ACB8514FEC0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1905316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FFDA77-5CFF-4D72-A77F-ACB8514FEC0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15440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FFDA77-5CFF-4D72-A77F-ACB8514FEC0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1315525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AFFDA77-5CFF-4D72-A77F-ACB8514FEC0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678048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FFDA77-5CFF-4D72-A77F-ACB8514FEC03}"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3737810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FFDA77-5CFF-4D72-A77F-ACB8514FEC03}" type="datetimeFigureOut">
              <a:rPr lang="en-US" smtClean="0"/>
              <a:t>7/19/2022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4171623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FFDA77-5CFF-4D72-A77F-ACB8514FEC03}" type="datetimeFigureOut">
              <a:rPr lang="en-US" smtClean="0"/>
              <a:t>7/19/2022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3129475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FFDA77-5CFF-4D72-A77F-ACB8514FEC03}" type="datetimeFigureOut">
              <a:rPr lang="en-US" smtClean="0"/>
              <a:t>7/19/2022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851751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FFDA77-5CFF-4D72-A77F-ACB8514FEC03}"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914473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FFDA77-5CFF-4D72-A77F-ACB8514FEC03}"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965243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FDA77-5CFF-4D72-A77F-ACB8514FEC03}" type="datetimeFigureOut">
              <a:rPr lang="en-US" smtClean="0"/>
              <a:t>7/19/2022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44FE72-6372-4489-A14A-C31228F5AA0F}" type="slidenum">
              <a:rPr lang="en-US" smtClean="0"/>
              <a:t>‹#›</a:t>
            </a:fld>
            <a:endParaRPr lang="en-US"/>
          </a:p>
        </p:txBody>
      </p:sp>
    </p:spTree>
    <p:extLst>
      <p:ext uri="{BB962C8B-B14F-4D97-AF65-F5344CB8AC3E}">
        <p14:creationId xmlns:p14="http://schemas.microsoft.com/office/powerpoint/2010/main" val="4053638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mailto:ngoodloe@oar-jacc.org"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88870"/>
            <a:ext cx="9144000" cy="3492136"/>
          </a:xfrm>
        </p:spPr>
        <p:txBody>
          <a:bodyPr>
            <a:normAutofit fontScale="90000"/>
          </a:bodyPr>
          <a:lstStyle/>
          <a:p>
            <a:r>
              <a:rPr lang="en-US" b="1" dirty="0" smtClean="0">
                <a:solidFill>
                  <a:srgbClr val="0070C0"/>
                </a:solidFill>
              </a:rPr>
              <a:t>Annual Report</a:t>
            </a:r>
            <a:r>
              <a:rPr lang="en-US" dirty="0" smtClean="0"/>
              <a:t/>
            </a:r>
            <a:br>
              <a:rPr lang="en-US" dirty="0" smtClean="0"/>
            </a:br>
            <a:r>
              <a:rPr lang="en-US" dirty="0" smtClean="0"/>
              <a:t/>
            </a:r>
            <a:br>
              <a:rPr lang="en-US" dirty="0" smtClean="0"/>
            </a:br>
            <a:r>
              <a:rPr lang="en-US" dirty="0" smtClean="0"/>
              <a:t>Madison County </a:t>
            </a:r>
            <a:br>
              <a:rPr lang="en-US" dirty="0" smtClean="0"/>
            </a:br>
            <a:r>
              <a:rPr lang="en-US" dirty="0" smtClean="0"/>
              <a:t>Utilization of the</a:t>
            </a:r>
            <a:br>
              <a:rPr lang="en-US" dirty="0" smtClean="0"/>
            </a:br>
            <a:r>
              <a:rPr lang="en-US" dirty="0" smtClean="0"/>
              <a:t>Central Virginia Regional Jail</a:t>
            </a:r>
            <a:endParaRPr lang="en-US" dirty="0"/>
          </a:p>
        </p:txBody>
      </p:sp>
      <p:sp>
        <p:nvSpPr>
          <p:cNvPr id="3" name="Subtitle 2"/>
          <p:cNvSpPr>
            <a:spLocks noGrp="1"/>
          </p:cNvSpPr>
          <p:nvPr>
            <p:ph type="subTitle" idx="1"/>
          </p:nvPr>
        </p:nvSpPr>
        <p:spPr>
          <a:xfrm>
            <a:off x="1524000" y="5164182"/>
            <a:ext cx="9144000" cy="1132113"/>
          </a:xfrm>
        </p:spPr>
        <p:txBody>
          <a:bodyPr>
            <a:normAutofit fontScale="92500" lnSpcReduction="20000"/>
          </a:bodyPr>
          <a:lstStyle/>
          <a:p>
            <a:r>
              <a:rPr lang="en-US" dirty="0" smtClean="0"/>
              <a:t>2011-2021</a:t>
            </a:r>
          </a:p>
          <a:p>
            <a:r>
              <a:rPr lang="en-US" dirty="0" smtClean="0"/>
              <a:t>Criminal Justice Planner</a:t>
            </a:r>
          </a:p>
          <a:p>
            <a:r>
              <a:rPr lang="en-US" dirty="0" smtClean="0"/>
              <a:t>Jefferson Area Community Criminal Justice Board</a:t>
            </a:r>
            <a:endParaRPr lang="en-US" dirty="0"/>
          </a:p>
        </p:txBody>
      </p:sp>
    </p:spTree>
    <p:extLst>
      <p:ext uri="{BB962C8B-B14F-4D97-AF65-F5344CB8AC3E}">
        <p14:creationId xmlns:p14="http://schemas.microsoft.com/office/powerpoint/2010/main" val="199821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6517824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7950925" y="862149"/>
            <a:ext cx="3211585" cy="369332"/>
          </a:xfrm>
          <a:prstGeom prst="rect">
            <a:avLst/>
          </a:prstGeom>
          <a:noFill/>
        </p:spPr>
        <p:txBody>
          <a:bodyPr wrap="none" rtlCol="0">
            <a:spAutoFit/>
          </a:bodyPr>
          <a:lstStyle/>
          <a:p>
            <a:r>
              <a:rPr lang="en-US" dirty="0" smtClean="0"/>
              <a:t>White inmate intakes down 39%</a:t>
            </a:r>
            <a:endParaRPr lang="en-US" dirty="0"/>
          </a:p>
        </p:txBody>
      </p:sp>
      <p:cxnSp>
        <p:nvCxnSpPr>
          <p:cNvPr id="5" name="Straight Arrow Connector 4"/>
          <p:cNvCxnSpPr/>
          <p:nvPr/>
        </p:nvCxnSpPr>
        <p:spPr>
          <a:xfrm>
            <a:off x="10798629" y="1175657"/>
            <a:ext cx="670560" cy="18549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8273143" y="5608320"/>
            <a:ext cx="3132332" cy="369332"/>
          </a:xfrm>
          <a:prstGeom prst="rect">
            <a:avLst/>
          </a:prstGeom>
          <a:noFill/>
        </p:spPr>
        <p:txBody>
          <a:bodyPr wrap="none" rtlCol="0">
            <a:spAutoFit/>
          </a:bodyPr>
          <a:lstStyle/>
          <a:p>
            <a:r>
              <a:rPr lang="en-US" dirty="0" smtClean="0"/>
              <a:t>Black inmate intakes down 36%</a:t>
            </a:r>
            <a:endParaRPr lang="en-US" dirty="0"/>
          </a:p>
        </p:txBody>
      </p:sp>
      <p:cxnSp>
        <p:nvCxnSpPr>
          <p:cNvPr id="9" name="Straight Arrow Connector 8"/>
          <p:cNvCxnSpPr/>
          <p:nvPr/>
        </p:nvCxnSpPr>
        <p:spPr>
          <a:xfrm flipV="1">
            <a:off x="11133909" y="5024846"/>
            <a:ext cx="335280" cy="609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7455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60318374"/>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13108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26656762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34062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57491503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61448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03402541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48926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Booking Volume</a:t>
            </a:r>
            <a:endParaRPr lang="en-US" b="1"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US" dirty="0" smtClean="0"/>
              <a:t>An inmate’s intake is associated with one or more “bookings” (charges).  While intake volume is the most accurate measure of the </a:t>
            </a:r>
            <a:r>
              <a:rPr lang="en-US" u="sng" dirty="0" smtClean="0"/>
              <a:t>number</a:t>
            </a:r>
            <a:r>
              <a:rPr lang="en-US" dirty="0" smtClean="0"/>
              <a:t> of individuals entering CVRJ, booking volume helps identify the </a:t>
            </a:r>
            <a:r>
              <a:rPr lang="en-US" u="sng" dirty="0" smtClean="0"/>
              <a:t>types</a:t>
            </a:r>
            <a:r>
              <a:rPr lang="en-US" dirty="0" smtClean="0"/>
              <a:t> of charges lodged against them. </a:t>
            </a:r>
          </a:p>
          <a:p>
            <a:r>
              <a:rPr lang="en-US" dirty="0" smtClean="0"/>
              <a:t>From 2011 to 2021, </a:t>
            </a:r>
            <a:r>
              <a:rPr lang="en-US" dirty="0" smtClean="0"/>
              <a:t>Madison County </a:t>
            </a:r>
            <a:r>
              <a:rPr lang="en-US" dirty="0" smtClean="0"/>
              <a:t>booking volume decreased 26% (down 29% </a:t>
            </a:r>
            <a:r>
              <a:rPr lang="en-US" dirty="0"/>
              <a:t>per </a:t>
            </a:r>
            <a:r>
              <a:rPr lang="en-US" dirty="0" smtClean="0"/>
              <a:t>1000 residents). </a:t>
            </a:r>
          </a:p>
          <a:p>
            <a:r>
              <a:rPr lang="en-US" dirty="0" smtClean="0"/>
              <a:t>The decrease in booking volume was associated specifically with misdemeanor offenses (down 37%). Felony bookings increased 1%.</a:t>
            </a:r>
          </a:p>
          <a:p>
            <a:r>
              <a:rPr lang="en-US" dirty="0" smtClean="0"/>
              <a:t>Both misdemeanor and felony bookings dropped sharply in 2020, with a partial rebound observed in 2021 in both categories.</a:t>
            </a:r>
          </a:p>
          <a:p>
            <a:r>
              <a:rPr lang="en-US" dirty="0" smtClean="0"/>
              <a:t>Madison County inmates were taken into CVRJ on 27% more charges per intake event from 2021 to 2011 (1.6 in 2011 and 2.1 in 2021).</a:t>
            </a:r>
          </a:p>
        </p:txBody>
      </p:sp>
    </p:spTree>
    <p:extLst>
      <p:ext uri="{BB962C8B-B14F-4D97-AF65-F5344CB8AC3E}">
        <p14:creationId xmlns:p14="http://schemas.microsoft.com/office/powerpoint/2010/main" val="35936446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02312228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4779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04038576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329047" y="905973"/>
            <a:ext cx="3061765" cy="369332"/>
          </a:xfrm>
          <a:prstGeom prst="rect">
            <a:avLst/>
          </a:prstGeom>
          <a:noFill/>
        </p:spPr>
        <p:txBody>
          <a:bodyPr wrap="square" rtlCol="0">
            <a:spAutoFit/>
          </a:bodyPr>
          <a:lstStyle/>
          <a:p>
            <a:r>
              <a:rPr lang="en-US" dirty="0" smtClean="0"/>
              <a:t>Bookings per 1000 down 29%</a:t>
            </a:r>
            <a:endParaRPr lang="en-US" dirty="0"/>
          </a:p>
        </p:txBody>
      </p:sp>
      <p:cxnSp>
        <p:nvCxnSpPr>
          <p:cNvPr id="5" name="Straight Arrow Connector 4"/>
          <p:cNvCxnSpPr/>
          <p:nvPr/>
        </p:nvCxnSpPr>
        <p:spPr>
          <a:xfrm>
            <a:off x="10972800" y="1236617"/>
            <a:ext cx="505097" cy="2037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1456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49348592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961120" y="5155474"/>
            <a:ext cx="2551612" cy="369332"/>
          </a:xfrm>
          <a:prstGeom prst="rect">
            <a:avLst/>
          </a:prstGeom>
          <a:noFill/>
        </p:spPr>
        <p:txBody>
          <a:bodyPr wrap="square" rtlCol="0">
            <a:spAutoFit/>
          </a:bodyPr>
          <a:lstStyle/>
          <a:p>
            <a:r>
              <a:rPr lang="en-US" dirty="0" smtClean="0"/>
              <a:t>Felony bookings up 1%</a:t>
            </a:r>
            <a:endParaRPr lang="en-US" dirty="0"/>
          </a:p>
        </p:txBody>
      </p:sp>
      <p:cxnSp>
        <p:nvCxnSpPr>
          <p:cNvPr id="5" name="Straight Arrow Connector 4"/>
          <p:cNvCxnSpPr/>
          <p:nvPr/>
        </p:nvCxnSpPr>
        <p:spPr>
          <a:xfrm flipV="1">
            <a:off x="10972800" y="3788229"/>
            <a:ext cx="539932" cy="13672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77080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52005706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47097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Introduction</a:t>
            </a:r>
            <a:endParaRPr lang="en-US" b="1" dirty="0">
              <a:solidFill>
                <a:srgbClr val="0070C0"/>
              </a:solidFill>
            </a:endParaRPr>
          </a:p>
        </p:txBody>
      </p:sp>
      <p:sp>
        <p:nvSpPr>
          <p:cNvPr id="3" name="Content Placeholder 2"/>
          <p:cNvSpPr>
            <a:spLocks noGrp="1"/>
          </p:cNvSpPr>
          <p:nvPr>
            <p:ph idx="1"/>
          </p:nvPr>
        </p:nvSpPr>
        <p:spPr>
          <a:xfrm>
            <a:off x="838200" y="1825625"/>
            <a:ext cx="10515600" cy="4827724"/>
          </a:xfrm>
        </p:spPr>
        <p:txBody>
          <a:bodyPr>
            <a:normAutofit fontScale="85000" lnSpcReduction="20000"/>
          </a:bodyPr>
          <a:lstStyle/>
          <a:p>
            <a:r>
              <a:rPr lang="en-US" dirty="0" smtClean="0"/>
              <a:t>This report, generated by the Criminal Justice Planner, documents trends among various key metrics associated with Madison County inmates at the Central Virginia Regional Jail (CVRJ).</a:t>
            </a:r>
          </a:p>
          <a:p>
            <a:r>
              <a:rPr lang="en-US" dirty="0" smtClean="0"/>
              <a:t>These key metrics include the number of inmates entering and leaving the jail, their charges, their race, gender and age, and their length of stay. </a:t>
            </a:r>
          </a:p>
          <a:p>
            <a:r>
              <a:rPr lang="en-US" dirty="0" smtClean="0"/>
              <a:t>The report shows how these metrics have impacted the total number of bed days expended on Madison County inmates at CVRJ from 2012 to 2021.</a:t>
            </a:r>
          </a:p>
          <a:p>
            <a:r>
              <a:rPr lang="en-US" dirty="0" smtClean="0"/>
              <a:t>This analysis also assesses the impact of the COVID-19 pandemic years (2020 and 2021) on longer-term trends in Madison </a:t>
            </a:r>
            <a:r>
              <a:rPr lang="en-US" dirty="0" smtClean="0"/>
              <a:t>County jail </a:t>
            </a:r>
            <a:r>
              <a:rPr lang="en-US" dirty="0" smtClean="0"/>
              <a:t>utilization by comparing them, where appropriate, to the two most recent pre-pandemic years (2018 and 2019).</a:t>
            </a:r>
          </a:p>
          <a:p>
            <a:r>
              <a:rPr lang="en-US" dirty="0" smtClean="0"/>
              <a:t>All data was extracted from the CVRJ operational management system.</a:t>
            </a:r>
          </a:p>
          <a:p>
            <a:r>
              <a:rPr lang="en-US" dirty="0" smtClean="0"/>
              <a:t>A supplemental report will be issued in September 2022, documenting trends in reported crime in Madison County, pending publication of 2021 crime data by the Virginia State Police.</a:t>
            </a:r>
            <a:endParaRPr lang="en-US" dirty="0"/>
          </a:p>
        </p:txBody>
      </p:sp>
    </p:spTree>
    <p:extLst>
      <p:ext uri="{BB962C8B-B14F-4D97-AF65-F5344CB8AC3E}">
        <p14:creationId xmlns:p14="http://schemas.microsoft.com/office/powerpoint/2010/main" val="25679015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Booking Volume in the COVID Era</a:t>
            </a:r>
            <a:endParaRPr lang="en-US" b="1" dirty="0">
              <a:solidFill>
                <a:srgbClr val="0070C0"/>
              </a:solidFill>
            </a:endParaRPr>
          </a:p>
        </p:txBody>
      </p:sp>
      <p:sp>
        <p:nvSpPr>
          <p:cNvPr id="3" name="Content Placeholder 2"/>
          <p:cNvSpPr>
            <a:spLocks noGrp="1"/>
          </p:cNvSpPr>
          <p:nvPr>
            <p:ph idx="1"/>
          </p:nvPr>
        </p:nvSpPr>
        <p:spPr/>
        <p:txBody>
          <a:bodyPr>
            <a:normAutofit/>
          </a:bodyPr>
          <a:lstStyle/>
          <a:p>
            <a:r>
              <a:rPr lang="en-US" dirty="0" smtClean="0"/>
              <a:t>The COVID-19 pandemic served to accelerate a decrease in </a:t>
            </a:r>
            <a:r>
              <a:rPr lang="en-US" dirty="0" smtClean="0"/>
              <a:t>Madison County </a:t>
            </a:r>
            <a:r>
              <a:rPr lang="en-US" dirty="0" smtClean="0"/>
              <a:t>bookings, which were already trending </a:t>
            </a:r>
            <a:r>
              <a:rPr lang="en-US" dirty="0" smtClean="0"/>
              <a:t>downward </a:t>
            </a:r>
            <a:r>
              <a:rPr lang="en-US" dirty="0" smtClean="0"/>
              <a:t>during 2019, the year prior to the onset of the pandemic.</a:t>
            </a:r>
          </a:p>
          <a:p>
            <a:r>
              <a:rPr lang="en-US" dirty="0"/>
              <a:t>W</a:t>
            </a:r>
            <a:r>
              <a:rPr lang="en-US" dirty="0" smtClean="0"/>
              <a:t>hen comparing the two most recent pre-pandemic years (2018-19) to 2020-21, Madison’s quarterly booking volume dropped 67% over the four-year period.</a:t>
            </a:r>
          </a:p>
          <a:p>
            <a:r>
              <a:rPr lang="en-US" dirty="0" smtClean="0"/>
              <a:t>Booking volume remained suppressed in 2021, suggesting that the impact of the pandemic was enduring.</a:t>
            </a:r>
          </a:p>
          <a:p>
            <a:r>
              <a:rPr lang="en-US" dirty="0" smtClean="0"/>
              <a:t>Both felony and misdemeanor booking volume dropped in a similar fashion during the pandemic.</a:t>
            </a:r>
          </a:p>
        </p:txBody>
      </p:sp>
    </p:spTree>
    <p:extLst>
      <p:ext uri="{BB962C8B-B14F-4D97-AF65-F5344CB8AC3E}">
        <p14:creationId xmlns:p14="http://schemas.microsoft.com/office/powerpoint/2010/main" val="3821907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01006141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8151223" y="1236617"/>
            <a:ext cx="3193310" cy="369332"/>
          </a:xfrm>
          <a:prstGeom prst="rect">
            <a:avLst/>
          </a:prstGeom>
          <a:noFill/>
        </p:spPr>
        <p:txBody>
          <a:bodyPr wrap="none" rtlCol="0">
            <a:spAutoFit/>
          </a:bodyPr>
          <a:lstStyle/>
          <a:p>
            <a:r>
              <a:rPr lang="en-US" dirty="0" smtClean="0"/>
              <a:t>Bookings per quarter down 67%</a:t>
            </a:r>
            <a:endParaRPr lang="en-US" dirty="0"/>
          </a:p>
        </p:txBody>
      </p:sp>
      <p:cxnSp>
        <p:nvCxnSpPr>
          <p:cNvPr id="6" name="Straight Arrow Connector 5"/>
          <p:cNvCxnSpPr/>
          <p:nvPr/>
        </p:nvCxnSpPr>
        <p:spPr>
          <a:xfrm>
            <a:off x="11025051" y="1541417"/>
            <a:ext cx="409303" cy="29173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37433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53802591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46732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Bookings by Charge Type</a:t>
            </a:r>
            <a:endParaRPr lang="en-US" b="1" dirty="0">
              <a:solidFill>
                <a:srgbClr val="0070C0"/>
              </a:solidFill>
            </a:endParaRPr>
          </a:p>
        </p:txBody>
      </p:sp>
      <p:sp>
        <p:nvSpPr>
          <p:cNvPr id="3" name="Content Placeholder 2"/>
          <p:cNvSpPr>
            <a:spLocks noGrp="1"/>
          </p:cNvSpPr>
          <p:nvPr>
            <p:ph idx="1"/>
          </p:nvPr>
        </p:nvSpPr>
        <p:spPr>
          <a:xfrm>
            <a:off x="838200" y="1825625"/>
            <a:ext cx="10515600" cy="4618718"/>
          </a:xfrm>
        </p:spPr>
        <p:txBody>
          <a:bodyPr>
            <a:normAutofit fontScale="85000" lnSpcReduction="20000"/>
          </a:bodyPr>
          <a:lstStyle/>
          <a:p>
            <a:r>
              <a:rPr lang="en-US" dirty="0" smtClean="0"/>
              <a:t>The top ten </a:t>
            </a:r>
            <a:r>
              <a:rPr lang="en-US" dirty="0" smtClean="0"/>
              <a:t>Madison County </a:t>
            </a:r>
            <a:r>
              <a:rPr lang="en-US" dirty="0" smtClean="0"/>
              <a:t>charge types by booking volume from 2011 to 2021 were (in descending order</a:t>
            </a:r>
            <a:r>
              <a:rPr lang="en-US" dirty="0"/>
              <a:t>) </a:t>
            </a:r>
            <a:r>
              <a:rPr lang="en-US" dirty="0" smtClean="0"/>
              <a:t>DWI, </a:t>
            </a:r>
            <a:r>
              <a:rPr lang="en-US" dirty="0"/>
              <a:t>probation </a:t>
            </a:r>
            <a:r>
              <a:rPr lang="en-US" dirty="0" smtClean="0"/>
              <a:t>violations, </a:t>
            </a:r>
            <a:r>
              <a:rPr lang="en-US" dirty="0"/>
              <a:t>operator’s license </a:t>
            </a:r>
            <a:r>
              <a:rPr lang="en-US" dirty="0" smtClean="0"/>
              <a:t>offenses, narcotics violations, assaults, larcenies, </a:t>
            </a:r>
            <a:r>
              <a:rPr lang="en-US" dirty="0"/>
              <a:t>reckless </a:t>
            </a:r>
            <a:r>
              <a:rPr lang="en-US" dirty="0" smtClean="0"/>
              <a:t>driving, contempt </a:t>
            </a:r>
            <a:r>
              <a:rPr lang="en-US" dirty="0"/>
              <a:t>of </a:t>
            </a:r>
            <a:r>
              <a:rPr lang="en-US" dirty="0" smtClean="0"/>
              <a:t>court, fraud and alcohol offenses.</a:t>
            </a:r>
          </a:p>
          <a:p>
            <a:r>
              <a:rPr lang="en-US" dirty="0" smtClean="0"/>
              <a:t>From 2011 to 2021, the fastest-growing of Madison County’s top ten charge types at booking was, by far, in the category of probation violations (up 264%). Only one other top ten charge category had an increase in booking volume (fraud, up 17%).</a:t>
            </a:r>
          </a:p>
          <a:p>
            <a:r>
              <a:rPr lang="en-US" dirty="0" smtClean="0"/>
              <a:t>Significant decreases in booking volume were observed among contempt of court charges (down 61%), operator’s license offenses (down 52%), alcohol offenses (down 48%) and DWI (down 42%).</a:t>
            </a:r>
          </a:p>
          <a:p>
            <a:r>
              <a:rPr lang="en-US" dirty="0" smtClean="0"/>
              <a:t>Decreases were observed among all top ten Madison charge categories between 2018 and 2021. Six charge categories showed a decrease of </a:t>
            </a:r>
            <a:r>
              <a:rPr lang="en-US" dirty="0"/>
              <a:t>5</a:t>
            </a:r>
            <a:r>
              <a:rPr lang="en-US" dirty="0" smtClean="0"/>
              <a:t>0% or greater. The greatest decreases were observed among narcotics violations (down 87%), operator’ license offenses (down 86%), DWI (down 73%) and contempt of court (down 66%).</a:t>
            </a:r>
          </a:p>
        </p:txBody>
      </p:sp>
    </p:spTree>
    <p:extLst>
      <p:ext uri="{BB962C8B-B14F-4D97-AF65-F5344CB8AC3E}">
        <p14:creationId xmlns:p14="http://schemas.microsoft.com/office/powerpoint/2010/main" val="30006510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99812699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921647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95117905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847233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31410608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358473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70C0"/>
                </a:solidFill>
              </a:rPr>
              <a:t>Probation Violation Bookings</a:t>
            </a:r>
            <a:endParaRPr lang="en-US" b="1" u="sng" dirty="0">
              <a:solidFill>
                <a:srgbClr val="0070C0"/>
              </a:solidFill>
            </a:endParaRPr>
          </a:p>
        </p:txBody>
      </p:sp>
      <p:sp>
        <p:nvSpPr>
          <p:cNvPr id="3" name="Content Placeholder 2"/>
          <p:cNvSpPr>
            <a:spLocks noGrp="1"/>
          </p:cNvSpPr>
          <p:nvPr>
            <p:ph idx="1"/>
          </p:nvPr>
        </p:nvSpPr>
        <p:spPr/>
        <p:txBody>
          <a:bodyPr>
            <a:normAutofit/>
          </a:bodyPr>
          <a:lstStyle/>
          <a:p>
            <a:r>
              <a:rPr lang="en-US" dirty="0"/>
              <a:t>P</a:t>
            </a:r>
            <a:r>
              <a:rPr lang="en-US" dirty="0" smtClean="0"/>
              <a:t>robation violation bookings, as a percentage of all </a:t>
            </a:r>
            <a:r>
              <a:rPr lang="en-US" dirty="0" smtClean="0"/>
              <a:t>Madison County </a:t>
            </a:r>
            <a:r>
              <a:rPr lang="en-US" dirty="0" smtClean="0"/>
              <a:t>bookings at CVRJ, increased 800% from 2011 to 2021.  Probation violations represented less than 1% of all </a:t>
            </a:r>
            <a:r>
              <a:rPr lang="en-US" dirty="0" smtClean="0"/>
              <a:t>Madison County </a:t>
            </a:r>
            <a:r>
              <a:rPr lang="en-US" dirty="0" smtClean="0"/>
              <a:t>bookings in 2011, rising to 21.7% of total booking volume in 2020. </a:t>
            </a:r>
          </a:p>
          <a:p>
            <a:r>
              <a:rPr lang="en-US" dirty="0" smtClean="0"/>
              <a:t>Felony probation violation booking volume increased 240% from 2011 to 2021, while misdemeanor probation violation bookings decreased 9%. </a:t>
            </a:r>
          </a:p>
          <a:p>
            <a:r>
              <a:rPr lang="en-US" dirty="0" smtClean="0"/>
              <a:t>Felony and misdemeanor probation violation bookings were both strongly suppressed during the pandemic years of 2020-21. </a:t>
            </a:r>
            <a:endParaRPr lang="en-US" dirty="0"/>
          </a:p>
        </p:txBody>
      </p:sp>
    </p:spTree>
    <p:extLst>
      <p:ext uri="{BB962C8B-B14F-4D97-AF65-F5344CB8AC3E}">
        <p14:creationId xmlns:p14="http://schemas.microsoft.com/office/powerpoint/2010/main" val="27108615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47246668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7924800" y="792481"/>
            <a:ext cx="3300904" cy="369332"/>
          </a:xfrm>
          <a:prstGeom prst="rect">
            <a:avLst/>
          </a:prstGeom>
          <a:noFill/>
        </p:spPr>
        <p:txBody>
          <a:bodyPr wrap="none" rtlCol="0">
            <a:spAutoFit/>
          </a:bodyPr>
          <a:lstStyle/>
          <a:p>
            <a:r>
              <a:rPr lang="en-US" dirty="0" smtClean="0"/>
              <a:t>PRB as % of all bookings up 800%</a:t>
            </a:r>
            <a:endParaRPr lang="en-US" dirty="0"/>
          </a:p>
        </p:txBody>
      </p:sp>
      <p:cxnSp>
        <p:nvCxnSpPr>
          <p:cNvPr id="5" name="Straight Arrow Connector 4"/>
          <p:cNvCxnSpPr/>
          <p:nvPr/>
        </p:nvCxnSpPr>
        <p:spPr>
          <a:xfrm>
            <a:off x="10894423" y="1097280"/>
            <a:ext cx="600891" cy="857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3531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7735121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31393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General Population</a:t>
            </a:r>
            <a:endParaRPr lang="en-US" b="1" dirty="0">
              <a:solidFill>
                <a:srgbClr val="0070C0"/>
              </a:solidFill>
            </a:endParaRPr>
          </a:p>
        </p:txBody>
      </p:sp>
      <p:sp>
        <p:nvSpPr>
          <p:cNvPr id="3" name="Content Placeholder 2"/>
          <p:cNvSpPr>
            <a:spLocks noGrp="1"/>
          </p:cNvSpPr>
          <p:nvPr>
            <p:ph idx="1"/>
          </p:nvPr>
        </p:nvSpPr>
        <p:spPr/>
        <p:txBody>
          <a:bodyPr/>
          <a:lstStyle/>
          <a:p>
            <a:r>
              <a:rPr lang="en-US" dirty="0" smtClean="0"/>
              <a:t>The population of Madison County increased from 13,308 in 2010 to 13,837 in 2020, according to U.S. Census Bureau data.</a:t>
            </a:r>
          </a:p>
          <a:p>
            <a:r>
              <a:rPr lang="en-US" dirty="0" smtClean="0"/>
              <a:t>This represents an increase of </a:t>
            </a:r>
            <a:r>
              <a:rPr lang="en-US" dirty="0"/>
              <a:t>4</a:t>
            </a:r>
            <a:r>
              <a:rPr lang="en-US" dirty="0" smtClean="0"/>
              <a:t>% over that time period</a:t>
            </a:r>
            <a:r>
              <a:rPr lang="en-US" dirty="0" smtClean="0"/>
              <a:t>.</a:t>
            </a:r>
          </a:p>
          <a:p>
            <a:r>
              <a:rPr lang="en-US" dirty="0" smtClean="0"/>
              <a:t>Madison County is the smallest CVRJ member jurisdiction by general population size. </a:t>
            </a:r>
            <a:endParaRPr lang="en-US" dirty="0" smtClean="0"/>
          </a:p>
          <a:p>
            <a:r>
              <a:rPr lang="en-US" dirty="0" smtClean="0"/>
              <a:t>Wherever appropriate in this report, changes in jail utilization from 2011 to 2021 will be expressed as a rate per 1000 Madison residents, utilizing U. S. Census data.</a:t>
            </a:r>
            <a:endParaRPr lang="en-US" dirty="0"/>
          </a:p>
        </p:txBody>
      </p:sp>
    </p:spTree>
    <p:extLst>
      <p:ext uri="{BB962C8B-B14F-4D97-AF65-F5344CB8AC3E}">
        <p14:creationId xmlns:p14="http://schemas.microsoft.com/office/powerpoint/2010/main" val="8628888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Average Length of Stay (ALOS)</a:t>
            </a:r>
            <a:endParaRPr lang="en-US" b="1" dirty="0">
              <a:solidFill>
                <a:srgbClr val="0070C0"/>
              </a:solidFill>
            </a:endParaRPr>
          </a:p>
        </p:txBody>
      </p:sp>
      <p:sp>
        <p:nvSpPr>
          <p:cNvPr id="3" name="Content Placeholder 2"/>
          <p:cNvSpPr>
            <a:spLocks noGrp="1"/>
          </p:cNvSpPr>
          <p:nvPr>
            <p:ph idx="1"/>
          </p:nvPr>
        </p:nvSpPr>
        <p:spPr>
          <a:xfrm>
            <a:off x="838200" y="1576251"/>
            <a:ext cx="10515600" cy="5281749"/>
          </a:xfrm>
        </p:spPr>
        <p:txBody>
          <a:bodyPr>
            <a:normAutofit fontScale="85000" lnSpcReduction="10000"/>
          </a:bodyPr>
          <a:lstStyle/>
          <a:p>
            <a:r>
              <a:rPr lang="en-US" dirty="0" smtClean="0"/>
              <a:t>The average length stay of a Madison County inmate increased 26% from 2012 to 2021. </a:t>
            </a:r>
          </a:p>
          <a:p>
            <a:r>
              <a:rPr lang="en-US" dirty="0"/>
              <a:t>T</a:t>
            </a:r>
            <a:r>
              <a:rPr lang="en-US" dirty="0" smtClean="0"/>
              <a:t>he increase in average length of stay was associated specifically with White inmates, up 41%, compared to a 4% drop in ALOS among Black inmates. This was at least in part due to a significant drop in ALOS among Black inmates in 2021 alone.</a:t>
            </a:r>
          </a:p>
          <a:p>
            <a:r>
              <a:rPr lang="en-US" dirty="0" smtClean="0"/>
              <a:t>Black inmates served an average of 24.3 days during the study period, compared to 26.7 days for White inmates.  Black inmates had shorter jail stays, on average, than did White inmates in every year, except for 2012 and 2015.</a:t>
            </a:r>
          </a:p>
          <a:p>
            <a:r>
              <a:rPr lang="en-US" dirty="0" smtClean="0"/>
              <a:t>Likewise, increases in average length of stay from 2012 to 2021 were associated specifically with male inmates (up 33%), while ALOS among female inmates dropped 15%. Male </a:t>
            </a:r>
            <a:r>
              <a:rPr lang="en-US" dirty="0"/>
              <a:t>inmates </a:t>
            </a:r>
            <a:r>
              <a:rPr lang="en-US" dirty="0" smtClean="0"/>
              <a:t>served </a:t>
            </a:r>
            <a:r>
              <a:rPr lang="en-US" dirty="0"/>
              <a:t>longer average lengths of stay than did </a:t>
            </a:r>
            <a:r>
              <a:rPr lang="en-US" dirty="0" smtClean="0"/>
              <a:t>female </a:t>
            </a:r>
            <a:r>
              <a:rPr lang="en-US" dirty="0"/>
              <a:t>inmates in every </a:t>
            </a:r>
            <a:r>
              <a:rPr lang="en-US" dirty="0" smtClean="0"/>
              <a:t>year except 2015, with the gender difference in ALOS widening over the study time frame.</a:t>
            </a:r>
          </a:p>
          <a:p>
            <a:r>
              <a:rPr lang="en-US" dirty="0" smtClean="0"/>
              <a:t>ALOS increased among inmates in all age groups except for the youngest (age 18-24, down 41%). ALOS increased significantly among all other inmate age groups.</a:t>
            </a:r>
          </a:p>
        </p:txBody>
      </p:sp>
    </p:spTree>
    <p:extLst>
      <p:ext uri="{BB962C8B-B14F-4D97-AF65-F5344CB8AC3E}">
        <p14:creationId xmlns:p14="http://schemas.microsoft.com/office/powerpoint/2010/main" val="3938119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57256266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296487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3360325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612777" y="4728754"/>
            <a:ext cx="2839880" cy="369332"/>
          </a:xfrm>
          <a:prstGeom prst="rect">
            <a:avLst/>
          </a:prstGeom>
          <a:noFill/>
        </p:spPr>
        <p:txBody>
          <a:bodyPr wrap="none" rtlCol="0">
            <a:spAutoFit/>
          </a:bodyPr>
          <a:lstStyle/>
          <a:p>
            <a:r>
              <a:rPr lang="en-US" dirty="0" smtClean="0"/>
              <a:t>Black inmate ALOS down 4%</a:t>
            </a:r>
            <a:endParaRPr lang="en-US" dirty="0"/>
          </a:p>
        </p:txBody>
      </p:sp>
      <p:cxnSp>
        <p:nvCxnSpPr>
          <p:cNvPr id="5" name="Straight Arrow Connector 4"/>
          <p:cNvCxnSpPr/>
          <p:nvPr/>
        </p:nvCxnSpPr>
        <p:spPr>
          <a:xfrm flipV="1">
            <a:off x="11181806" y="2821577"/>
            <a:ext cx="270851" cy="19333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38947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71978531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675684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22201869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542137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94356380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795355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1525"/>
          </a:xfrm>
        </p:spPr>
        <p:txBody>
          <a:bodyPr>
            <a:normAutofit fontScale="90000"/>
          </a:bodyPr>
          <a:lstStyle/>
          <a:p>
            <a:r>
              <a:rPr lang="en-US" b="1" dirty="0" smtClean="0">
                <a:solidFill>
                  <a:srgbClr val="0070C0"/>
                </a:solidFill>
              </a:rPr>
              <a:t>Bed Day Expenditures (BDE)</a:t>
            </a:r>
            <a:endParaRPr lang="en-US" b="1" dirty="0">
              <a:solidFill>
                <a:srgbClr val="0070C0"/>
              </a:solidFill>
            </a:endParaRPr>
          </a:p>
        </p:txBody>
      </p:sp>
      <p:sp>
        <p:nvSpPr>
          <p:cNvPr id="3" name="Content Placeholder 2"/>
          <p:cNvSpPr>
            <a:spLocks noGrp="1"/>
          </p:cNvSpPr>
          <p:nvPr>
            <p:ph idx="1"/>
          </p:nvPr>
        </p:nvSpPr>
        <p:spPr>
          <a:xfrm>
            <a:off x="838200" y="1262743"/>
            <a:ext cx="10515600" cy="5595258"/>
          </a:xfrm>
        </p:spPr>
        <p:txBody>
          <a:bodyPr>
            <a:normAutofit fontScale="92500" lnSpcReduction="20000"/>
          </a:bodyPr>
          <a:lstStyle/>
          <a:p>
            <a:r>
              <a:rPr lang="en-US" dirty="0" smtClean="0"/>
              <a:t>Bed day expenditures are a product of intake volume, multiplied by length of stay. BDE is a useful metric to track the total cost</a:t>
            </a:r>
            <a:r>
              <a:rPr lang="en-US" dirty="0"/>
              <a:t> </a:t>
            </a:r>
            <a:r>
              <a:rPr lang="en-US" dirty="0" smtClean="0"/>
              <a:t>of a jurisdiction’s jail utilization (currently listed at $99.6 per day, per CVRJ inmate, in the Virginia Compensation Board’s 2020 Jail Cost Report).</a:t>
            </a:r>
          </a:p>
          <a:p>
            <a:r>
              <a:rPr lang="en-US" dirty="0" smtClean="0"/>
              <a:t>Madison County had a 35% decrease in bed day expenditures from 2012 to 2021. Bed day expenditures per 1,000 Madison residents decreased 38% during that time frame.</a:t>
            </a:r>
          </a:p>
          <a:p>
            <a:r>
              <a:rPr lang="en-US" dirty="0" smtClean="0"/>
              <a:t>As a share of overall CVRJ bed day utilization, Madison County’s percentage of bed day expenditures decreased 29% from 2012 to 2021.</a:t>
            </a:r>
          </a:p>
          <a:p>
            <a:r>
              <a:rPr lang="en-US" dirty="0" smtClean="0"/>
              <a:t>From 2012 to 2021, bed day expenditures </a:t>
            </a:r>
            <a:r>
              <a:rPr lang="en-US" dirty="0" smtClean="0"/>
              <a:t>among </a:t>
            </a:r>
            <a:r>
              <a:rPr lang="en-US" dirty="0" smtClean="0"/>
              <a:t>Black inmates decreased 44%, compared to an 29% decrease among White inmates. </a:t>
            </a:r>
          </a:p>
          <a:p>
            <a:r>
              <a:rPr lang="en-US" dirty="0"/>
              <a:t>F</a:t>
            </a:r>
            <a:r>
              <a:rPr lang="en-US" dirty="0" smtClean="0"/>
              <a:t>emale </a:t>
            </a:r>
            <a:r>
              <a:rPr lang="en-US" dirty="0" smtClean="0"/>
              <a:t>inmates expended 45% fewer bed days from 2012 to 2021, compared to a 34% decrease observed among male inmates.</a:t>
            </a:r>
          </a:p>
          <a:p>
            <a:r>
              <a:rPr lang="en-US" dirty="0" smtClean="0"/>
              <a:t>The youngest group of </a:t>
            </a:r>
            <a:r>
              <a:rPr lang="en-US" dirty="0" smtClean="0"/>
              <a:t>inmates </a:t>
            </a:r>
            <a:r>
              <a:rPr lang="en-US" dirty="0" smtClean="0"/>
              <a:t>(age 18-24) expended 70% fewer bed days from 2012 to 2021.  All other age groups also experienced smaller drops in BDE, most notably the 40-49 age group (down 41%).</a:t>
            </a:r>
            <a:endParaRPr lang="en-US" dirty="0"/>
          </a:p>
        </p:txBody>
      </p:sp>
    </p:spTree>
    <p:extLst>
      <p:ext uri="{BB962C8B-B14F-4D97-AF65-F5344CB8AC3E}">
        <p14:creationId xmlns:p14="http://schemas.microsoft.com/office/powerpoint/2010/main" val="9325503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03488645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405257" y="775063"/>
            <a:ext cx="1599220" cy="369332"/>
          </a:xfrm>
          <a:prstGeom prst="rect">
            <a:avLst/>
          </a:prstGeom>
          <a:noFill/>
        </p:spPr>
        <p:txBody>
          <a:bodyPr wrap="none" rtlCol="0">
            <a:spAutoFit/>
          </a:bodyPr>
          <a:lstStyle/>
          <a:p>
            <a:r>
              <a:rPr lang="en-US" dirty="0" smtClean="0"/>
              <a:t>BDE down 35%</a:t>
            </a:r>
            <a:endParaRPr lang="en-US" dirty="0"/>
          </a:p>
        </p:txBody>
      </p:sp>
      <p:cxnSp>
        <p:nvCxnSpPr>
          <p:cNvPr id="5" name="Straight Arrow Connector 4"/>
          <p:cNvCxnSpPr/>
          <p:nvPr/>
        </p:nvCxnSpPr>
        <p:spPr>
          <a:xfrm>
            <a:off x="10737669" y="1071154"/>
            <a:ext cx="757645" cy="19420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05617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54335481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688238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64635250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61204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Intakes</a:t>
            </a:r>
            <a:endParaRPr lang="en-US" b="1" dirty="0">
              <a:solidFill>
                <a:srgbClr val="0070C0"/>
              </a:solidFill>
            </a:endParaRPr>
          </a:p>
        </p:txBody>
      </p:sp>
      <p:sp>
        <p:nvSpPr>
          <p:cNvPr id="3" name="Content Placeholder 2"/>
          <p:cNvSpPr>
            <a:spLocks noGrp="1"/>
          </p:cNvSpPr>
          <p:nvPr>
            <p:ph idx="1"/>
          </p:nvPr>
        </p:nvSpPr>
        <p:spPr>
          <a:xfrm>
            <a:off x="838200" y="1602377"/>
            <a:ext cx="10515600" cy="5024846"/>
          </a:xfrm>
        </p:spPr>
        <p:txBody>
          <a:bodyPr>
            <a:normAutofit lnSpcReduction="10000"/>
          </a:bodyPr>
          <a:lstStyle/>
          <a:p>
            <a:r>
              <a:rPr lang="en-US" dirty="0" smtClean="0"/>
              <a:t>An “intake” is an event, in which a person is taken into CVRJ on Madison County charges, no matter how long their stay, or how many charges they have lodged against them.</a:t>
            </a:r>
          </a:p>
          <a:p>
            <a:r>
              <a:rPr lang="en-US" dirty="0" smtClean="0"/>
              <a:t>From 2011 through 2021, </a:t>
            </a:r>
            <a:r>
              <a:rPr lang="en-US" dirty="0" smtClean="0"/>
              <a:t>Madison County </a:t>
            </a:r>
            <a:r>
              <a:rPr lang="en-US" dirty="0" smtClean="0"/>
              <a:t>intake volume decreased by 41%. Much of that decrease occurred during 2020-21 (with the onset of the COVID-19 pandemic), although the trend downward actually began in 2018.</a:t>
            </a:r>
          </a:p>
          <a:p>
            <a:r>
              <a:rPr lang="en-US" dirty="0" smtClean="0"/>
              <a:t>The rate of decrease in intakes per 1000 Madison County residents was 43%.  21.3 inmates per 1000 county residents were taken into CVRJ on </a:t>
            </a:r>
            <a:r>
              <a:rPr lang="en-US" dirty="0" smtClean="0"/>
              <a:t>Madison County </a:t>
            </a:r>
            <a:r>
              <a:rPr lang="en-US" dirty="0" smtClean="0"/>
              <a:t>offenses in 2011, compared to 9.9 per 1000 in 2021.</a:t>
            </a:r>
          </a:p>
          <a:p>
            <a:r>
              <a:rPr lang="en-US" dirty="0"/>
              <a:t>T</a:t>
            </a:r>
            <a:r>
              <a:rPr lang="en-US" dirty="0" smtClean="0"/>
              <a:t>his significant drop in intake volume contributed to a decrease in </a:t>
            </a:r>
            <a:r>
              <a:rPr lang="en-US" dirty="0" smtClean="0"/>
              <a:t>Madison County’s </a:t>
            </a:r>
            <a:r>
              <a:rPr lang="en-US" dirty="0" smtClean="0"/>
              <a:t>share of all CVRJ intakes of 17% from 2011 to 2021</a:t>
            </a:r>
            <a:r>
              <a:rPr lang="en-US" dirty="0"/>
              <a:t>.</a:t>
            </a:r>
            <a:endParaRPr lang="en-US" dirty="0" smtClean="0"/>
          </a:p>
        </p:txBody>
      </p:sp>
    </p:spTree>
    <p:extLst>
      <p:ext uri="{BB962C8B-B14F-4D97-AF65-F5344CB8AC3E}">
        <p14:creationId xmlns:p14="http://schemas.microsoft.com/office/powerpoint/2010/main" val="24014913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17433522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344990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04942866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449890" y="745365"/>
            <a:ext cx="2932213" cy="369332"/>
          </a:xfrm>
          <a:prstGeom prst="rect">
            <a:avLst/>
          </a:prstGeom>
          <a:noFill/>
        </p:spPr>
        <p:txBody>
          <a:bodyPr wrap="none" rtlCol="0">
            <a:spAutoFit/>
          </a:bodyPr>
          <a:lstStyle/>
          <a:p>
            <a:r>
              <a:rPr lang="en-US" dirty="0" smtClean="0"/>
              <a:t>White inmate BDE down 29%</a:t>
            </a:r>
            <a:endParaRPr lang="en-US" dirty="0"/>
          </a:p>
        </p:txBody>
      </p:sp>
      <p:cxnSp>
        <p:nvCxnSpPr>
          <p:cNvPr id="5" name="Straight Arrow Connector 4"/>
          <p:cNvCxnSpPr/>
          <p:nvPr/>
        </p:nvCxnSpPr>
        <p:spPr>
          <a:xfrm>
            <a:off x="11051177" y="1114697"/>
            <a:ext cx="330926" cy="17330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8281851" y="3988526"/>
            <a:ext cx="2852960" cy="369332"/>
          </a:xfrm>
          <a:prstGeom prst="rect">
            <a:avLst/>
          </a:prstGeom>
          <a:noFill/>
        </p:spPr>
        <p:txBody>
          <a:bodyPr wrap="none" rtlCol="0">
            <a:spAutoFit/>
          </a:bodyPr>
          <a:lstStyle/>
          <a:p>
            <a:r>
              <a:rPr lang="en-US" dirty="0" smtClean="0"/>
              <a:t>Black inmate BDE down 44%</a:t>
            </a:r>
            <a:endParaRPr lang="en-US" dirty="0"/>
          </a:p>
        </p:txBody>
      </p:sp>
      <p:cxnSp>
        <p:nvCxnSpPr>
          <p:cNvPr id="9" name="Straight Arrow Connector 8"/>
          <p:cNvCxnSpPr/>
          <p:nvPr/>
        </p:nvCxnSpPr>
        <p:spPr>
          <a:xfrm>
            <a:off x="10894423" y="4284617"/>
            <a:ext cx="600891" cy="7750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06600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76432219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360229" y="783771"/>
            <a:ext cx="2838534" cy="369332"/>
          </a:xfrm>
          <a:prstGeom prst="rect">
            <a:avLst/>
          </a:prstGeom>
          <a:noFill/>
        </p:spPr>
        <p:txBody>
          <a:bodyPr wrap="none" rtlCol="0">
            <a:spAutoFit/>
          </a:bodyPr>
          <a:lstStyle/>
          <a:p>
            <a:r>
              <a:rPr lang="en-US" dirty="0" smtClean="0"/>
              <a:t>Male inmate BDE down 34%</a:t>
            </a:r>
            <a:endParaRPr lang="en-US" dirty="0"/>
          </a:p>
        </p:txBody>
      </p:sp>
      <p:cxnSp>
        <p:nvCxnSpPr>
          <p:cNvPr id="5" name="Straight Arrow Connector 4"/>
          <p:cNvCxnSpPr/>
          <p:nvPr/>
        </p:nvCxnSpPr>
        <p:spPr>
          <a:xfrm>
            <a:off x="10868297" y="1088571"/>
            <a:ext cx="487680" cy="18462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8360229" y="4336869"/>
            <a:ext cx="3043525" cy="369332"/>
          </a:xfrm>
          <a:prstGeom prst="rect">
            <a:avLst/>
          </a:prstGeom>
          <a:noFill/>
        </p:spPr>
        <p:txBody>
          <a:bodyPr wrap="none" rtlCol="0">
            <a:spAutoFit/>
          </a:bodyPr>
          <a:lstStyle/>
          <a:p>
            <a:r>
              <a:rPr lang="en-US" dirty="0" smtClean="0"/>
              <a:t>Female inmate BDE down 45%</a:t>
            </a:r>
            <a:endParaRPr lang="en-US" dirty="0"/>
          </a:p>
        </p:txBody>
      </p:sp>
      <p:cxnSp>
        <p:nvCxnSpPr>
          <p:cNvPr id="9" name="Straight Arrow Connector 8"/>
          <p:cNvCxnSpPr/>
          <p:nvPr/>
        </p:nvCxnSpPr>
        <p:spPr>
          <a:xfrm>
            <a:off x="11068594" y="4650377"/>
            <a:ext cx="335160" cy="731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52269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12265454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100021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82082190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660584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Shorter-Staying vs. Longer-Staying Inmates</a:t>
            </a:r>
            <a:endParaRPr lang="en-US" b="1" dirty="0">
              <a:solidFill>
                <a:srgbClr val="0070C0"/>
              </a:solidFill>
            </a:endParaRPr>
          </a:p>
        </p:txBody>
      </p:sp>
      <p:sp>
        <p:nvSpPr>
          <p:cNvPr id="3" name="Content Placeholder 2"/>
          <p:cNvSpPr>
            <a:spLocks noGrp="1"/>
          </p:cNvSpPr>
          <p:nvPr>
            <p:ph idx="1"/>
          </p:nvPr>
        </p:nvSpPr>
        <p:spPr/>
        <p:txBody>
          <a:bodyPr>
            <a:normAutofit fontScale="85000" lnSpcReduction="20000"/>
          </a:bodyPr>
          <a:lstStyle/>
          <a:p>
            <a:r>
              <a:rPr lang="en-US" dirty="0" smtClean="0"/>
              <a:t>The number of Madison County inmates spending 30 days or fewer in CVRJ custody decreased 49% from 2012 to 2021, while the number of inmates staying 31 days or longer decreased 33%. </a:t>
            </a:r>
          </a:p>
          <a:p>
            <a:r>
              <a:rPr lang="en-US" dirty="0" smtClean="0"/>
              <a:t>As a result, the percentage of Madison inmates at CVRJ with lengths of stay exceeding 30 days increased 13% from 2012 to 2021.</a:t>
            </a:r>
          </a:p>
          <a:p>
            <a:r>
              <a:rPr lang="en-US" dirty="0" smtClean="0"/>
              <a:t>During 2021, the average length of stay for inmates serving 0-30 days was less than 6 days, compared to a 117-day average length of stay among those inmates serving longer than 30 days.</a:t>
            </a:r>
          </a:p>
          <a:p>
            <a:r>
              <a:rPr lang="en-US" dirty="0" smtClean="0"/>
              <a:t>Bed day expenditures dropped 35% among both shorter-staying and longer-staying inmates from 2012 to 2021.</a:t>
            </a:r>
          </a:p>
          <a:p>
            <a:r>
              <a:rPr lang="en-US" dirty="0" smtClean="0"/>
              <a:t>During 2021, fewer than 21% of </a:t>
            </a:r>
            <a:r>
              <a:rPr lang="en-US" dirty="0" smtClean="0"/>
              <a:t>Madison County ’s </a:t>
            </a:r>
            <a:r>
              <a:rPr lang="en-US" dirty="0" smtClean="0"/>
              <a:t>inmates served longer than 30 days in custody. However, these longer-serving inmates accounted for over 80% of all bed days expended by Madison County at CVRJ in 2021. </a:t>
            </a:r>
          </a:p>
        </p:txBody>
      </p:sp>
    </p:spTree>
    <p:extLst>
      <p:ext uri="{BB962C8B-B14F-4D97-AF65-F5344CB8AC3E}">
        <p14:creationId xmlns:p14="http://schemas.microsoft.com/office/powerpoint/2010/main" val="421897460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52166037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579482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89509108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016729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474938924"/>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791129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61459103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8412480" y="827314"/>
            <a:ext cx="2811347" cy="646331"/>
          </a:xfrm>
          <a:prstGeom prst="rect">
            <a:avLst/>
          </a:prstGeom>
          <a:noFill/>
        </p:spPr>
        <p:txBody>
          <a:bodyPr wrap="none" rtlCol="0">
            <a:spAutoFit/>
          </a:bodyPr>
          <a:lstStyle/>
          <a:p>
            <a:r>
              <a:rPr lang="en-US" dirty="0"/>
              <a:t>BDE +30 Day LOS down </a:t>
            </a:r>
            <a:r>
              <a:rPr lang="en-US" dirty="0" smtClean="0"/>
              <a:t>35%</a:t>
            </a:r>
            <a:endParaRPr lang="en-US" dirty="0"/>
          </a:p>
          <a:p>
            <a:endParaRPr lang="en-US" dirty="0"/>
          </a:p>
        </p:txBody>
      </p:sp>
      <p:sp>
        <p:nvSpPr>
          <p:cNvPr id="6" name="TextBox 5"/>
          <p:cNvSpPr txBox="1"/>
          <p:nvPr/>
        </p:nvSpPr>
        <p:spPr>
          <a:xfrm>
            <a:off x="8351520" y="4119154"/>
            <a:ext cx="2883482" cy="646331"/>
          </a:xfrm>
          <a:prstGeom prst="rect">
            <a:avLst/>
          </a:prstGeom>
          <a:noFill/>
        </p:spPr>
        <p:txBody>
          <a:bodyPr wrap="none" rtlCol="0">
            <a:spAutoFit/>
          </a:bodyPr>
          <a:lstStyle/>
          <a:p>
            <a:r>
              <a:rPr lang="en-US" dirty="0"/>
              <a:t>BDE 0-30 Day LOS down </a:t>
            </a:r>
            <a:r>
              <a:rPr lang="en-US" dirty="0" smtClean="0"/>
              <a:t>35%</a:t>
            </a:r>
            <a:endParaRPr lang="en-US" dirty="0"/>
          </a:p>
          <a:p>
            <a:endParaRPr lang="en-US" dirty="0"/>
          </a:p>
        </p:txBody>
      </p:sp>
      <p:cxnSp>
        <p:nvCxnSpPr>
          <p:cNvPr id="8" name="Straight Arrow Connector 7"/>
          <p:cNvCxnSpPr/>
          <p:nvPr/>
        </p:nvCxnSpPr>
        <p:spPr>
          <a:xfrm>
            <a:off x="10850880" y="1114697"/>
            <a:ext cx="583474" cy="17068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0972800" y="4450080"/>
            <a:ext cx="461554" cy="6444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7337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80704349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3550131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13070501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765937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9337"/>
            <a:ext cx="10515600" cy="966652"/>
          </a:xfrm>
        </p:spPr>
        <p:txBody>
          <a:bodyPr>
            <a:normAutofit/>
          </a:bodyPr>
          <a:lstStyle/>
          <a:p>
            <a:r>
              <a:rPr lang="en-US" b="1" dirty="0" smtClean="0">
                <a:solidFill>
                  <a:srgbClr val="0070C0"/>
                </a:solidFill>
              </a:rPr>
              <a:t>Conclusions</a:t>
            </a:r>
            <a:endParaRPr lang="en-US" b="1" dirty="0">
              <a:solidFill>
                <a:srgbClr val="0070C0"/>
              </a:solidFill>
            </a:endParaRPr>
          </a:p>
        </p:txBody>
      </p:sp>
      <p:sp>
        <p:nvSpPr>
          <p:cNvPr id="3" name="Content Placeholder 2"/>
          <p:cNvSpPr>
            <a:spLocks noGrp="1"/>
          </p:cNvSpPr>
          <p:nvPr>
            <p:ph idx="1"/>
          </p:nvPr>
        </p:nvSpPr>
        <p:spPr>
          <a:xfrm>
            <a:off x="838200" y="1219200"/>
            <a:ext cx="10515600" cy="5638800"/>
          </a:xfrm>
        </p:spPr>
        <p:txBody>
          <a:bodyPr>
            <a:normAutofit fontScale="92500" lnSpcReduction="20000"/>
          </a:bodyPr>
          <a:lstStyle/>
          <a:p>
            <a:r>
              <a:rPr lang="en-US" dirty="0" smtClean="0"/>
              <a:t>The number of inmates taken into CVRJ on Madison charges decreased 41% from 2011 to 2021 (dropping 43% per capita).</a:t>
            </a:r>
          </a:p>
          <a:p>
            <a:r>
              <a:rPr lang="en-US" dirty="0" smtClean="0"/>
              <a:t>Madison County jail intakes dropped 25% or more in every demographic group studied.</a:t>
            </a:r>
          </a:p>
          <a:p>
            <a:r>
              <a:rPr lang="en-US" dirty="0" smtClean="0"/>
              <a:t>Madison County’s </a:t>
            </a:r>
            <a:r>
              <a:rPr lang="en-US" dirty="0" smtClean="0"/>
              <a:t>share of CVRJ intakes decreased 17% from 2011 to 2021, with most of that decrease associated with the pandemic years of 2020 and 2021.</a:t>
            </a:r>
          </a:p>
          <a:p>
            <a:r>
              <a:rPr lang="en-US" dirty="0" smtClean="0"/>
              <a:t>From 2011 to 2021, </a:t>
            </a:r>
            <a:r>
              <a:rPr lang="en-US" dirty="0" smtClean="0"/>
              <a:t>Madison County’s </a:t>
            </a:r>
            <a:r>
              <a:rPr lang="en-US" dirty="0" smtClean="0"/>
              <a:t>booking volume (charges at intake) decreased 26% (down 29% per capita).</a:t>
            </a:r>
          </a:p>
          <a:p>
            <a:r>
              <a:rPr lang="en-US" dirty="0" smtClean="0"/>
              <a:t>Probation violations had the most significant booking growth among the top ten </a:t>
            </a:r>
            <a:r>
              <a:rPr lang="en-US" dirty="0" smtClean="0"/>
              <a:t>Madison County </a:t>
            </a:r>
            <a:r>
              <a:rPr lang="en-US" dirty="0" smtClean="0"/>
              <a:t>charge types</a:t>
            </a:r>
            <a:r>
              <a:rPr lang="en-US" dirty="0"/>
              <a:t> </a:t>
            </a:r>
            <a:r>
              <a:rPr lang="en-US" dirty="0" smtClean="0"/>
              <a:t>by volume from 2011 to 2021, while the most significant decreases were observed among </a:t>
            </a:r>
            <a:r>
              <a:rPr lang="en-US" dirty="0"/>
              <a:t>contempt of court </a:t>
            </a:r>
            <a:r>
              <a:rPr lang="en-US" dirty="0" smtClean="0"/>
              <a:t>charges, </a:t>
            </a:r>
            <a:r>
              <a:rPr lang="en-US" dirty="0"/>
              <a:t>operator’s license </a:t>
            </a:r>
            <a:r>
              <a:rPr lang="en-US" dirty="0" smtClean="0"/>
              <a:t>offenses, </a:t>
            </a:r>
            <a:r>
              <a:rPr lang="en-US" dirty="0"/>
              <a:t>alcohol </a:t>
            </a:r>
            <a:r>
              <a:rPr lang="en-US" dirty="0" smtClean="0"/>
              <a:t>offenses </a:t>
            </a:r>
            <a:r>
              <a:rPr lang="en-US" dirty="0"/>
              <a:t>and </a:t>
            </a:r>
            <a:r>
              <a:rPr lang="en-US" dirty="0" smtClean="0"/>
              <a:t>DWI.</a:t>
            </a:r>
          </a:p>
          <a:p>
            <a:r>
              <a:rPr lang="en-US" dirty="0" smtClean="0"/>
              <a:t>Probation violations represented 12.6% of all Madison County bookings at CVRJ in 2021, up from less than 1% in 2011. Virtually all of that increase was associated with probation violations at the felony level.</a:t>
            </a:r>
          </a:p>
        </p:txBody>
      </p:sp>
    </p:spTree>
    <p:extLst>
      <p:ext uri="{BB962C8B-B14F-4D97-AF65-F5344CB8AC3E}">
        <p14:creationId xmlns:p14="http://schemas.microsoft.com/office/powerpoint/2010/main" val="302283603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5401"/>
          </a:xfrm>
        </p:spPr>
        <p:txBody>
          <a:bodyPr>
            <a:normAutofit fontScale="90000"/>
          </a:bodyPr>
          <a:lstStyle/>
          <a:p>
            <a:r>
              <a:rPr lang="en-US" b="1" dirty="0" smtClean="0">
                <a:solidFill>
                  <a:srgbClr val="0070C0"/>
                </a:solidFill>
              </a:rPr>
              <a:t>Conclusions (continued)</a:t>
            </a:r>
            <a:endParaRPr lang="en-US" b="1" dirty="0">
              <a:solidFill>
                <a:srgbClr val="0070C0"/>
              </a:solidFill>
            </a:endParaRPr>
          </a:p>
        </p:txBody>
      </p:sp>
      <p:sp>
        <p:nvSpPr>
          <p:cNvPr id="3" name="Content Placeholder 2"/>
          <p:cNvSpPr>
            <a:spLocks noGrp="1"/>
          </p:cNvSpPr>
          <p:nvPr>
            <p:ph idx="1"/>
          </p:nvPr>
        </p:nvSpPr>
        <p:spPr>
          <a:xfrm>
            <a:off x="838200" y="1210492"/>
            <a:ext cx="10515600" cy="5647508"/>
          </a:xfrm>
        </p:spPr>
        <p:txBody>
          <a:bodyPr>
            <a:normAutofit fontScale="92500" lnSpcReduction="20000"/>
          </a:bodyPr>
          <a:lstStyle/>
          <a:p>
            <a:r>
              <a:rPr lang="en-US" dirty="0"/>
              <a:t>The average length of a </a:t>
            </a:r>
            <a:r>
              <a:rPr lang="en-US" dirty="0" smtClean="0"/>
              <a:t>Madison County </a:t>
            </a:r>
            <a:r>
              <a:rPr lang="en-US" dirty="0"/>
              <a:t>inmate’s stay </a:t>
            </a:r>
            <a:r>
              <a:rPr lang="en-US" dirty="0" smtClean="0"/>
              <a:t>at CVRJ increased 26% </a:t>
            </a:r>
            <a:r>
              <a:rPr lang="en-US" dirty="0"/>
              <a:t>from 2012 to 2021. Average length of stay increased </a:t>
            </a:r>
            <a:r>
              <a:rPr lang="en-US" dirty="0" smtClean="0"/>
              <a:t>most significantly among White inmates, male </a:t>
            </a:r>
            <a:r>
              <a:rPr lang="en-US" dirty="0"/>
              <a:t>inmates, and </a:t>
            </a:r>
            <a:r>
              <a:rPr lang="en-US" dirty="0" smtClean="0"/>
              <a:t>inmates age 25 or older.  </a:t>
            </a:r>
            <a:r>
              <a:rPr lang="en-US" dirty="0"/>
              <a:t>R</a:t>
            </a:r>
            <a:r>
              <a:rPr lang="en-US" dirty="0" smtClean="0"/>
              <a:t>eductions in average length of stay were observed among Black inmates, female inmates and those age 18-24.</a:t>
            </a:r>
          </a:p>
          <a:p>
            <a:r>
              <a:rPr lang="en-US" dirty="0" smtClean="0"/>
              <a:t>The </a:t>
            </a:r>
            <a:r>
              <a:rPr lang="en-US" dirty="0"/>
              <a:t>number of CVRJ bed days expended on </a:t>
            </a:r>
            <a:r>
              <a:rPr lang="en-US" dirty="0" smtClean="0"/>
              <a:t>Madison </a:t>
            </a:r>
            <a:r>
              <a:rPr lang="en-US" dirty="0"/>
              <a:t>County inmates </a:t>
            </a:r>
            <a:r>
              <a:rPr lang="en-US" dirty="0" smtClean="0"/>
              <a:t>decreased 35% </a:t>
            </a:r>
            <a:r>
              <a:rPr lang="en-US" dirty="0"/>
              <a:t>from 2012 to 2021 </a:t>
            </a:r>
            <a:r>
              <a:rPr lang="en-US" dirty="0" smtClean="0"/>
              <a:t>(down 38% </a:t>
            </a:r>
            <a:r>
              <a:rPr lang="en-US" dirty="0"/>
              <a:t>per capita).  Bed day expenditures </a:t>
            </a:r>
            <a:r>
              <a:rPr lang="en-US" dirty="0" smtClean="0"/>
              <a:t>fell in all demographic categories, most notably among Black inmates (down 44%), female inmates (down 45%) and young inmates, age 18-24 (down 70%).</a:t>
            </a:r>
          </a:p>
          <a:p>
            <a:r>
              <a:rPr lang="en-US" dirty="0" smtClean="0"/>
              <a:t>Overall, Madison County’s </a:t>
            </a:r>
            <a:r>
              <a:rPr lang="en-US" dirty="0"/>
              <a:t>share of CVRJ bed day expenditures </a:t>
            </a:r>
            <a:r>
              <a:rPr lang="en-US" dirty="0" smtClean="0"/>
              <a:t>decreased 29% </a:t>
            </a:r>
            <a:r>
              <a:rPr lang="en-US" dirty="0"/>
              <a:t>from </a:t>
            </a:r>
            <a:r>
              <a:rPr lang="en-US" dirty="0" smtClean="0"/>
              <a:t>2012 </a:t>
            </a:r>
            <a:r>
              <a:rPr lang="en-US" dirty="0"/>
              <a:t>to 2021, with </a:t>
            </a:r>
            <a:r>
              <a:rPr lang="en-US" dirty="0" smtClean="0"/>
              <a:t>much </a:t>
            </a:r>
            <a:r>
              <a:rPr lang="en-US" dirty="0"/>
              <a:t>of that decrease associated with the pandemic years of 2020 and </a:t>
            </a:r>
            <a:r>
              <a:rPr lang="en-US" dirty="0" smtClean="0"/>
              <a:t>2021.</a:t>
            </a:r>
            <a:endParaRPr lang="en-US" dirty="0"/>
          </a:p>
          <a:p>
            <a:r>
              <a:rPr lang="en-US" dirty="0" smtClean="0"/>
              <a:t>Inmates </a:t>
            </a:r>
            <a:r>
              <a:rPr lang="en-US" dirty="0"/>
              <a:t>serving longer than 30 day sentences accounted </a:t>
            </a:r>
            <a:r>
              <a:rPr lang="en-US" dirty="0" smtClean="0"/>
              <a:t>for fewer than 21% of all Madison County inmates </a:t>
            </a:r>
            <a:r>
              <a:rPr lang="en-US" dirty="0"/>
              <a:t>taken into CVRJ on 2021, but were responsible for </a:t>
            </a:r>
            <a:r>
              <a:rPr lang="en-US" dirty="0" smtClean="0"/>
              <a:t>over 80% </a:t>
            </a:r>
            <a:r>
              <a:rPr lang="en-US" dirty="0"/>
              <a:t>of </a:t>
            </a:r>
            <a:r>
              <a:rPr lang="en-US" dirty="0" smtClean="0"/>
              <a:t>the county</a:t>
            </a:r>
            <a:r>
              <a:rPr lang="en-US" dirty="0" smtClean="0"/>
              <a:t>’s </a:t>
            </a:r>
            <a:r>
              <a:rPr lang="en-US" dirty="0"/>
              <a:t>bed day </a:t>
            </a:r>
            <a:r>
              <a:rPr lang="en-US" dirty="0" smtClean="0"/>
              <a:t>expenditures, making them the most expensive inmates in the jail.</a:t>
            </a:r>
            <a:endParaRPr lang="en-US" dirty="0"/>
          </a:p>
          <a:p>
            <a:endParaRPr lang="en-US" dirty="0"/>
          </a:p>
        </p:txBody>
      </p:sp>
    </p:spTree>
    <p:extLst>
      <p:ext uri="{BB962C8B-B14F-4D97-AF65-F5344CB8AC3E}">
        <p14:creationId xmlns:p14="http://schemas.microsoft.com/office/powerpoint/2010/main" val="2986990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850" y="1709739"/>
            <a:ext cx="10515600" cy="1190216"/>
          </a:xfrm>
        </p:spPr>
        <p:txBody>
          <a:bodyPr/>
          <a:lstStyle/>
          <a:p>
            <a:r>
              <a:rPr lang="en-US" dirty="0" smtClean="0"/>
              <a:t>Prepared by:</a:t>
            </a:r>
            <a:endParaRPr lang="en-US" dirty="0"/>
          </a:p>
        </p:txBody>
      </p:sp>
      <p:sp>
        <p:nvSpPr>
          <p:cNvPr id="5" name="Text Placeholder 4"/>
          <p:cNvSpPr>
            <a:spLocks noGrp="1"/>
          </p:cNvSpPr>
          <p:nvPr>
            <p:ph type="body" idx="1"/>
          </p:nvPr>
        </p:nvSpPr>
        <p:spPr>
          <a:xfrm>
            <a:off x="831850" y="3596641"/>
            <a:ext cx="10515600" cy="2493010"/>
          </a:xfrm>
        </p:spPr>
        <p:txBody>
          <a:bodyPr>
            <a:normAutofit/>
          </a:bodyPr>
          <a:lstStyle/>
          <a:p>
            <a:r>
              <a:rPr lang="en-US" dirty="0" smtClean="0">
                <a:solidFill>
                  <a:schemeClr val="tx1"/>
                </a:solidFill>
              </a:rPr>
              <a:t>Neal S. Goodloe, MPA</a:t>
            </a:r>
          </a:p>
          <a:p>
            <a:r>
              <a:rPr lang="en-US" dirty="0" smtClean="0">
                <a:solidFill>
                  <a:schemeClr val="tx1"/>
                </a:solidFill>
              </a:rPr>
              <a:t>Criminal Justice Planner</a:t>
            </a:r>
          </a:p>
          <a:p>
            <a:r>
              <a:rPr lang="en-US" dirty="0" smtClean="0">
                <a:solidFill>
                  <a:schemeClr val="tx1"/>
                </a:solidFill>
              </a:rPr>
              <a:t>Jefferson Area Community Criminal Justice Board</a:t>
            </a:r>
          </a:p>
          <a:p>
            <a:r>
              <a:rPr lang="en-US" dirty="0" smtClean="0">
                <a:solidFill>
                  <a:schemeClr val="tx1"/>
                </a:solidFill>
                <a:hlinkClick r:id="rId2"/>
              </a:rPr>
              <a:t>ngoodloe@oar-jacc.org</a:t>
            </a:r>
            <a:endParaRPr lang="en-US" dirty="0">
              <a:solidFill>
                <a:schemeClr val="tx1"/>
              </a:solidFill>
            </a:endParaRPr>
          </a:p>
          <a:p>
            <a:r>
              <a:rPr lang="en-US" dirty="0" smtClean="0">
                <a:solidFill>
                  <a:schemeClr val="tx1"/>
                </a:solidFill>
              </a:rPr>
              <a:t>May 2022</a:t>
            </a:r>
            <a:endParaRPr lang="en-US" dirty="0">
              <a:solidFill>
                <a:schemeClr val="tx1"/>
              </a:solidFill>
            </a:endParaRPr>
          </a:p>
        </p:txBody>
      </p:sp>
    </p:spTree>
    <p:extLst>
      <p:ext uri="{BB962C8B-B14F-4D97-AF65-F5344CB8AC3E}">
        <p14:creationId xmlns:p14="http://schemas.microsoft.com/office/powerpoint/2010/main" val="1239936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689105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83898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86628763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67182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53152563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19045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Intakes by Race, Gender and Age</a:t>
            </a:r>
            <a:endParaRPr lang="en-US" b="1" dirty="0">
              <a:solidFill>
                <a:srgbClr val="0070C0"/>
              </a:solidFill>
            </a:endParaRPr>
          </a:p>
        </p:txBody>
      </p:sp>
      <p:sp>
        <p:nvSpPr>
          <p:cNvPr id="3" name="Content Placeholder 2"/>
          <p:cNvSpPr>
            <a:spLocks noGrp="1"/>
          </p:cNvSpPr>
          <p:nvPr>
            <p:ph idx="1"/>
          </p:nvPr>
        </p:nvSpPr>
        <p:spPr/>
        <p:txBody>
          <a:bodyPr>
            <a:normAutofit fontScale="92500"/>
          </a:bodyPr>
          <a:lstStyle/>
          <a:p>
            <a:r>
              <a:rPr lang="en-US" dirty="0" smtClean="0"/>
              <a:t>From 2011 to 2021, Madison intake volume at CVRJ dropped 36% among Black inmates, comparable to the 39% decrease observed among White inmates.</a:t>
            </a:r>
          </a:p>
          <a:p>
            <a:r>
              <a:rPr lang="en-US" dirty="0" smtClean="0"/>
              <a:t>Intakes dropped 27% among female inmates, compared to a 44% decrease among male inmates.</a:t>
            </a:r>
          </a:p>
          <a:p>
            <a:r>
              <a:rPr lang="en-US" dirty="0" smtClean="0"/>
              <a:t>Intake volume dropped significantly among inmates in all age groups.</a:t>
            </a:r>
          </a:p>
          <a:p>
            <a:r>
              <a:rPr lang="en-US" dirty="0"/>
              <a:t>T</a:t>
            </a:r>
            <a:r>
              <a:rPr lang="en-US" dirty="0" smtClean="0"/>
              <a:t>he average age of a Madison County inmate at CVRJ intake increased </a:t>
            </a:r>
            <a:r>
              <a:rPr lang="en-US" dirty="0"/>
              <a:t>5</a:t>
            </a:r>
            <a:r>
              <a:rPr lang="en-US" dirty="0" smtClean="0"/>
              <a:t>% (from 35.8 years in 2011 to 36.4 years in 2021).</a:t>
            </a:r>
          </a:p>
          <a:p>
            <a:r>
              <a:rPr lang="en-US" dirty="0" smtClean="0"/>
              <a:t>Significant decreases in intake volume occurred among all demographic groups during 2020, the first year of the COVID-19 pandemic.</a:t>
            </a:r>
            <a:endParaRPr lang="en-US" dirty="0"/>
          </a:p>
        </p:txBody>
      </p:sp>
    </p:spTree>
    <p:extLst>
      <p:ext uri="{BB962C8B-B14F-4D97-AF65-F5344CB8AC3E}">
        <p14:creationId xmlns:p14="http://schemas.microsoft.com/office/powerpoint/2010/main" val="2917574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21418</TotalTime>
  <Words>2516</Words>
  <Application>Microsoft Office PowerPoint</Application>
  <PresentationFormat>Widescreen</PresentationFormat>
  <Paragraphs>155</Paragraphs>
  <Slides>53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53</vt:i4>
      </vt:variant>
    </vt:vector>
  </HeadingPairs>
  <TitlesOfParts>
    <vt:vector size="57" baseType="lpstr">
      <vt:lpstr>Arial</vt:lpstr>
      <vt:lpstr>Calibri</vt:lpstr>
      <vt:lpstr>Calibri Light</vt:lpstr>
      <vt:lpstr>Office Theme</vt:lpstr>
      <vt:lpstr>Annual Report  Madison County  Utilization of the Central Virginia Regional Jail</vt:lpstr>
      <vt:lpstr>Introduction</vt:lpstr>
      <vt:lpstr>General Population</vt:lpstr>
      <vt:lpstr>Intakes</vt:lpstr>
      <vt:lpstr>PowerPoint Presentation</vt:lpstr>
      <vt:lpstr>PowerPoint Presentation</vt:lpstr>
      <vt:lpstr>PowerPoint Presentation</vt:lpstr>
      <vt:lpstr>PowerPoint Presentation</vt:lpstr>
      <vt:lpstr>Intakes by Race, Gender and Age</vt:lpstr>
      <vt:lpstr>PowerPoint Presentation</vt:lpstr>
      <vt:lpstr>PowerPoint Presentation</vt:lpstr>
      <vt:lpstr>PowerPoint Presentation</vt:lpstr>
      <vt:lpstr>PowerPoint Presentation</vt:lpstr>
      <vt:lpstr>PowerPoint Presentation</vt:lpstr>
      <vt:lpstr>Booking Volume</vt:lpstr>
      <vt:lpstr>PowerPoint Presentation</vt:lpstr>
      <vt:lpstr>PowerPoint Presentation</vt:lpstr>
      <vt:lpstr>PowerPoint Presentation</vt:lpstr>
      <vt:lpstr>PowerPoint Presentation</vt:lpstr>
      <vt:lpstr>Booking Volume in the COVID Era</vt:lpstr>
      <vt:lpstr>PowerPoint Presentation</vt:lpstr>
      <vt:lpstr>PowerPoint Presentation</vt:lpstr>
      <vt:lpstr>Bookings by Charge Type</vt:lpstr>
      <vt:lpstr>PowerPoint Presentation</vt:lpstr>
      <vt:lpstr>PowerPoint Presentation</vt:lpstr>
      <vt:lpstr>PowerPoint Presentation</vt:lpstr>
      <vt:lpstr>Probation Violation Bookings</vt:lpstr>
      <vt:lpstr>PowerPoint Presentation</vt:lpstr>
      <vt:lpstr>PowerPoint Presentation</vt:lpstr>
      <vt:lpstr>Average Length of Stay (ALOS)</vt:lpstr>
      <vt:lpstr>PowerPoint Presentation</vt:lpstr>
      <vt:lpstr>PowerPoint Presentation</vt:lpstr>
      <vt:lpstr>PowerPoint Presentation</vt:lpstr>
      <vt:lpstr>PowerPoint Presentation</vt:lpstr>
      <vt:lpstr>PowerPoint Presentation</vt:lpstr>
      <vt:lpstr>Bed Day Expenditures (BDE)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Shorter-Staying vs. Longer-Staying Inmates</vt:lpstr>
      <vt:lpstr>PowerPoint Presentation</vt:lpstr>
      <vt:lpstr>PowerPoint Presentation</vt:lpstr>
      <vt:lpstr>PowerPoint Presentation</vt:lpstr>
      <vt:lpstr>PowerPoint Presentation</vt:lpstr>
      <vt:lpstr>PowerPoint Presentation</vt:lpstr>
      <vt:lpstr>Conclusions</vt:lpstr>
      <vt:lpstr>Conclusions (continued)</vt:lpstr>
      <vt:lpstr>Prepared by:</vt:lpstr>
    </vt:vector>
  </TitlesOfParts>
  <Company>OAR-JACC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Report:  Nelson County Utilization of the Albemarle-Charlottesville Regional Jail</dc:title>
  <dc:creator>Neal Goodloe</dc:creator>
  <cp:lastModifiedBy>Neal Goodloe</cp:lastModifiedBy>
  <cp:revision>274</cp:revision>
  <dcterms:created xsi:type="dcterms:W3CDTF">2022-03-29T18:35:32Z</dcterms:created>
  <dcterms:modified xsi:type="dcterms:W3CDTF">2022-07-19T23:14:41Z</dcterms:modified>
</cp:coreProperties>
</file>