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2.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3.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4.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5.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6.xml" ContentType="application/vnd.openxmlformats-officedocument.drawingml.chartshapes+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drawings/drawing7.xml" ContentType="application/vnd.openxmlformats-officedocument.drawingml.chartshapes+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drawings/drawing8.xml" ContentType="application/vnd.openxmlformats-officedocument.drawingml.chartshapes+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drawings/drawing9.xml" ContentType="application/vnd.openxmlformats-officedocument.drawingml.chartshapes+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drawings/drawing10.xml" ContentType="application/vnd.openxmlformats-officedocument.drawingml.chartshapes+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drawings/drawing11.xml" ContentType="application/vnd.openxmlformats-officedocument.drawingml.chartshapes+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drawings/drawing12.xml" ContentType="application/vnd.openxmlformats-officedocument.drawingml.chartshapes+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drawings/drawing13.xml" ContentType="application/vnd.openxmlformats-officedocument.drawingml.chartshapes+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drawings/drawing14.xml" ContentType="application/vnd.openxmlformats-officedocument.drawingml.chartshapes+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drawings/drawing15.xml" ContentType="application/vnd.openxmlformats-officedocument.drawingml.chartshapes+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drawings/drawing16.xml" ContentType="application/vnd.openxmlformats-officedocument.drawingml.chartshapes+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307" r:id="rId4"/>
    <p:sldId id="259" r:id="rId5"/>
    <p:sldId id="432" r:id="rId6"/>
    <p:sldId id="433" r:id="rId7"/>
    <p:sldId id="434" r:id="rId8"/>
    <p:sldId id="435" r:id="rId9"/>
    <p:sldId id="262" r:id="rId10"/>
    <p:sldId id="436" r:id="rId11"/>
    <p:sldId id="437" r:id="rId12"/>
    <p:sldId id="438" r:id="rId13"/>
    <p:sldId id="439" r:id="rId14"/>
    <p:sldId id="402" r:id="rId15"/>
    <p:sldId id="269" r:id="rId16"/>
    <p:sldId id="406" r:id="rId17"/>
    <p:sldId id="405" r:id="rId18"/>
    <p:sldId id="407" r:id="rId19"/>
    <p:sldId id="440" r:id="rId20"/>
    <p:sldId id="273" r:id="rId21"/>
    <p:sldId id="409" r:id="rId22"/>
    <p:sldId id="410" r:id="rId23"/>
    <p:sldId id="277" r:id="rId24"/>
    <p:sldId id="411" r:id="rId25"/>
    <p:sldId id="412" r:id="rId26"/>
    <p:sldId id="413" r:id="rId27"/>
    <p:sldId id="282" r:id="rId28"/>
    <p:sldId id="414" r:id="rId29"/>
    <p:sldId id="415" r:id="rId30"/>
    <p:sldId id="284" r:id="rId31"/>
    <p:sldId id="416" r:id="rId32"/>
    <p:sldId id="417" r:id="rId33"/>
    <p:sldId id="418" r:id="rId34"/>
    <p:sldId id="419" r:id="rId35"/>
    <p:sldId id="420" r:id="rId36"/>
    <p:sldId id="289" r:id="rId37"/>
    <p:sldId id="421" r:id="rId38"/>
    <p:sldId id="422" r:id="rId39"/>
    <p:sldId id="441" r:id="rId40"/>
    <p:sldId id="442" r:id="rId41"/>
    <p:sldId id="423" r:id="rId42"/>
    <p:sldId id="424" r:id="rId43"/>
    <p:sldId id="425" r:id="rId44"/>
    <p:sldId id="426" r:id="rId45"/>
    <p:sldId id="299" r:id="rId46"/>
    <p:sldId id="427" r:id="rId47"/>
    <p:sldId id="428" r:id="rId48"/>
    <p:sldId id="429" r:id="rId49"/>
    <p:sldId id="430" r:id="rId50"/>
    <p:sldId id="431" r:id="rId51"/>
    <p:sldId id="305" r:id="rId52"/>
    <p:sldId id="395" r:id="rId53"/>
    <p:sldId id="306"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4" autoAdjust="0"/>
    <p:restoredTop sz="94660"/>
  </p:normalViewPr>
  <p:slideViewPr>
    <p:cSldViewPr snapToGrid="0">
      <p:cViewPr varScale="1">
        <p:scale>
          <a:sx n="88" d="100"/>
          <a:sy n="88" d="100"/>
        </p:scale>
        <p:origin x="46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3.xml"/></Relationships>
</file>

<file path=ppt/charts/_rels/chart11.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4.xml"/></Relationships>
</file>

<file path=ppt/charts/_rels/chart12.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5.xml"/></Relationships>
</file>

<file path=ppt/charts/_rels/chart13.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20.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6.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ngoodloe\Desktop\CVRJ%20ALOS%20and%20BDE%202012-2021.xlsx" TargetMode="Externa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chartUserShapes" Target="../drawings/drawing7.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ngoodloe\Desktop\CVRJ%20ALOS%20and%20BDE%202012-2021.xlsx" TargetMode="External"/><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chartUserShapes" Target="../drawings/drawing8.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ngoodloe\Desktop\CVRJ%20ALOS%20and%20BDE%202012-2021.xlsx" TargetMode="Externa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chartUserShapes" Target="../drawings/drawing9.xml"/></Relationships>
</file>

<file path=ppt/charts/_rels/chart24.xml.rels><?xml version="1.0" encoding="UTF-8" standalone="yes"?>
<Relationships xmlns="http://schemas.openxmlformats.org/package/2006/relationships"><Relationship Id="rId3" Type="http://schemas.openxmlformats.org/officeDocument/2006/relationships/oleObject" Target="file:///C:\Users\ngoodloe\Desktop\CVRJ%20ALOS%20and%20BDE%202012-2021.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C:\Users\ngoodloe\Desktop\CVRJ%20ALOS%20and%20BDE%202012-2021.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C:\Users\ngoodloe\Desktop\CVRJ%20ALOS%20and%20BDE%202012-2021.xlsx" TargetMode="External"/><Relationship Id="rId2" Type="http://schemas.microsoft.com/office/2011/relationships/chartColorStyle" Target="colors26.xml"/><Relationship Id="rId1" Type="http://schemas.microsoft.com/office/2011/relationships/chartStyle" Target="style26.xml"/><Relationship Id="rId4" Type="http://schemas.openxmlformats.org/officeDocument/2006/relationships/chartUserShapes" Target="../drawings/drawing10.xml"/></Relationships>
</file>

<file path=ppt/charts/_rels/chart27.xml.rels><?xml version="1.0" encoding="UTF-8" standalone="yes"?>
<Relationships xmlns="http://schemas.openxmlformats.org/package/2006/relationships"><Relationship Id="rId3" Type="http://schemas.openxmlformats.org/officeDocument/2006/relationships/oleObject" Target="file:///C:\Users\ngoodloe\Desktop\CVRJ%20ALOS%20and%20BDE%202012-2021.xlsx" TargetMode="Externa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chartUserShapes" Target="../drawings/drawing11.xml"/></Relationships>
</file>

<file path=ppt/charts/_rels/chart28.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chartUserShapes" Target="../drawings/drawing12.xml"/></Relationships>
</file>

<file path=ppt/charts/_rels/chart29.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C:\Users\ngoodloe\Desktop\CVRJ%20ALOS%20and%20BDE%202012-2021.xlsx" TargetMode="External"/><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chartUserShapes" Target="../drawings/drawing13.xml"/></Relationships>
</file>

<file path=ppt/charts/_rels/chart31.xml.rels><?xml version="1.0" encoding="UTF-8" standalone="yes"?>
<Relationships xmlns="http://schemas.openxmlformats.org/package/2006/relationships"><Relationship Id="rId3" Type="http://schemas.openxmlformats.org/officeDocument/2006/relationships/oleObject" Target="file:///C:\Users\ngoodloe\Desktop\CVRJ%20ALOS%20and%20BDE%202012-2021.xlsx" TargetMode="External"/><Relationship Id="rId2" Type="http://schemas.microsoft.com/office/2011/relationships/chartColorStyle" Target="colors31.xml"/><Relationship Id="rId1" Type="http://schemas.microsoft.com/office/2011/relationships/chartStyle" Target="style31.xml"/><Relationship Id="rId4" Type="http://schemas.openxmlformats.org/officeDocument/2006/relationships/chartUserShapes" Target="../drawings/drawing14.xml"/></Relationships>
</file>

<file path=ppt/charts/_rels/chart32.xml.rels><?xml version="1.0" encoding="UTF-8" standalone="yes"?>
<Relationships xmlns="http://schemas.openxmlformats.org/package/2006/relationships"><Relationship Id="rId3" Type="http://schemas.openxmlformats.org/officeDocument/2006/relationships/oleObject" Target="file:///C:\Users\ngoodloe\Desktop\CVRJ%20ALOS%20and%20BDE%202012-2021.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file:///C:\Users\ngoodloe\Desktop\CVRJ%20ALOS%20and%20BDE%202012-2021.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file:///C:\Users\ngoodloe\Desktop\CVRJ%20ALOS%20and%20BDE%202012-2021.xlsx" TargetMode="External"/><Relationship Id="rId2" Type="http://schemas.microsoft.com/office/2011/relationships/chartColorStyle" Target="colors34.xml"/><Relationship Id="rId1" Type="http://schemas.microsoft.com/office/2011/relationships/chartStyle" Target="style34.xml"/><Relationship Id="rId4" Type="http://schemas.openxmlformats.org/officeDocument/2006/relationships/chartUserShapes" Target="../drawings/drawing15.xml"/></Relationships>
</file>

<file path=ppt/charts/_rels/chart35.xml.rels><?xml version="1.0" encoding="UTF-8" standalone="yes"?>
<Relationships xmlns="http://schemas.openxmlformats.org/package/2006/relationships"><Relationship Id="rId3" Type="http://schemas.openxmlformats.org/officeDocument/2006/relationships/oleObject" Target="file:///C:\Users\ngoodloe\Desktop\CVRJ%20ALOS%20and%20BDE%202012-2021.xlsx" TargetMode="External"/><Relationship Id="rId2" Type="http://schemas.microsoft.com/office/2011/relationships/chartColorStyle" Target="colors35.xml"/><Relationship Id="rId1" Type="http://schemas.microsoft.com/office/2011/relationships/chartStyle" Target="style35.xml"/><Relationship Id="rId4" Type="http://schemas.openxmlformats.org/officeDocument/2006/relationships/chartUserShapes" Target="../drawings/drawing16.xml"/></Relationships>
</file>

<file path=ppt/charts/_rels/chart36.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ALOS%20and%20BDE%202012-2021.xlsx" TargetMode="External"/><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oleObject" Target="file:///C:\Users\ngoodloe\Desktop\CVRJ%20ALOS%20and%20BDE%202012-2021.xlsx" TargetMode="External"/><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oleObject" Target="file:///C:\Users\ngoodloe\Desktop\CVRJ%20ALOS%20and%20BDE%202012-2021.xlsx" TargetMode="External"/><Relationship Id="rId2" Type="http://schemas.microsoft.com/office/2011/relationships/chartColorStyle" Target="colors38.xml"/><Relationship Id="rId1" Type="http://schemas.microsoft.com/office/2011/relationships/chartStyle" Target="style38.xml"/></Relationships>
</file>

<file path=ppt/charts/_rels/chart4.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OAR-AD18\Users\ngoodloe\Annual%20Reports\2021%20Annual%20Reports\CVRJ%20Bookings%20and%20Intakes%202011-2021.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Intakes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'CVRJ Intakes'!$A$27</c:f>
              <c:strCache>
                <c:ptCount val="1"/>
                <c:pt idx="0">
                  <c:v>Orange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Intakes'!$B$26:$L$26</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'CVRJ Intakes'!$B$27:$L$27</c:f>
              <c:numCache>
                <c:formatCode>General</c:formatCode>
                <c:ptCount val="11"/>
                <c:pt idx="0">
                  <c:v>854</c:v>
                </c:pt>
                <c:pt idx="1">
                  <c:v>800</c:v>
                </c:pt>
                <c:pt idx="2">
                  <c:v>823</c:v>
                </c:pt>
                <c:pt idx="3">
                  <c:v>1002</c:v>
                </c:pt>
                <c:pt idx="4">
                  <c:v>975</c:v>
                </c:pt>
                <c:pt idx="5">
                  <c:v>879</c:v>
                </c:pt>
                <c:pt idx="6">
                  <c:v>901</c:v>
                </c:pt>
                <c:pt idx="7">
                  <c:v>882</c:v>
                </c:pt>
                <c:pt idx="8">
                  <c:v>754</c:v>
                </c:pt>
                <c:pt idx="9">
                  <c:v>575</c:v>
                </c:pt>
                <c:pt idx="10">
                  <c:v>666</c:v>
                </c:pt>
              </c:numCache>
            </c:numRef>
          </c:val>
          <c:smooth val="0"/>
          <c:extLst>
            <c:ext xmlns:c16="http://schemas.microsoft.com/office/drawing/2014/chart" uri="{C3380CC4-5D6E-409C-BE32-E72D297353CC}">
              <c16:uniqueId val="{00000000-71E1-4EE1-A805-ACF1F01BE3C6}"/>
            </c:ext>
          </c:extLst>
        </c:ser>
        <c:dLbls>
          <c:showLegendKey val="0"/>
          <c:showVal val="0"/>
          <c:showCatName val="0"/>
          <c:showSerName val="0"/>
          <c:showPercent val="0"/>
          <c:showBubbleSize val="0"/>
        </c:dLbls>
        <c:smooth val="0"/>
        <c:axId val="621151272"/>
        <c:axId val="621140296"/>
      </c:lineChart>
      <c:catAx>
        <c:axId val="621151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40296"/>
        <c:crosses val="autoZero"/>
        <c:auto val="1"/>
        <c:lblAlgn val="ctr"/>
        <c:lblOffset val="100"/>
        <c:noMultiLvlLbl val="0"/>
      </c:catAx>
      <c:valAx>
        <c:axId val="62114029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5127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2188484251968497E-2"/>
          <c:y val="9.8800962379702539E-2"/>
          <c:w val="0.92635318241469822"/>
          <c:h val="0.83101079031787695"/>
        </c:manualLayout>
      </c:layout>
      <c:lineChart>
        <c:grouping val="standard"/>
        <c:varyColors val="0"/>
        <c:ser>
          <c:idx val="0"/>
          <c:order val="0"/>
          <c:tx>
            <c:strRef>
              <c:f>'Orange Bookings'!$A$2</c:f>
              <c:strCache>
                <c:ptCount val="1"/>
                <c:pt idx="0">
                  <c:v>Orange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'Orange Bookings'!$B$1:$L$1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'Orange Bookings'!$B$2:$L$2</c:f>
              <c:numCache>
                <c:formatCode>General</c:formatCode>
                <c:ptCount val="11"/>
                <c:pt idx="0">
                  <c:v>1445</c:v>
                </c:pt>
                <c:pt idx="1">
                  <c:v>1486</c:v>
                </c:pt>
                <c:pt idx="2">
                  <c:v>1417</c:v>
                </c:pt>
                <c:pt idx="3">
                  <c:v>1871</c:v>
                </c:pt>
                <c:pt idx="4">
                  <c:v>1774</c:v>
                </c:pt>
                <c:pt idx="5">
                  <c:v>1691</c:v>
                </c:pt>
                <c:pt idx="6">
                  <c:v>1753</c:v>
                </c:pt>
                <c:pt idx="7">
                  <c:v>1862</c:v>
                </c:pt>
                <c:pt idx="8">
                  <c:v>1641</c:v>
                </c:pt>
                <c:pt idx="9">
                  <c:v>1233</c:v>
                </c:pt>
                <c:pt idx="10">
                  <c:v>1247</c:v>
                </c:pt>
              </c:numCache>
            </c:numRef>
          </c:val>
          <c:smooth val="0"/>
          <c:extLst>
            <c:ext xmlns:c16="http://schemas.microsoft.com/office/drawing/2014/chart" uri="{C3380CC4-5D6E-409C-BE32-E72D297353CC}">
              <c16:uniqueId val="{00000000-55A7-4D40-8E45-8614A85685C6}"/>
            </c:ext>
          </c:extLst>
        </c:ser>
        <c:dLbls>
          <c:showLegendKey val="0"/>
          <c:showVal val="0"/>
          <c:showCatName val="0"/>
          <c:showSerName val="0"/>
          <c:showPercent val="0"/>
          <c:showBubbleSize val="0"/>
        </c:dLbls>
        <c:smooth val="0"/>
        <c:axId val="478050992"/>
        <c:axId val="478052560"/>
      </c:lineChart>
      <c:catAx>
        <c:axId val="478050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52560"/>
        <c:crosses val="autoZero"/>
        <c:auto val="1"/>
        <c:lblAlgn val="ctr"/>
        <c:lblOffset val="100"/>
        <c:noMultiLvlLbl val="0"/>
      </c:catAx>
      <c:valAx>
        <c:axId val="47805256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5099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Bookings per 1000 Residents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'CVRJ Bookings per 1000'!$A$31</c:f>
              <c:strCache>
                <c:ptCount val="1"/>
                <c:pt idx="0">
                  <c:v>Orange Bookings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Bookings per 1000'!$B$30:$L$30</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'CVRJ Bookings per 1000'!$B$31:$L$31</c:f>
              <c:numCache>
                <c:formatCode>General</c:formatCode>
                <c:ptCount val="11"/>
                <c:pt idx="0">
                  <c:v>42.577641581707823</c:v>
                </c:pt>
                <c:pt idx="1">
                  <c:v>43.391928984406938</c:v>
                </c:pt>
                <c:pt idx="2">
                  <c:v>40.848684020871168</c:v>
                </c:pt>
                <c:pt idx="3">
                  <c:v>53.936406353599125</c:v>
                </c:pt>
                <c:pt idx="4">
                  <c:v>50.134237671329657</c:v>
                </c:pt>
                <c:pt idx="5">
                  <c:v>47.589564630062199</c:v>
                </c:pt>
                <c:pt idx="6">
                  <c:v>48.595902752751364</c:v>
                </c:pt>
                <c:pt idx="7">
                  <c:v>50.813229996725248</c:v>
                </c:pt>
                <c:pt idx="8">
                  <c:v>44.290302555936414</c:v>
                </c:pt>
                <c:pt idx="9">
                  <c:v>34.010040271418326</c:v>
                </c:pt>
                <c:pt idx="10">
                  <c:v>33.595560105609138</c:v>
                </c:pt>
              </c:numCache>
            </c:numRef>
          </c:val>
          <c:smooth val="0"/>
          <c:extLst>
            <c:ext xmlns:c16="http://schemas.microsoft.com/office/drawing/2014/chart" uri="{C3380CC4-5D6E-409C-BE32-E72D297353CC}">
              <c16:uniqueId val="{00000000-B8F8-4A07-84AD-CF72C7D08A3F}"/>
            </c:ext>
          </c:extLst>
        </c:ser>
        <c:dLbls>
          <c:showLegendKey val="0"/>
          <c:showVal val="0"/>
          <c:showCatName val="0"/>
          <c:showSerName val="0"/>
          <c:showPercent val="0"/>
          <c:showBubbleSize val="0"/>
        </c:dLbls>
        <c:smooth val="0"/>
        <c:axId val="374717343"/>
        <c:axId val="374703615"/>
      </c:lineChart>
      <c:catAx>
        <c:axId val="3747173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74703615"/>
        <c:crosses val="autoZero"/>
        <c:auto val="1"/>
        <c:lblAlgn val="ctr"/>
        <c:lblOffset val="100"/>
        <c:noMultiLvlLbl val="0"/>
      </c:catAx>
      <c:valAx>
        <c:axId val="374703615"/>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7471734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Bookings by Charge Level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'Orange Bookings'!$A$5</c:f>
              <c:strCache>
                <c:ptCount val="1"/>
                <c:pt idx="0">
                  <c:v>Orange Felony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'Orange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'Orange Bookings'!$B$5:$L$5</c:f>
              <c:numCache>
                <c:formatCode>General</c:formatCode>
                <c:ptCount val="11"/>
                <c:pt idx="0">
                  <c:v>585</c:v>
                </c:pt>
                <c:pt idx="1">
                  <c:v>642</c:v>
                </c:pt>
                <c:pt idx="2">
                  <c:v>614</c:v>
                </c:pt>
                <c:pt idx="3">
                  <c:v>882</c:v>
                </c:pt>
                <c:pt idx="4">
                  <c:v>809</c:v>
                </c:pt>
                <c:pt idx="5">
                  <c:v>815</c:v>
                </c:pt>
                <c:pt idx="6">
                  <c:v>803</c:v>
                </c:pt>
                <c:pt idx="7">
                  <c:v>837</c:v>
                </c:pt>
                <c:pt idx="8">
                  <c:v>780</c:v>
                </c:pt>
                <c:pt idx="9">
                  <c:v>628</c:v>
                </c:pt>
                <c:pt idx="10">
                  <c:v>595</c:v>
                </c:pt>
              </c:numCache>
            </c:numRef>
          </c:val>
          <c:smooth val="0"/>
          <c:extLst>
            <c:ext xmlns:c16="http://schemas.microsoft.com/office/drawing/2014/chart" uri="{C3380CC4-5D6E-409C-BE32-E72D297353CC}">
              <c16:uniqueId val="{00000000-682E-4D52-96D1-BA1A8B534446}"/>
            </c:ext>
          </c:extLst>
        </c:ser>
        <c:ser>
          <c:idx val="1"/>
          <c:order val="1"/>
          <c:tx>
            <c:strRef>
              <c:f>'Orange Bookings'!$A$6</c:f>
              <c:strCache>
                <c:ptCount val="1"/>
                <c:pt idx="0">
                  <c:v>Orange Misdemeanor Bookings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'Orange Bookings'!$B$4:$L$4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'Orange Bookings'!$B$6:$L$6</c:f>
              <c:numCache>
                <c:formatCode>General</c:formatCode>
                <c:ptCount val="11"/>
                <c:pt idx="0">
                  <c:v>860</c:v>
                </c:pt>
                <c:pt idx="1">
                  <c:v>844</c:v>
                </c:pt>
                <c:pt idx="2">
                  <c:v>803</c:v>
                </c:pt>
                <c:pt idx="3">
                  <c:v>989</c:v>
                </c:pt>
                <c:pt idx="4">
                  <c:v>965</c:v>
                </c:pt>
                <c:pt idx="5">
                  <c:v>876</c:v>
                </c:pt>
                <c:pt idx="6">
                  <c:v>950</c:v>
                </c:pt>
                <c:pt idx="7">
                  <c:v>1025</c:v>
                </c:pt>
                <c:pt idx="8">
                  <c:v>861</c:v>
                </c:pt>
                <c:pt idx="9">
                  <c:v>605</c:v>
                </c:pt>
                <c:pt idx="10">
                  <c:v>652</c:v>
                </c:pt>
              </c:numCache>
            </c:numRef>
          </c:val>
          <c:smooth val="0"/>
          <c:extLst>
            <c:ext xmlns:c16="http://schemas.microsoft.com/office/drawing/2014/chart" uri="{C3380CC4-5D6E-409C-BE32-E72D297353CC}">
              <c16:uniqueId val="{00000001-682E-4D52-96D1-BA1A8B534446}"/>
            </c:ext>
          </c:extLst>
        </c:ser>
        <c:dLbls>
          <c:showLegendKey val="0"/>
          <c:showVal val="0"/>
          <c:showCatName val="0"/>
          <c:showSerName val="0"/>
          <c:showPercent val="0"/>
          <c:showBubbleSize val="0"/>
        </c:dLbls>
        <c:smooth val="0"/>
        <c:axId val="478052168"/>
        <c:axId val="478050208"/>
      </c:lineChart>
      <c:catAx>
        <c:axId val="478052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50208"/>
        <c:crosses val="autoZero"/>
        <c:auto val="1"/>
        <c:lblAlgn val="ctr"/>
        <c:lblOffset val="100"/>
        <c:noMultiLvlLbl val="0"/>
      </c:catAx>
      <c:valAx>
        <c:axId val="478050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521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'Bookings per Intake'!$A$41</c:f>
              <c:strCache>
                <c:ptCount val="1"/>
                <c:pt idx="0">
                  <c:v>Orange Booking/Intake Ratio</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'Bookings per Intake'!$B$40:$L$40</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'Bookings per Intake'!$B$41:$L$41</c:f>
              <c:numCache>
                <c:formatCode>General</c:formatCode>
                <c:ptCount val="11"/>
                <c:pt idx="0">
                  <c:v>1.6920374707259953</c:v>
                </c:pt>
                <c:pt idx="1">
                  <c:v>1.8574999999999999</c:v>
                </c:pt>
                <c:pt idx="2">
                  <c:v>1.7217496962332928</c:v>
                </c:pt>
                <c:pt idx="3">
                  <c:v>1.8672654690618762</c:v>
                </c:pt>
                <c:pt idx="4">
                  <c:v>1.8194871794871794</c:v>
                </c:pt>
                <c:pt idx="5">
                  <c:v>1.9237770193401593</c:v>
                </c:pt>
                <c:pt idx="6">
                  <c:v>1.9456159822419534</c:v>
                </c:pt>
                <c:pt idx="7">
                  <c:v>2.1111111111111112</c:v>
                </c:pt>
                <c:pt idx="8">
                  <c:v>2.1763925729442972</c:v>
                </c:pt>
                <c:pt idx="9">
                  <c:v>2.1443478260869564</c:v>
                </c:pt>
                <c:pt idx="10">
                  <c:v>1.8723723723723724</c:v>
                </c:pt>
              </c:numCache>
            </c:numRef>
          </c:val>
          <c:extLst>
            <c:ext xmlns:c16="http://schemas.microsoft.com/office/drawing/2014/chart" uri="{C3380CC4-5D6E-409C-BE32-E72D297353CC}">
              <c16:uniqueId val="{00000000-B31C-42DC-9DB2-1BECBCBBFA70}"/>
            </c:ext>
          </c:extLst>
        </c:ser>
        <c:dLbls>
          <c:showLegendKey val="0"/>
          <c:showVal val="0"/>
          <c:showCatName val="0"/>
          <c:showSerName val="0"/>
          <c:showPercent val="0"/>
          <c:showBubbleSize val="0"/>
        </c:dLbls>
        <c:gapWidth val="219"/>
        <c:overlap val="-27"/>
        <c:axId val="195665487"/>
        <c:axId val="2104086591"/>
      </c:barChart>
      <c:catAx>
        <c:axId val="195665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04086591"/>
        <c:crosses val="autoZero"/>
        <c:auto val="1"/>
        <c:lblAlgn val="ctr"/>
        <c:lblOffset val="100"/>
        <c:noMultiLvlLbl val="0"/>
      </c:catAx>
      <c:valAx>
        <c:axId val="210408659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9566548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2018-2021 Orange Bookings by Quarter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'Orange Bookings by Quarter'!$A$2</c:f>
              <c:strCache>
                <c:ptCount val="1"/>
                <c:pt idx="0">
                  <c:v>2018-2021 Orange Bookings by Quarter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strRef>
              <c:f>'Orange Bookings by Quarter'!$B$1:$Q$1</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'Orange Bookings by Quarter'!$B$2:$Q$2</c:f>
              <c:numCache>
                <c:formatCode>General</c:formatCode>
                <c:ptCount val="16"/>
                <c:pt idx="0">
                  <c:v>558</c:v>
                </c:pt>
                <c:pt idx="1">
                  <c:v>456</c:v>
                </c:pt>
                <c:pt idx="2">
                  <c:v>487</c:v>
                </c:pt>
                <c:pt idx="3">
                  <c:v>361</c:v>
                </c:pt>
                <c:pt idx="4">
                  <c:v>381</c:v>
                </c:pt>
                <c:pt idx="5">
                  <c:v>405</c:v>
                </c:pt>
                <c:pt idx="6">
                  <c:v>384</c:v>
                </c:pt>
                <c:pt idx="7">
                  <c:v>471</c:v>
                </c:pt>
                <c:pt idx="8">
                  <c:v>380</c:v>
                </c:pt>
                <c:pt idx="9">
                  <c:v>254</c:v>
                </c:pt>
                <c:pt idx="10">
                  <c:v>254</c:v>
                </c:pt>
                <c:pt idx="11">
                  <c:v>345</c:v>
                </c:pt>
                <c:pt idx="12">
                  <c:v>321</c:v>
                </c:pt>
                <c:pt idx="13">
                  <c:v>315</c:v>
                </c:pt>
                <c:pt idx="14">
                  <c:v>325</c:v>
                </c:pt>
                <c:pt idx="15">
                  <c:v>286</c:v>
                </c:pt>
              </c:numCache>
            </c:numRef>
          </c:val>
          <c:extLst>
            <c:ext xmlns:c16="http://schemas.microsoft.com/office/drawing/2014/chart" uri="{C3380CC4-5D6E-409C-BE32-E72D297353CC}">
              <c16:uniqueId val="{00000000-0725-4CAF-81CC-79B13F99182A}"/>
            </c:ext>
          </c:extLst>
        </c:ser>
        <c:dLbls>
          <c:showLegendKey val="0"/>
          <c:showVal val="0"/>
          <c:showCatName val="0"/>
          <c:showSerName val="0"/>
          <c:showPercent val="0"/>
          <c:showBubbleSize val="0"/>
        </c:dLbls>
        <c:gapWidth val="150"/>
        <c:axId val="478032568"/>
        <c:axId val="478031784"/>
      </c:barChart>
      <c:catAx>
        <c:axId val="478032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31784"/>
        <c:crosses val="autoZero"/>
        <c:auto val="1"/>
        <c:lblAlgn val="ctr"/>
        <c:lblOffset val="100"/>
        <c:noMultiLvlLbl val="0"/>
      </c:catAx>
      <c:valAx>
        <c:axId val="47803178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478032568"/>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Quarterly Bookings by Charge Level (2018-2021)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'Orange Bookings by Quarter'!$A$5</c:f>
              <c:strCache>
                <c:ptCount val="1"/>
                <c:pt idx="0">
                  <c:v>2018-2021 Orange Felony Bookings by Quarter</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strRef>
              <c:f>'Orange Bookings by Quarter'!$B$4:$Q$4</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'Orange Bookings by Quarter'!$B$5:$Q$5</c:f>
              <c:numCache>
                <c:formatCode>General</c:formatCode>
                <c:ptCount val="16"/>
                <c:pt idx="0">
                  <c:v>261</c:v>
                </c:pt>
                <c:pt idx="1">
                  <c:v>199</c:v>
                </c:pt>
                <c:pt idx="2">
                  <c:v>209</c:v>
                </c:pt>
                <c:pt idx="3">
                  <c:v>168</c:v>
                </c:pt>
                <c:pt idx="4">
                  <c:v>146</c:v>
                </c:pt>
                <c:pt idx="5">
                  <c:v>203</c:v>
                </c:pt>
                <c:pt idx="6">
                  <c:v>173</c:v>
                </c:pt>
                <c:pt idx="7">
                  <c:v>258</c:v>
                </c:pt>
                <c:pt idx="8">
                  <c:v>189</c:v>
                </c:pt>
                <c:pt idx="9">
                  <c:v>143</c:v>
                </c:pt>
                <c:pt idx="10">
                  <c:v>117</c:v>
                </c:pt>
                <c:pt idx="11">
                  <c:v>179</c:v>
                </c:pt>
                <c:pt idx="12">
                  <c:v>172</c:v>
                </c:pt>
                <c:pt idx="13">
                  <c:v>146</c:v>
                </c:pt>
                <c:pt idx="14">
                  <c:v>135</c:v>
                </c:pt>
                <c:pt idx="15">
                  <c:v>142</c:v>
                </c:pt>
              </c:numCache>
            </c:numRef>
          </c:val>
          <c:smooth val="0"/>
          <c:extLst>
            <c:ext xmlns:c16="http://schemas.microsoft.com/office/drawing/2014/chart" uri="{C3380CC4-5D6E-409C-BE32-E72D297353CC}">
              <c16:uniqueId val="{00000000-D96F-4AB3-8714-B432AE72A326}"/>
            </c:ext>
          </c:extLst>
        </c:ser>
        <c:ser>
          <c:idx val="1"/>
          <c:order val="1"/>
          <c:tx>
            <c:strRef>
              <c:f>'Orange Bookings by Quarter'!$A$6</c:f>
              <c:strCache>
                <c:ptCount val="1"/>
                <c:pt idx="0">
                  <c:v>2018-2021 Orange Misdemeanor Bookings by Quarter</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strRef>
              <c:f>'Orange Bookings by Quarter'!$B$4:$Q$4</c:f>
              <c:strCache>
                <c:ptCount val="16"/>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strCache>
            </c:strRef>
          </c:cat>
          <c:val>
            <c:numRef>
              <c:f>'Orange Bookings by Quarter'!$B$6:$Q$6</c:f>
              <c:numCache>
                <c:formatCode>General</c:formatCode>
                <c:ptCount val="16"/>
                <c:pt idx="0">
                  <c:v>297</c:v>
                </c:pt>
                <c:pt idx="1">
                  <c:v>257</c:v>
                </c:pt>
                <c:pt idx="2">
                  <c:v>278</c:v>
                </c:pt>
                <c:pt idx="3">
                  <c:v>193</c:v>
                </c:pt>
                <c:pt idx="4">
                  <c:v>235</c:v>
                </c:pt>
                <c:pt idx="5">
                  <c:v>202</c:v>
                </c:pt>
                <c:pt idx="6">
                  <c:v>211</c:v>
                </c:pt>
                <c:pt idx="7">
                  <c:v>213</c:v>
                </c:pt>
                <c:pt idx="8">
                  <c:v>191</c:v>
                </c:pt>
                <c:pt idx="9">
                  <c:v>111</c:v>
                </c:pt>
                <c:pt idx="10">
                  <c:v>137</c:v>
                </c:pt>
                <c:pt idx="11">
                  <c:v>166</c:v>
                </c:pt>
                <c:pt idx="12">
                  <c:v>149</c:v>
                </c:pt>
                <c:pt idx="13">
                  <c:v>169</c:v>
                </c:pt>
                <c:pt idx="14">
                  <c:v>190</c:v>
                </c:pt>
                <c:pt idx="15">
                  <c:v>144</c:v>
                </c:pt>
              </c:numCache>
            </c:numRef>
          </c:val>
          <c:smooth val="0"/>
          <c:extLst>
            <c:ext xmlns:c16="http://schemas.microsoft.com/office/drawing/2014/chart" uri="{C3380CC4-5D6E-409C-BE32-E72D297353CC}">
              <c16:uniqueId val="{00000001-D96F-4AB3-8714-B432AE72A326}"/>
            </c:ext>
          </c:extLst>
        </c:ser>
        <c:dLbls>
          <c:showLegendKey val="0"/>
          <c:showVal val="0"/>
          <c:showCatName val="0"/>
          <c:showSerName val="0"/>
          <c:showPercent val="0"/>
          <c:showBubbleSize val="0"/>
        </c:dLbls>
        <c:smooth val="0"/>
        <c:axId val="478047072"/>
        <c:axId val="478037272"/>
      </c:lineChart>
      <c:catAx>
        <c:axId val="478047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37272"/>
        <c:crosses val="autoZero"/>
        <c:auto val="1"/>
        <c:lblAlgn val="ctr"/>
        <c:lblOffset val="100"/>
        <c:noMultiLvlLbl val="0"/>
      </c:catAx>
      <c:valAx>
        <c:axId val="478037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80470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Top Ten Booking Types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'Orange Bookings by VCC'!$B$1</c:f>
              <c:strCache>
                <c:ptCount val="1"/>
                <c:pt idx="0">
                  <c:v>2011</c:v>
                </c:pt>
              </c:strCache>
            </c:strRef>
          </c:tx>
          <c:spPr>
            <a:solidFill>
              <a:schemeClr val="accent1"/>
            </a:solidFill>
            <a:ln>
              <a:noFill/>
            </a:ln>
            <a:effectLst/>
          </c:spPr>
          <c:invertIfNegative val="0"/>
          <c:cat>
            <c:strRef>
              <c:f>'Orange Bookings by VCC'!$A$2:$A$11</c:f>
              <c:strCache>
                <c:ptCount val="10"/>
                <c:pt idx="0">
                  <c:v>DWI</c:v>
                </c:pt>
                <c:pt idx="1">
                  <c:v>NAR</c:v>
                </c:pt>
                <c:pt idx="2">
                  <c:v>LAR</c:v>
                </c:pt>
                <c:pt idx="3">
                  <c:v>PRB</c:v>
                </c:pt>
                <c:pt idx="4">
                  <c:v>ASL</c:v>
                </c:pt>
                <c:pt idx="5">
                  <c:v>LIC</c:v>
                </c:pt>
                <c:pt idx="6">
                  <c:v>ALC</c:v>
                </c:pt>
                <c:pt idx="7">
                  <c:v>FRD</c:v>
                </c:pt>
                <c:pt idx="8">
                  <c:v>CON</c:v>
                </c:pt>
                <c:pt idx="9">
                  <c:v>REC</c:v>
                </c:pt>
              </c:strCache>
            </c:strRef>
          </c:cat>
          <c:val>
            <c:numRef>
              <c:f>'Orange Bookings by VCC'!$B$2:$B$11</c:f>
              <c:numCache>
                <c:formatCode>General</c:formatCode>
                <c:ptCount val="10"/>
                <c:pt idx="0">
                  <c:v>163</c:v>
                </c:pt>
                <c:pt idx="1">
                  <c:v>124</c:v>
                </c:pt>
                <c:pt idx="2">
                  <c:v>145</c:v>
                </c:pt>
                <c:pt idx="3">
                  <c:v>51</c:v>
                </c:pt>
                <c:pt idx="4">
                  <c:v>71</c:v>
                </c:pt>
                <c:pt idx="5">
                  <c:v>98</c:v>
                </c:pt>
                <c:pt idx="6">
                  <c:v>139</c:v>
                </c:pt>
                <c:pt idx="7">
                  <c:v>79</c:v>
                </c:pt>
                <c:pt idx="8">
                  <c:v>84</c:v>
                </c:pt>
                <c:pt idx="9">
                  <c:v>19</c:v>
                </c:pt>
              </c:numCache>
            </c:numRef>
          </c:val>
          <c:extLst>
            <c:ext xmlns:c16="http://schemas.microsoft.com/office/drawing/2014/chart" uri="{C3380CC4-5D6E-409C-BE32-E72D297353CC}">
              <c16:uniqueId val="{00000000-48D2-41CB-8336-CAB1FB91C312}"/>
            </c:ext>
          </c:extLst>
        </c:ser>
        <c:ser>
          <c:idx val="1"/>
          <c:order val="1"/>
          <c:tx>
            <c:strRef>
              <c:f>'Orange Bookings by VCC'!$C$1</c:f>
              <c:strCache>
                <c:ptCount val="1"/>
                <c:pt idx="0">
                  <c:v>2012</c:v>
                </c:pt>
              </c:strCache>
            </c:strRef>
          </c:tx>
          <c:spPr>
            <a:solidFill>
              <a:schemeClr val="accent2"/>
            </a:solidFill>
            <a:ln>
              <a:noFill/>
            </a:ln>
            <a:effectLst/>
          </c:spPr>
          <c:invertIfNegative val="0"/>
          <c:cat>
            <c:strRef>
              <c:f>'Orange Bookings by VCC'!$A$2:$A$11</c:f>
              <c:strCache>
                <c:ptCount val="10"/>
                <c:pt idx="0">
                  <c:v>DWI</c:v>
                </c:pt>
                <c:pt idx="1">
                  <c:v>NAR</c:v>
                </c:pt>
                <c:pt idx="2">
                  <c:v>LAR</c:v>
                </c:pt>
                <c:pt idx="3">
                  <c:v>PRB</c:v>
                </c:pt>
                <c:pt idx="4">
                  <c:v>ASL</c:v>
                </c:pt>
                <c:pt idx="5">
                  <c:v>LIC</c:v>
                </c:pt>
                <c:pt idx="6">
                  <c:v>ALC</c:v>
                </c:pt>
                <c:pt idx="7">
                  <c:v>FRD</c:v>
                </c:pt>
                <c:pt idx="8">
                  <c:v>CON</c:v>
                </c:pt>
                <c:pt idx="9">
                  <c:v>REC</c:v>
                </c:pt>
              </c:strCache>
            </c:strRef>
          </c:cat>
          <c:val>
            <c:numRef>
              <c:f>'Orange Bookings by VCC'!$C$2:$C$11</c:f>
              <c:numCache>
                <c:formatCode>General</c:formatCode>
                <c:ptCount val="10"/>
                <c:pt idx="0">
                  <c:v>151</c:v>
                </c:pt>
                <c:pt idx="1">
                  <c:v>122</c:v>
                </c:pt>
                <c:pt idx="2">
                  <c:v>178</c:v>
                </c:pt>
                <c:pt idx="3">
                  <c:v>58</c:v>
                </c:pt>
                <c:pt idx="4">
                  <c:v>102</c:v>
                </c:pt>
                <c:pt idx="5">
                  <c:v>74</c:v>
                </c:pt>
                <c:pt idx="6">
                  <c:v>122</c:v>
                </c:pt>
                <c:pt idx="7">
                  <c:v>143</c:v>
                </c:pt>
                <c:pt idx="8">
                  <c:v>66</c:v>
                </c:pt>
                <c:pt idx="9">
                  <c:v>37</c:v>
                </c:pt>
              </c:numCache>
            </c:numRef>
          </c:val>
          <c:extLst>
            <c:ext xmlns:c16="http://schemas.microsoft.com/office/drawing/2014/chart" uri="{C3380CC4-5D6E-409C-BE32-E72D297353CC}">
              <c16:uniqueId val="{00000001-48D2-41CB-8336-CAB1FB91C312}"/>
            </c:ext>
          </c:extLst>
        </c:ser>
        <c:ser>
          <c:idx val="2"/>
          <c:order val="2"/>
          <c:tx>
            <c:strRef>
              <c:f>'Orange Bookings by VCC'!$D$1</c:f>
              <c:strCache>
                <c:ptCount val="1"/>
                <c:pt idx="0">
                  <c:v>2013</c:v>
                </c:pt>
              </c:strCache>
            </c:strRef>
          </c:tx>
          <c:spPr>
            <a:solidFill>
              <a:schemeClr val="accent3"/>
            </a:solidFill>
            <a:ln>
              <a:noFill/>
            </a:ln>
            <a:effectLst/>
          </c:spPr>
          <c:invertIfNegative val="0"/>
          <c:cat>
            <c:strRef>
              <c:f>'Orange Bookings by VCC'!$A$2:$A$11</c:f>
              <c:strCache>
                <c:ptCount val="10"/>
                <c:pt idx="0">
                  <c:v>DWI</c:v>
                </c:pt>
                <c:pt idx="1">
                  <c:v>NAR</c:v>
                </c:pt>
                <c:pt idx="2">
                  <c:v>LAR</c:v>
                </c:pt>
                <c:pt idx="3">
                  <c:v>PRB</c:v>
                </c:pt>
                <c:pt idx="4">
                  <c:v>ASL</c:v>
                </c:pt>
                <c:pt idx="5">
                  <c:v>LIC</c:v>
                </c:pt>
                <c:pt idx="6">
                  <c:v>ALC</c:v>
                </c:pt>
                <c:pt idx="7">
                  <c:v>FRD</c:v>
                </c:pt>
                <c:pt idx="8">
                  <c:v>CON</c:v>
                </c:pt>
                <c:pt idx="9">
                  <c:v>REC</c:v>
                </c:pt>
              </c:strCache>
            </c:strRef>
          </c:cat>
          <c:val>
            <c:numRef>
              <c:f>'Orange Bookings by VCC'!$D$2:$D$11</c:f>
              <c:numCache>
                <c:formatCode>General</c:formatCode>
                <c:ptCount val="10"/>
                <c:pt idx="0">
                  <c:v>167</c:v>
                </c:pt>
                <c:pt idx="1">
                  <c:v>110</c:v>
                </c:pt>
                <c:pt idx="2">
                  <c:v>156</c:v>
                </c:pt>
                <c:pt idx="3">
                  <c:v>83</c:v>
                </c:pt>
                <c:pt idx="4">
                  <c:v>81</c:v>
                </c:pt>
                <c:pt idx="5">
                  <c:v>99</c:v>
                </c:pt>
                <c:pt idx="6">
                  <c:v>113</c:v>
                </c:pt>
                <c:pt idx="7">
                  <c:v>103</c:v>
                </c:pt>
                <c:pt idx="8">
                  <c:v>54</c:v>
                </c:pt>
                <c:pt idx="9">
                  <c:v>41</c:v>
                </c:pt>
              </c:numCache>
            </c:numRef>
          </c:val>
          <c:extLst>
            <c:ext xmlns:c16="http://schemas.microsoft.com/office/drawing/2014/chart" uri="{C3380CC4-5D6E-409C-BE32-E72D297353CC}">
              <c16:uniqueId val="{00000002-48D2-41CB-8336-CAB1FB91C312}"/>
            </c:ext>
          </c:extLst>
        </c:ser>
        <c:ser>
          <c:idx val="3"/>
          <c:order val="3"/>
          <c:tx>
            <c:strRef>
              <c:f>'Orange Bookings by VCC'!$E$1</c:f>
              <c:strCache>
                <c:ptCount val="1"/>
                <c:pt idx="0">
                  <c:v>2014</c:v>
                </c:pt>
              </c:strCache>
            </c:strRef>
          </c:tx>
          <c:spPr>
            <a:solidFill>
              <a:schemeClr val="accent4"/>
            </a:solidFill>
            <a:ln>
              <a:noFill/>
            </a:ln>
            <a:effectLst/>
          </c:spPr>
          <c:invertIfNegative val="0"/>
          <c:cat>
            <c:strRef>
              <c:f>'Orange Bookings by VCC'!$A$2:$A$11</c:f>
              <c:strCache>
                <c:ptCount val="10"/>
                <c:pt idx="0">
                  <c:v>DWI</c:v>
                </c:pt>
                <c:pt idx="1">
                  <c:v>NAR</c:v>
                </c:pt>
                <c:pt idx="2">
                  <c:v>LAR</c:v>
                </c:pt>
                <c:pt idx="3">
                  <c:v>PRB</c:v>
                </c:pt>
                <c:pt idx="4">
                  <c:v>ASL</c:v>
                </c:pt>
                <c:pt idx="5">
                  <c:v>LIC</c:v>
                </c:pt>
                <c:pt idx="6">
                  <c:v>ALC</c:v>
                </c:pt>
                <c:pt idx="7">
                  <c:v>FRD</c:v>
                </c:pt>
                <c:pt idx="8">
                  <c:v>CON</c:v>
                </c:pt>
                <c:pt idx="9">
                  <c:v>REC</c:v>
                </c:pt>
              </c:strCache>
            </c:strRef>
          </c:cat>
          <c:val>
            <c:numRef>
              <c:f>'Orange Bookings by VCC'!$E$2:$E$11</c:f>
              <c:numCache>
                <c:formatCode>General</c:formatCode>
                <c:ptCount val="10"/>
                <c:pt idx="0">
                  <c:v>194</c:v>
                </c:pt>
                <c:pt idx="1">
                  <c:v>156</c:v>
                </c:pt>
                <c:pt idx="2">
                  <c:v>189</c:v>
                </c:pt>
                <c:pt idx="3">
                  <c:v>123</c:v>
                </c:pt>
                <c:pt idx="4">
                  <c:v>200</c:v>
                </c:pt>
                <c:pt idx="5">
                  <c:v>110</c:v>
                </c:pt>
                <c:pt idx="6">
                  <c:v>125</c:v>
                </c:pt>
                <c:pt idx="7">
                  <c:v>101</c:v>
                </c:pt>
                <c:pt idx="8">
                  <c:v>78</c:v>
                </c:pt>
                <c:pt idx="9">
                  <c:v>57</c:v>
                </c:pt>
              </c:numCache>
            </c:numRef>
          </c:val>
          <c:extLst>
            <c:ext xmlns:c16="http://schemas.microsoft.com/office/drawing/2014/chart" uri="{C3380CC4-5D6E-409C-BE32-E72D297353CC}">
              <c16:uniqueId val="{00000003-48D2-41CB-8336-CAB1FB91C312}"/>
            </c:ext>
          </c:extLst>
        </c:ser>
        <c:ser>
          <c:idx val="4"/>
          <c:order val="4"/>
          <c:tx>
            <c:strRef>
              <c:f>'Orange Bookings by VCC'!$F$1</c:f>
              <c:strCache>
                <c:ptCount val="1"/>
                <c:pt idx="0">
                  <c:v>2015</c:v>
                </c:pt>
              </c:strCache>
            </c:strRef>
          </c:tx>
          <c:spPr>
            <a:solidFill>
              <a:schemeClr val="accent5"/>
            </a:solidFill>
            <a:ln>
              <a:noFill/>
            </a:ln>
            <a:effectLst/>
          </c:spPr>
          <c:invertIfNegative val="0"/>
          <c:cat>
            <c:strRef>
              <c:f>'Orange Bookings by VCC'!$A$2:$A$11</c:f>
              <c:strCache>
                <c:ptCount val="10"/>
                <c:pt idx="0">
                  <c:v>DWI</c:v>
                </c:pt>
                <c:pt idx="1">
                  <c:v>NAR</c:v>
                </c:pt>
                <c:pt idx="2">
                  <c:v>LAR</c:v>
                </c:pt>
                <c:pt idx="3">
                  <c:v>PRB</c:v>
                </c:pt>
                <c:pt idx="4">
                  <c:v>ASL</c:v>
                </c:pt>
                <c:pt idx="5">
                  <c:v>LIC</c:v>
                </c:pt>
                <c:pt idx="6">
                  <c:v>ALC</c:v>
                </c:pt>
                <c:pt idx="7">
                  <c:v>FRD</c:v>
                </c:pt>
                <c:pt idx="8">
                  <c:v>CON</c:v>
                </c:pt>
                <c:pt idx="9">
                  <c:v>REC</c:v>
                </c:pt>
              </c:strCache>
            </c:strRef>
          </c:cat>
          <c:val>
            <c:numRef>
              <c:f>'Orange Bookings by VCC'!$F$2:$F$11</c:f>
              <c:numCache>
                <c:formatCode>General</c:formatCode>
                <c:ptCount val="10"/>
                <c:pt idx="0">
                  <c:v>182</c:v>
                </c:pt>
                <c:pt idx="1">
                  <c:v>242</c:v>
                </c:pt>
                <c:pt idx="2">
                  <c:v>168</c:v>
                </c:pt>
                <c:pt idx="3">
                  <c:v>125</c:v>
                </c:pt>
                <c:pt idx="4">
                  <c:v>139</c:v>
                </c:pt>
                <c:pt idx="5">
                  <c:v>109</c:v>
                </c:pt>
                <c:pt idx="6">
                  <c:v>86</c:v>
                </c:pt>
                <c:pt idx="7">
                  <c:v>96</c:v>
                </c:pt>
                <c:pt idx="8">
                  <c:v>65</c:v>
                </c:pt>
                <c:pt idx="9">
                  <c:v>57</c:v>
                </c:pt>
              </c:numCache>
            </c:numRef>
          </c:val>
          <c:extLst>
            <c:ext xmlns:c16="http://schemas.microsoft.com/office/drawing/2014/chart" uri="{C3380CC4-5D6E-409C-BE32-E72D297353CC}">
              <c16:uniqueId val="{00000004-48D2-41CB-8336-CAB1FB91C312}"/>
            </c:ext>
          </c:extLst>
        </c:ser>
        <c:ser>
          <c:idx val="5"/>
          <c:order val="5"/>
          <c:tx>
            <c:strRef>
              <c:f>'Orange Bookings by VCC'!$G$1</c:f>
              <c:strCache>
                <c:ptCount val="1"/>
                <c:pt idx="0">
                  <c:v>2016</c:v>
                </c:pt>
              </c:strCache>
            </c:strRef>
          </c:tx>
          <c:spPr>
            <a:solidFill>
              <a:schemeClr val="accent6"/>
            </a:solidFill>
            <a:ln>
              <a:noFill/>
            </a:ln>
            <a:effectLst/>
          </c:spPr>
          <c:invertIfNegative val="0"/>
          <c:cat>
            <c:strRef>
              <c:f>'Orange Bookings by VCC'!$A$2:$A$11</c:f>
              <c:strCache>
                <c:ptCount val="10"/>
                <c:pt idx="0">
                  <c:v>DWI</c:v>
                </c:pt>
                <c:pt idx="1">
                  <c:v>NAR</c:v>
                </c:pt>
                <c:pt idx="2">
                  <c:v>LAR</c:v>
                </c:pt>
                <c:pt idx="3">
                  <c:v>PRB</c:v>
                </c:pt>
                <c:pt idx="4">
                  <c:v>ASL</c:v>
                </c:pt>
                <c:pt idx="5">
                  <c:v>LIC</c:v>
                </c:pt>
                <c:pt idx="6">
                  <c:v>ALC</c:v>
                </c:pt>
                <c:pt idx="7">
                  <c:v>FRD</c:v>
                </c:pt>
                <c:pt idx="8">
                  <c:v>CON</c:v>
                </c:pt>
                <c:pt idx="9">
                  <c:v>REC</c:v>
                </c:pt>
              </c:strCache>
            </c:strRef>
          </c:cat>
          <c:val>
            <c:numRef>
              <c:f>'Orange Bookings by VCC'!$G$2:$G$11</c:f>
              <c:numCache>
                <c:formatCode>General</c:formatCode>
                <c:ptCount val="10"/>
                <c:pt idx="0">
                  <c:v>162</c:v>
                </c:pt>
                <c:pt idx="1">
                  <c:v>235</c:v>
                </c:pt>
                <c:pt idx="2">
                  <c:v>188</c:v>
                </c:pt>
                <c:pt idx="3">
                  <c:v>133</c:v>
                </c:pt>
                <c:pt idx="4">
                  <c:v>141</c:v>
                </c:pt>
                <c:pt idx="5">
                  <c:v>103</c:v>
                </c:pt>
                <c:pt idx="6">
                  <c:v>71</c:v>
                </c:pt>
                <c:pt idx="7">
                  <c:v>80</c:v>
                </c:pt>
                <c:pt idx="8">
                  <c:v>64</c:v>
                </c:pt>
                <c:pt idx="9">
                  <c:v>59</c:v>
                </c:pt>
              </c:numCache>
            </c:numRef>
          </c:val>
          <c:extLst>
            <c:ext xmlns:c16="http://schemas.microsoft.com/office/drawing/2014/chart" uri="{C3380CC4-5D6E-409C-BE32-E72D297353CC}">
              <c16:uniqueId val="{00000005-48D2-41CB-8336-CAB1FB91C312}"/>
            </c:ext>
          </c:extLst>
        </c:ser>
        <c:ser>
          <c:idx val="6"/>
          <c:order val="6"/>
          <c:tx>
            <c:strRef>
              <c:f>'Orange Bookings by VCC'!$H$1</c:f>
              <c:strCache>
                <c:ptCount val="1"/>
                <c:pt idx="0">
                  <c:v>2017</c:v>
                </c:pt>
              </c:strCache>
            </c:strRef>
          </c:tx>
          <c:spPr>
            <a:solidFill>
              <a:schemeClr val="accent1">
                <a:lumMod val="60000"/>
              </a:schemeClr>
            </a:solidFill>
            <a:ln>
              <a:noFill/>
            </a:ln>
            <a:effectLst/>
          </c:spPr>
          <c:invertIfNegative val="0"/>
          <c:cat>
            <c:strRef>
              <c:f>'Orange Bookings by VCC'!$A$2:$A$11</c:f>
              <c:strCache>
                <c:ptCount val="10"/>
                <c:pt idx="0">
                  <c:v>DWI</c:v>
                </c:pt>
                <c:pt idx="1">
                  <c:v>NAR</c:v>
                </c:pt>
                <c:pt idx="2">
                  <c:v>LAR</c:v>
                </c:pt>
                <c:pt idx="3">
                  <c:v>PRB</c:v>
                </c:pt>
                <c:pt idx="4">
                  <c:v>ASL</c:v>
                </c:pt>
                <c:pt idx="5">
                  <c:v>LIC</c:v>
                </c:pt>
                <c:pt idx="6">
                  <c:v>ALC</c:v>
                </c:pt>
                <c:pt idx="7">
                  <c:v>FRD</c:v>
                </c:pt>
                <c:pt idx="8">
                  <c:v>CON</c:v>
                </c:pt>
                <c:pt idx="9">
                  <c:v>REC</c:v>
                </c:pt>
              </c:strCache>
            </c:strRef>
          </c:cat>
          <c:val>
            <c:numRef>
              <c:f>'Orange Bookings by VCC'!$H$2:$H$11</c:f>
              <c:numCache>
                <c:formatCode>General</c:formatCode>
                <c:ptCount val="10"/>
                <c:pt idx="0">
                  <c:v>213</c:v>
                </c:pt>
                <c:pt idx="1">
                  <c:v>262</c:v>
                </c:pt>
                <c:pt idx="2">
                  <c:v>143</c:v>
                </c:pt>
                <c:pt idx="3">
                  <c:v>167</c:v>
                </c:pt>
                <c:pt idx="4">
                  <c:v>110</c:v>
                </c:pt>
                <c:pt idx="5">
                  <c:v>127</c:v>
                </c:pt>
                <c:pt idx="6">
                  <c:v>74</c:v>
                </c:pt>
                <c:pt idx="7">
                  <c:v>65</c:v>
                </c:pt>
                <c:pt idx="8">
                  <c:v>64</c:v>
                </c:pt>
                <c:pt idx="9">
                  <c:v>54</c:v>
                </c:pt>
              </c:numCache>
            </c:numRef>
          </c:val>
          <c:extLst>
            <c:ext xmlns:c16="http://schemas.microsoft.com/office/drawing/2014/chart" uri="{C3380CC4-5D6E-409C-BE32-E72D297353CC}">
              <c16:uniqueId val="{00000006-48D2-41CB-8336-CAB1FB91C312}"/>
            </c:ext>
          </c:extLst>
        </c:ser>
        <c:ser>
          <c:idx val="7"/>
          <c:order val="7"/>
          <c:tx>
            <c:strRef>
              <c:f>'Orange Bookings by VCC'!$I$1</c:f>
              <c:strCache>
                <c:ptCount val="1"/>
                <c:pt idx="0">
                  <c:v>2018</c:v>
                </c:pt>
              </c:strCache>
            </c:strRef>
          </c:tx>
          <c:spPr>
            <a:solidFill>
              <a:schemeClr val="accent2">
                <a:lumMod val="60000"/>
              </a:schemeClr>
            </a:solidFill>
            <a:ln>
              <a:noFill/>
            </a:ln>
            <a:effectLst/>
          </c:spPr>
          <c:invertIfNegative val="0"/>
          <c:cat>
            <c:strRef>
              <c:f>'Orange Bookings by VCC'!$A$2:$A$11</c:f>
              <c:strCache>
                <c:ptCount val="10"/>
                <c:pt idx="0">
                  <c:v>DWI</c:v>
                </c:pt>
                <c:pt idx="1">
                  <c:v>NAR</c:v>
                </c:pt>
                <c:pt idx="2">
                  <c:v>LAR</c:v>
                </c:pt>
                <c:pt idx="3">
                  <c:v>PRB</c:v>
                </c:pt>
                <c:pt idx="4">
                  <c:v>ASL</c:v>
                </c:pt>
                <c:pt idx="5">
                  <c:v>LIC</c:v>
                </c:pt>
                <c:pt idx="6">
                  <c:v>ALC</c:v>
                </c:pt>
                <c:pt idx="7">
                  <c:v>FRD</c:v>
                </c:pt>
                <c:pt idx="8">
                  <c:v>CON</c:v>
                </c:pt>
                <c:pt idx="9">
                  <c:v>REC</c:v>
                </c:pt>
              </c:strCache>
            </c:strRef>
          </c:cat>
          <c:val>
            <c:numRef>
              <c:f>'Orange Bookings by VCC'!$I$2:$I$11</c:f>
              <c:numCache>
                <c:formatCode>General</c:formatCode>
                <c:ptCount val="10"/>
                <c:pt idx="0">
                  <c:v>191</c:v>
                </c:pt>
                <c:pt idx="1">
                  <c:v>174</c:v>
                </c:pt>
                <c:pt idx="2">
                  <c:v>129</c:v>
                </c:pt>
                <c:pt idx="3">
                  <c:v>208</c:v>
                </c:pt>
                <c:pt idx="4">
                  <c:v>161</c:v>
                </c:pt>
                <c:pt idx="5">
                  <c:v>128</c:v>
                </c:pt>
                <c:pt idx="6">
                  <c:v>66</c:v>
                </c:pt>
                <c:pt idx="7">
                  <c:v>56</c:v>
                </c:pt>
                <c:pt idx="8">
                  <c:v>97</c:v>
                </c:pt>
                <c:pt idx="9">
                  <c:v>62</c:v>
                </c:pt>
              </c:numCache>
            </c:numRef>
          </c:val>
          <c:extLst>
            <c:ext xmlns:c16="http://schemas.microsoft.com/office/drawing/2014/chart" uri="{C3380CC4-5D6E-409C-BE32-E72D297353CC}">
              <c16:uniqueId val="{00000007-48D2-41CB-8336-CAB1FB91C312}"/>
            </c:ext>
          </c:extLst>
        </c:ser>
        <c:ser>
          <c:idx val="8"/>
          <c:order val="8"/>
          <c:tx>
            <c:strRef>
              <c:f>'Orange Bookings by VCC'!$J$1</c:f>
              <c:strCache>
                <c:ptCount val="1"/>
                <c:pt idx="0">
                  <c:v>2019</c:v>
                </c:pt>
              </c:strCache>
            </c:strRef>
          </c:tx>
          <c:spPr>
            <a:solidFill>
              <a:schemeClr val="accent3">
                <a:lumMod val="60000"/>
              </a:schemeClr>
            </a:solidFill>
            <a:ln>
              <a:noFill/>
            </a:ln>
            <a:effectLst/>
          </c:spPr>
          <c:invertIfNegative val="0"/>
          <c:cat>
            <c:strRef>
              <c:f>'Orange Bookings by VCC'!$A$2:$A$11</c:f>
              <c:strCache>
                <c:ptCount val="10"/>
                <c:pt idx="0">
                  <c:v>DWI</c:v>
                </c:pt>
                <c:pt idx="1">
                  <c:v>NAR</c:v>
                </c:pt>
                <c:pt idx="2">
                  <c:v>LAR</c:v>
                </c:pt>
                <c:pt idx="3">
                  <c:v>PRB</c:v>
                </c:pt>
                <c:pt idx="4">
                  <c:v>ASL</c:v>
                </c:pt>
                <c:pt idx="5">
                  <c:v>LIC</c:v>
                </c:pt>
                <c:pt idx="6">
                  <c:v>ALC</c:v>
                </c:pt>
                <c:pt idx="7">
                  <c:v>FRD</c:v>
                </c:pt>
                <c:pt idx="8">
                  <c:v>CON</c:v>
                </c:pt>
                <c:pt idx="9">
                  <c:v>REC</c:v>
                </c:pt>
              </c:strCache>
            </c:strRef>
          </c:cat>
          <c:val>
            <c:numRef>
              <c:f>'Orange Bookings by VCC'!$J$2:$J$11</c:f>
              <c:numCache>
                <c:formatCode>General</c:formatCode>
                <c:ptCount val="10"/>
                <c:pt idx="0">
                  <c:v>193</c:v>
                </c:pt>
                <c:pt idx="1">
                  <c:v>155</c:v>
                </c:pt>
                <c:pt idx="2">
                  <c:v>95</c:v>
                </c:pt>
                <c:pt idx="3">
                  <c:v>174</c:v>
                </c:pt>
                <c:pt idx="4">
                  <c:v>133</c:v>
                </c:pt>
                <c:pt idx="5">
                  <c:v>128</c:v>
                </c:pt>
                <c:pt idx="6">
                  <c:v>50</c:v>
                </c:pt>
                <c:pt idx="7">
                  <c:v>118</c:v>
                </c:pt>
                <c:pt idx="8">
                  <c:v>79</c:v>
                </c:pt>
                <c:pt idx="9">
                  <c:v>35</c:v>
                </c:pt>
              </c:numCache>
            </c:numRef>
          </c:val>
          <c:extLst>
            <c:ext xmlns:c16="http://schemas.microsoft.com/office/drawing/2014/chart" uri="{C3380CC4-5D6E-409C-BE32-E72D297353CC}">
              <c16:uniqueId val="{00000008-48D2-41CB-8336-CAB1FB91C312}"/>
            </c:ext>
          </c:extLst>
        </c:ser>
        <c:ser>
          <c:idx val="9"/>
          <c:order val="9"/>
          <c:tx>
            <c:strRef>
              <c:f>'Orange Bookings by VCC'!$K$1</c:f>
              <c:strCache>
                <c:ptCount val="1"/>
                <c:pt idx="0">
                  <c:v>2020</c:v>
                </c:pt>
              </c:strCache>
            </c:strRef>
          </c:tx>
          <c:spPr>
            <a:solidFill>
              <a:schemeClr val="accent4">
                <a:lumMod val="60000"/>
              </a:schemeClr>
            </a:solidFill>
            <a:ln>
              <a:noFill/>
            </a:ln>
            <a:effectLst/>
          </c:spPr>
          <c:invertIfNegative val="0"/>
          <c:cat>
            <c:strRef>
              <c:f>'Orange Bookings by VCC'!$A$2:$A$11</c:f>
              <c:strCache>
                <c:ptCount val="10"/>
                <c:pt idx="0">
                  <c:v>DWI</c:v>
                </c:pt>
                <c:pt idx="1">
                  <c:v>NAR</c:v>
                </c:pt>
                <c:pt idx="2">
                  <c:v>LAR</c:v>
                </c:pt>
                <c:pt idx="3">
                  <c:v>PRB</c:v>
                </c:pt>
                <c:pt idx="4">
                  <c:v>ASL</c:v>
                </c:pt>
                <c:pt idx="5">
                  <c:v>LIC</c:v>
                </c:pt>
                <c:pt idx="6">
                  <c:v>ALC</c:v>
                </c:pt>
                <c:pt idx="7">
                  <c:v>FRD</c:v>
                </c:pt>
                <c:pt idx="8">
                  <c:v>CON</c:v>
                </c:pt>
                <c:pt idx="9">
                  <c:v>REC</c:v>
                </c:pt>
              </c:strCache>
            </c:strRef>
          </c:cat>
          <c:val>
            <c:numRef>
              <c:f>'Orange Bookings by VCC'!$K$2:$K$11</c:f>
              <c:numCache>
                <c:formatCode>General</c:formatCode>
                <c:ptCount val="10"/>
                <c:pt idx="0">
                  <c:v>194</c:v>
                </c:pt>
                <c:pt idx="1">
                  <c:v>117</c:v>
                </c:pt>
                <c:pt idx="2">
                  <c:v>87</c:v>
                </c:pt>
                <c:pt idx="3">
                  <c:v>154</c:v>
                </c:pt>
                <c:pt idx="4">
                  <c:v>100</c:v>
                </c:pt>
                <c:pt idx="5">
                  <c:v>39</c:v>
                </c:pt>
                <c:pt idx="6">
                  <c:v>35</c:v>
                </c:pt>
                <c:pt idx="7">
                  <c:v>33</c:v>
                </c:pt>
                <c:pt idx="8">
                  <c:v>60</c:v>
                </c:pt>
                <c:pt idx="9">
                  <c:v>42</c:v>
                </c:pt>
              </c:numCache>
            </c:numRef>
          </c:val>
          <c:extLst>
            <c:ext xmlns:c16="http://schemas.microsoft.com/office/drawing/2014/chart" uri="{C3380CC4-5D6E-409C-BE32-E72D297353CC}">
              <c16:uniqueId val="{00000009-48D2-41CB-8336-CAB1FB91C312}"/>
            </c:ext>
          </c:extLst>
        </c:ser>
        <c:ser>
          <c:idx val="10"/>
          <c:order val="10"/>
          <c:tx>
            <c:strRef>
              <c:f>'Orange Bookings by VCC'!$L$1</c:f>
              <c:strCache>
                <c:ptCount val="1"/>
                <c:pt idx="0">
                  <c:v>2021</c:v>
                </c:pt>
              </c:strCache>
            </c:strRef>
          </c:tx>
          <c:spPr>
            <a:solidFill>
              <a:schemeClr val="accent5">
                <a:lumMod val="60000"/>
              </a:schemeClr>
            </a:solidFill>
            <a:ln>
              <a:noFill/>
            </a:ln>
            <a:effectLst/>
          </c:spPr>
          <c:invertIfNegative val="0"/>
          <c:cat>
            <c:strRef>
              <c:f>'Orange Bookings by VCC'!$A$2:$A$11</c:f>
              <c:strCache>
                <c:ptCount val="10"/>
                <c:pt idx="0">
                  <c:v>DWI</c:v>
                </c:pt>
                <c:pt idx="1">
                  <c:v>NAR</c:v>
                </c:pt>
                <c:pt idx="2">
                  <c:v>LAR</c:v>
                </c:pt>
                <c:pt idx="3">
                  <c:v>PRB</c:v>
                </c:pt>
                <c:pt idx="4">
                  <c:v>ASL</c:v>
                </c:pt>
                <c:pt idx="5">
                  <c:v>LIC</c:v>
                </c:pt>
                <c:pt idx="6">
                  <c:v>ALC</c:v>
                </c:pt>
                <c:pt idx="7">
                  <c:v>FRD</c:v>
                </c:pt>
                <c:pt idx="8">
                  <c:v>CON</c:v>
                </c:pt>
                <c:pt idx="9">
                  <c:v>REC</c:v>
                </c:pt>
              </c:strCache>
            </c:strRef>
          </c:cat>
          <c:val>
            <c:numRef>
              <c:f>'Orange Bookings by VCC'!$L$2:$L$11</c:f>
              <c:numCache>
                <c:formatCode>General</c:formatCode>
                <c:ptCount val="10"/>
                <c:pt idx="0">
                  <c:v>213</c:v>
                </c:pt>
                <c:pt idx="1">
                  <c:v>106</c:v>
                </c:pt>
                <c:pt idx="2">
                  <c:v>44</c:v>
                </c:pt>
                <c:pt idx="3">
                  <c:v>121</c:v>
                </c:pt>
                <c:pt idx="4">
                  <c:v>121</c:v>
                </c:pt>
                <c:pt idx="5">
                  <c:v>53</c:v>
                </c:pt>
                <c:pt idx="6">
                  <c:v>34</c:v>
                </c:pt>
                <c:pt idx="7">
                  <c:v>17</c:v>
                </c:pt>
                <c:pt idx="8">
                  <c:v>47</c:v>
                </c:pt>
                <c:pt idx="9">
                  <c:v>67</c:v>
                </c:pt>
              </c:numCache>
            </c:numRef>
          </c:val>
          <c:extLst>
            <c:ext xmlns:c16="http://schemas.microsoft.com/office/drawing/2014/chart" uri="{C3380CC4-5D6E-409C-BE32-E72D297353CC}">
              <c16:uniqueId val="{0000000A-48D2-41CB-8336-CAB1FB91C312}"/>
            </c:ext>
          </c:extLst>
        </c:ser>
        <c:dLbls>
          <c:showLegendKey val="0"/>
          <c:showVal val="0"/>
          <c:showCatName val="0"/>
          <c:showSerName val="0"/>
          <c:showPercent val="0"/>
          <c:showBubbleSize val="0"/>
        </c:dLbls>
        <c:gapWidth val="219"/>
        <c:overlap val="-27"/>
        <c:axId val="484545736"/>
        <c:axId val="484546128"/>
      </c:barChart>
      <c:catAx>
        <c:axId val="484545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4546128"/>
        <c:crosses val="autoZero"/>
        <c:auto val="1"/>
        <c:lblAlgn val="ctr"/>
        <c:lblOffset val="100"/>
        <c:noMultiLvlLbl val="0"/>
      </c:catAx>
      <c:valAx>
        <c:axId val="484546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45457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Orange Top Ten Booking Types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'Orange Bookings by VCC'!$A$23</c:f>
              <c:strCache>
                <c:ptCount val="1"/>
                <c:pt idx="0">
                  <c:v>DWI</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VCC'!$B$22</c:f>
              <c:strCache>
                <c:ptCount val="1"/>
                <c:pt idx="0">
                  <c:v>% Change 2011-2021</c:v>
                </c:pt>
              </c:strCache>
            </c:strRef>
          </c:cat>
          <c:val>
            <c:numRef>
              <c:f>'Orange Bookings by VCC'!$B$23</c:f>
              <c:numCache>
                <c:formatCode>0%</c:formatCode>
                <c:ptCount val="1"/>
                <c:pt idx="0">
                  <c:v>0.31</c:v>
                </c:pt>
              </c:numCache>
            </c:numRef>
          </c:val>
          <c:extLst>
            <c:ext xmlns:c16="http://schemas.microsoft.com/office/drawing/2014/chart" uri="{C3380CC4-5D6E-409C-BE32-E72D297353CC}">
              <c16:uniqueId val="{00000000-1CA7-43DB-B7F4-419B856FFDC5}"/>
            </c:ext>
          </c:extLst>
        </c:ser>
        <c:ser>
          <c:idx val="1"/>
          <c:order val="1"/>
          <c:tx>
            <c:strRef>
              <c:f>'Orange Bookings by VCC'!$A$24</c:f>
              <c:strCache>
                <c:ptCount val="1"/>
                <c:pt idx="0">
                  <c:v>NAR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VCC'!$B$22</c:f>
              <c:strCache>
                <c:ptCount val="1"/>
                <c:pt idx="0">
                  <c:v>% Change 2011-2021</c:v>
                </c:pt>
              </c:strCache>
            </c:strRef>
          </c:cat>
          <c:val>
            <c:numRef>
              <c:f>'Orange Bookings by VCC'!$B$24</c:f>
              <c:numCache>
                <c:formatCode>0%</c:formatCode>
                <c:ptCount val="1"/>
                <c:pt idx="0">
                  <c:v>0.06</c:v>
                </c:pt>
              </c:numCache>
            </c:numRef>
          </c:val>
          <c:extLst>
            <c:ext xmlns:c16="http://schemas.microsoft.com/office/drawing/2014/chart" uri="{C3380CC4-5D6E-409C-BE32-E72D297353CC}">
              <c16:uniqueId val="{00000001-1CA7-43DB-B7F4-419B856FFDC5}"/>
            </c:ext>
          </c:extLst>
        </c:ser>
        <c:ser>
          <c:idx val="2"/>
          <c:order val="2"/>
          <c:tx>
            <c:strRef>
              <c:f>'Orange Bookings by VCC'!$A$25</c:f>
              <c:strCache>
                <c:ptCount val="1"/>
                <c:pt idx="0">
                  <c:v>LAR</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VCC'!$B$22</c:f>
              <c:strCache>
                <c:ptCount val="1"/>
                <c:pt idx="0">
                  <c:v>% Change 2011-2021</c:v>
                </c:pt>
              </c:strCache>
            </c:strRef>
          </c:cat>
          <c:val>
            <c:numRef>
              <c:f>'Orange Bookings by VCC'!$B$25</c:f>
              <c:numCache>
                <c:formatCode>0%</c:formatCode>
                <c:ptCount val="1"/>
                <c:pt idx="0">
                  <c:v>-0.57999999999999996</c:v>
                </c:pt>
              </c:numCache>
            </c:numRef>
          </c:val>
          <c:extLst>
            <c:ext xmlns:c16="http://schemas.microsoft.com/office/drawing/2014/chart" uri="{C3380CC4-5D6E-409C-BE32-E72D297353CC}">
              <c16:uniqueId val="{00000002-1CA7-43DB-B7F4-419B856FFDC5}"/>
            </c:ext>
          </c:extLst>
        </c:ser>
        <c:ser>
          <c:idx val="3"/>
          <c:order val="3"/>
          <c:tx>
            <c:strRef>
              <c:f>'Orange Bookings by VCC'!$A$26</c:f>
              <c:strCache>
                <c:ptCount val="1"/>
                <c:pt idx="0">
                  <c:v>PRB</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VCC'!$B$22</c:f>
              <c:strCache>
                <c:ptCount val="1"/>
                <c:pt idx="0">
                  <c:v>% Change 2011-2021</c:v>
                </c:pt>
              </c:strCache>
            </c:strRef>
          </c:cat>
          <c:val>
            <c:numRef>
              <c:f>'Orange Bookings by VCC'!$B$26</c:f>
              <c:numCache>
                <c:formatCode>0%</c:formatCode>
                <c:ptCount val="1"/>
                <c:pt idx="0">
                  <c:v>1.57</c:v>
                </c:pt>
              </c:numCache>
            </c:numRef>
          </c:val>
          <c:extLst>
            <c:ext xmlns:c16="http://schemas.microsoft.com/office/drawing/2014/chart" uri="{C3380CC4-5D6E-409C-BE32-E72D297353CC}">
              <c16:uniqueId val="{00000003-1CA7-43DB-B7F4-419B856FFDC5}"/>
            </c:ext>
          </c:extLst>
        </c:ser>
        <c:ser>
          <c:idx val="4"/>
          <c:order val="4"/>
          <c:tx>
            <c:strRef>
              <c:f>'Orange Bookings by VCC'!$A$27</c:f>
              <c:strCache>
                <c:ptCount val="1"/>
                <c:pt idx="0">
                  <c:v>ASL</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VCC'!$B$22</c:f>
              <c:strCache>
                <c:ptCount val="1"/>
                <c:pt idx="0">
                  <c:v>% Change 2011-2021</c:v>
                </c:pt>
              </c:strCache>
            </c:strRef>
          </c:cat>
          <c:val>
            <c:numRef>
              <c:f>'Orange Bookings by VCC'!$B$27</c:f>
              <c:numCache>
                <c:formatCode>0%</c:formatCode>
                <c:ptCount val="1"/>
                <c:pt idx="0">
                  <c:v>0.27</c:v>
                </c:pt>
              </c:numCache>
            </c:numRef>
          </c:val>
          <c:extLst>
            <c:ext xmlns:c16="http://schemas.microsoft.com/office/drawing/2014/chart" uri="{C3380CC4-5D6E-409C-BE32-E72D297353CC}">
              <c16:uniqueId val="{00000004-1CA7-43DB-B7F4-419B856FFDC5}"/>
            </c:ext>
          </c:extLst>
        </c:ser>
        <c:ser>
          <c:idx val="5"/>
          <c:order val="5"/>
          <c:tx>
            <c:strRef>
              <c:f>'Orange Bookings by VCC'!$A$28</c:f>
              <c:strCache>
                <c:ptCount val="1"/>
                <c:pt idx="0">
                  <c:v>LIC</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VCC'!$B$22</c:f>
              <c:strCache>
                <c:ptCount val="1"/>
                <c:pt idx="0">
                  <c:v>% Change 2011-2021</c:v>
                </c:pt>
              </c:strCache>
            </c:strRef>
          </c:cat>
          <c:val>
            <c:numRef>
              <c:f>'Orange Bookings by VCC'!$B$28</c:f>
              <c:numCache>
                <c:formatCode>0%</c:formatCode>
                <c:ptCount val="1"/>
                <c:pt idx="0">
                  <c:v>-0.21</c:v>
                </c:pt>
              </c:numCache>
            </c:numRef>
          </c:val>
          <c:extLst>
            <c:ext xmlns:c16="http://schemas.microsoft.com/office/drawing/2014/chart" uri="{C3380CC4-5D6E-409C-BE32-E72D297353CC}">
              <c16:uniqueId val="{00000005-1CA7-43DB-B7F4-419B856FFDC5}"/>
            </c:ext>
          </c:extLst>
        </c:ser>
        <c:ser>
          <c:idx val="6"/>
          <c:order val="6"/>
          <c:tx>
            <c:strRef>
              <c:f>'Orange Bookings by VCC'!$A$29</c:f>
              <c:strCache>
                <c:ptCount val="1"/>
                <c:pt idx="0">
                  <c:v>ALC</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VCC'!$B$22</c:f>
              <c:strCache>
                <c:ptCount val="1"/>
                <c:pt idx="0">
                  <c:v>% Change 2011-2021</c:v>
                </c:pt>
              </c:strCache>
            </c:strRef>
          </c:cat>
          <c:val>
            <c:numRef>
              <c:f>'Orange Bookings by VCC'!$B$29</c:f>
              <c:numCache>
                <c:formatCode>0%</c:formatCode>
                <c:ptCount val="1"/>
                <c:pt idx="0">
                  <c:v>-0.8</c:v>
                </c:pt>
              </c:numCache>
            </c:numRef>
          </c:val>
          <c:extLst>
            <c:ext xmlns:c16="http://schemas.microsoft.com/office/drawing/2014/chart" uri="{C3380CC4-5D6E-409C-BE32-E72D297353CC}">
              <c16:uniqueId val="{00000006-1CA7-43DB-B7F4-419B856FFDC5}"/>
            </c:ext>
          </c:extLst>
        </c:ser>
        <c:ser>
          <c:idx val="7"/>
          <c:order val="7"/>
          <c:tx>
            <c:strRef>
              <c:f>'Orange Bookings by VCC'!$A$30</c:f>
              <c:strCache>
                <c:ptCount val="1"/>
                <c:pt idx="0">
                  <c:v>FRD</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VCC'!$B$22</c:f>
              <c:strCache>
                <c:ptCount val="1"/>
                <c:pt idx="0">
                  <c:v>% Change 2011-2021</c:v>
                </c:pt>
              </c:strCache>
            </c:strRef>
          </c:cat>
          <c:val>
            <c:numRef>
              <c:f>'Orange Bookings by VCC'!$B$30</c:f>
              <c:numCache>
                <c:formatCode>0%</c:formatCode>
                <c:ptCount val="1"/>
                <c:pt idx="0">
                  <c:v>-0.65</c:v>
                </c:pt>
              </c:numCache>
            </c:numRef>
          </c:val>
          <c:extLst>
            <c:ext xmlns:c16="http://schemas.microsoft.com/office/drawing/2014/chart" uri="{C3380CC4-5D6E-409C-BE32-E72D297353CC}">
              <c16:uniqueId val="{00000007-1CA7-43DB-B7F4-419B856FFDC5}"/>
            </c:ext>
          </c:extLst>
        </c:ser>
        <c:ser>
          <c:idx val="8"/>
          <c:order val="8"/>
          <c:tx>
            <c:strRef>
              <c:f>'Orange Bookings by VCC'!$A$31</c:f>
              <c:strCache>
                <c:ptCount val="1"/>
                <c:pt idx="0">
                  <c:v>CON</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VCC'!$B$22</c:f>
              <c:strCache>
                <c:ptCount val="1"/>
                <c:pt idx="0">
                  <c:v>% Change 2011-2021</c:v>
                </c:pt>
              </c:strCache>
            </c:strRef>
          </c:cat>
          <c:val>
            <c:numRef>
              <c:f>'Orange Bookings by VCC'!$B$31</c:f>
              <c:numCache>
                <c:formatCode>0%</c:formatCode>
                <c:ptCount val="1"/>
                <c:pt idx="0">
                  <c:v>-0.11</c:v>
                </c:pt>
              </c:numCache>
            </c:numRef>
          </c:val>
          <c:extLst>
            <c:ext xmlns:c16="http://schemas.microsoft.com/office/drawing/2014/chart" uri="{C3380CC4-5D6E-409C-BE32-E72D297353CC}">
              <c16:uniqueId val="{00000008-1CA7-43DB-B7F4-419B856FFDC5}"/>
            </c:ext>
          </c:extLst>
        </c:ser>
        <c:ser>
          <c:idx val="9"/>
          <c:order val="9"/>
          <c:tx>
            <c:strRef>
              <c:f>'Orange Bookings by VCC'!$A$32</c:f>
              <c:strCache>
                <c:ptCount val="1"/>
                <c:pt idx="0">
                  <c:v>REC</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VCC'!$B$22</c:f>
              <c:strCache>
                <c:ptCount val="1"/>
                <c:pt idx="0">
                  <c:v>% Change 2011-2021</c:v>
                </c:pt>
              </c:strCache>
            </c:strRef>
          </c:cat>
          <c:val>
            <c:numRef>
              <c:f>'Orange Bookings by VCC'!$B$32</c:f>
              <c:numCache>
                <c:formatCode>0%</c:formatCode>
                <c:ptCount val="1"/>
                <c:pt idx="0">
                  <c:v>0.56999999999999995</c:v>
                </c:pt>
              </c:numCache>
            </c:numRef>
          </c:val>
          <c:extLst>
            <c:ext xmlns:c16="http://schemas.microsoft.com/office/drawing/2014/chart" uri="{C3380CC4-5D6E-409C-BE32-E72D297353CC}">
              <c16:uniqueId val="{00000009-1CA7-43DB-B7F4-419B856FFDC5}"/>
            </c:ext>
          </c:extLst>
        </c:ser>
        <c:dLbls>
          <c:showLegendKey val="0"/>
          <c:showVal val="0"/>
          <c:showCatName val="0"/>
          <c:showSerName val="0"/>
          <c:showPercent val="0"/>
          <c:showBubbleSize val="0"/>
        </c:dLbls>
        <c:gapWidth val="219"/>
        <c:overlap val="-27"/>
        <c:axId val="484562200"/>
        <c:axId val="484564160"/>
      </c:barChart>
      <c:catAx>
        <c:axId val="484562200"/>
        <c:scaling>
          <c:orientation val="minMax"/>
        </c:scaling>
        <c:delete val="1"/>
        <c:axPos val="b"/>
        <c:numFmt formatCode="General" sourceLinked="1"/>
        <c:majorTickMark val="none"/>
        <c:minorTickMark val="none"/>
        <c:tickLblPos val="nextTo"/>
        <c:crossAx val="484564160"/>
        <c:crosses val="autoZero"/>
        <c:auto val="1"/>
        <c:lblAlgn val="ctr"/>
        <c:lblOffset val="100"/>
        <c:noMultiLvlLbl val="0"/>
      </c:catAx>
      <c:valAx>
        <c:axId val="484564160"/>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845622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a:t>Percent Change in Orange Top Ten Booking Types  (2011-2021)</a:t>
            </a:r>
          </a:p>
        </c:rich>
      </c:tx>
      <c:layout/>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'Orange Bookings by VCC'!$E$23</c:f>
              <c:strCache>
                <c:ptCount val="1"/>
                <c:pt idx="0">
                  <c:v>DWI</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VCC'!$F$22</c:f>
              <c:strCache>
                <c:ptCount val="1"/>
                <c:pt idx="0">
                  <c:v>% Change 2018-2021</c:v>
                </c:pt>
              </c:strCache>
            </c:strRef>
          </c:cat>
          <c:val>
            <c:numRef>
              <c:f>'Orange Bookings by VCC'!$F$23</c:f>
              <c:numCache>
                <c:formatCode>0%</c:formatCode>
                <c:ptCount val="1"/>
                <c:pt idx="0">
                  <c:v>0.11</c:v>
                </c:pt>
              </c:numCache>
            </c:numRef>
          </c:val>
          <c:extLst>
            <c:ext xmlns:c16="http://schemas.microsoft.com/office/drawing/2014/chart" uri="{C3380CC4-5D6E-409C-BE32-E72D297353CC}">
              <c16:uniqueId val="{00000000-475F-491F-923A-92B815C40863}"/>
            </c:ext>
          </c:extLst>
        </c:ser>
        <c:ser>
          <c:idx val="1"/>
          <c:order val="1"/>
          <c:tx>
            <c:strRef>
              <c:f>'Orange Bookings by VCC'!$E$24</c:f>
              <c:strCache>
                <c:ptCount val="1"/>
                <c:pt idx="0">
                  <c:v>NAR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VCC'!$F$22</c:f>
              <c:strCache>
                <c:ptCount val="1"/>
                <c:pt idx="0">
                  <c:v>% Change 2018-2021</c:v>
                </c:pt>
              </c:strCache>
            </c:strRef>
          </c:cat>
          <c:val>
            <c:numRef>
              <c:f>'Orange Bookings by VCC'!$F$24</c:f>
              <c:numCache>
                <c:formatCode>0%</c:formatCode>
                <c:ptCount val="1"/>
                <c:pt idx="0">
                  <c:v>-0.42</c:v>
                </c:pt>
              </c:numCache>
            </c:numRef>
          </c:val>
          <c:extLst>
            <c:ext xmlns:c16="http://schemas.microsoft.com/office/drawing/2014/chart" uri="{C3380CC4-5D6E-409C-BE32-E72D297353CC}">
              <c16:uniqueId val="{00000001-475F-491F-923A-92B815C40863}"/>
            </c:ext>
          </c:extLst>
        </c:ser>
        <c:ser>
          <c:idx val="2"/>
          <c:order val="2"/>
          <c:tx>
            <c:strRef>
              <c:f>'Orange Bookings by VCC'!$E$25</c:f>
              <c:strCache>
                <c:ptCount val="1"/>
                <c:pt idx="0">
                  <c:v>LAR</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VCC'!$F$22</c:f>
              <c:strCache>
                <c:ptCount val="1"/>
                <c:pt idx="0">
                  <c:v>% Change 2018-2021</c:v>
                </c:pt>
              </c:strCache>
            </c:strRef>
          </c:cat>
          <c:val>
            <c:numRef>
              <c:f>'Orange Bookings by VCC'!$F$25</c:f>
              <c:numCache>
                <c:formatCode>0%</c:formatCode>
                <c:ptCount val="1"/>
                <c:pt idx="0">
                  <c:v>-0.61</c:v>
                </c:pt>
              </c:numCache>
            </c:numRef>
          </c:val>
          <c:extLst>
            <c:ext xmlns:c16="http://schemas.microsoft.com/office/drawing/2014/chart" uri="{C3380CC4-5D6E-409C-BE32-E72D297353CC}">
              <c16:uniqueId val="{00000002-475F-491F-923A-92B815C40863}"/>
            </c:ext>
          </c:extLst>
        </c:ser>
        <c:ser>
          <c:idx val="3"/>
          <c:order val="3"/>
          <c:tx>
            <c:strRef>
              <c:f>'Orange Bookings by VCC'!$E$26</c:f>
              <c:strCache>
                <c:ptCount val="1"/>
                <c:pt idx="0">
                  <c:v>PRB</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VCC'!$F$22</c:f>
              <c:strCache>
                <c:ptCount val="1"/>
                <c:pt idx="0">
                  <c:v>% Change 2018-2021</c:v>
                </c:pt>
              </c:strCache>
            </c:strRef>
          </c:cat>
          <c:val>
            <c:numRef>
              <c:f>'Orange Bookings by VCC'!$F$26</c:f>
              <c:numCache>
                <c:formatCode>0%</c:formatCode>
                <c:ptCount val="1"/>
                <c:pt idx="0">
                  <c:v>-0.41</c:v>
                </c:pt>
              </c:numCache>
            </c:numRef>
          </c:val>
          <c:extLst>
            <c:ext xmlns:c16="http://schemas.microsoft.com/office/drawing/2014/chart" uri="{C3380CC4-5D6E-409C-BE32-E72D297353CC}">
              <c16:uniqueId val="{00000003-475F-491F-923A-92B815C40863}"/>
            </c:ext>
          </c:extLst>
        </c:ser>
        <c:ser>
          <c:idx val="4"/>
          <c:order val="4"/>
          <c:tx>
            <c:strRef>
              <c:f>'Orange Bookings by VCC'!$E$27</c:f>
              <c:strCache>
                <c:ptCount val="1"/>
                <c:pt idx="0">
                  <c:v>ASL</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VCC'!$F$22</c:f>
              <c:strCache>
                <c:ptCount val="1"/>
                <c:pt idx="0">
                  <c:v>% Change 2018-2021</c:v>
                </c:pt>
              </c:strCache>
            </c:strRef>
          </c:cat>
          <c:val>
            <c:numRef>
              <c:f>'Orange Bookings by VCC'!$F$27</c:f>
              <c:numCache>
                <c:formatCode>0%</c:formatCode>
                <c:ptCount val="1"/>
                <c:pt idx="0">
                  <c:v>-0.32</c:v>
                </c:pt>
              </c:numCache>
            </c:numRef>
          </c:val>
          <c:extLst>
            <c:ext xmlns:c16="http://schemas.microsoft.com/office/drawing/2014/chart" uri="{C3380CC4-5D6E-409C-BE32-E72D297353CC}">
              <c16:uniqueId val="{00000004-475F-491F-923A-92B815C40863}"/>
            </c:ext>
          </c:extLst>
        </c:ser>
        <c:ser>
          <c:idx val="5"/>
          <c:order val="5"/>
          <c:tx>
            <c:strRef>
              <c:f>'Orange Bookings by VCC'!$E$28</c:f>
              <c:strCache>
                <c:ptCount val="1"/>
                <c:pt idx="0">
                  <c:v>LIC</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VCC'!$F$22</c:f>
              <c:strCache>
                <c:ptCount val="1"/>
                <c:pt idx="0">
                  <c:v>% Change 2018-2021</c:v>
                </c:pt>
              </c:strCache>
            </c:strRef>
          </c:cat>
          <c:val>
            <c:numRef>
              <c:f>'Orange Bookings by VCC'!$F$28</c:f>
              <c:numCache>
                <c:formatCode>0%</c:formatCode>
                <c:ptCount val="1"/>
                <c:pt idx="0">
                  <c:v>-0.7</c:v>
                </c:pt>
              </c:numCache>
            </c:numRef>
          </c:val>
          <c:extLst>
            <c:ext xmlns:c16="http://schemas.microsoft.com/office/drawing/2014/chart" uri="{C3380CC4-5D6E-409C-BE32-E72D297353CC}">
              <c16:uniqueId val="{00000005-475F-491F-923A-92B815C40863}"/>
            </c:ext>
          </c:extLst>
        </c:ser>
        <c:ser>
          <c:idx val="6"/>
          <c:order val="6"/>
          <c:tx>
            <c:strRef>
              <c:f>'Orange Bookings by VCC'!$E$29</c:f>
              <c:strCache>
                <c:ptCount val="1"/>
                <c:pt idx="0">
                  <c:v>ALC</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VCC'!$F$22</c:f>
              <c:strCache>
                <c:ptCount val="1"/>
                <c:pt idx="0">
                  <c:v>% Change 2018-2021</c:v>
                </c:pt>
              </c:strCache>
            </c:strRef>
          </c:cat>
          <c:val>
            <c:numRef>
              <c:f>'Orange Bookings by VCC'!$F$29</c:f>
              <c:numCache>
                <c:formatCode>0%</c:formatCode>
                <c:ptCount val="1"/>
                <c:pt idx="0">
                  <c:v>-0.52</c:v>
                </c:pt>
              </c:numCache>
            </c:numRef>
          </c:val>
          <c:extLst>
            <c:ext xmlns:c16="http://schemas.microsoft.com/office/drawing/2014/chart" uri="{C3380CC4-5D6E-409C-BE32-E72D297353CC}">
              <c16:uniqueId val="{00000006-475F-491F-923A-92B815C40863}"/>
            </c:ext>
          </c:extLst>
        </c:ser>
        <c:ser>
          <c:idx val="7"/>
          <c:order val="7"/>
          <c:tx>
            <c:strRef>
              <c:f>'Orange Bookings by VCC'!$E$30</c:f>
              <c:strCache>
                <c:ptCount val="1"/>
                <c:pt idx="0">
                  <c:v>FRD</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VCC'!$F$22</c:f>
              <c:strCache>
                <c:ptCount val="1"/>
                <c:pt idx="0">
                  <c:v>% Change 2018-2021</c:v>
                </c:pt>
              </c:strCache>
            </c:strRef>
          </c:cat>
          <c:val>
            <c:numRef>
              <c:f>'Orange Bookings by VCC'!$F$30</c:f>
              <c:numCache>
                <c:formatCode>0%</c:formatCode>
                <c:ptCount val="1"/>
                <c:pt idx="0">
                  <c:v>-0.71</c:v>
                </c:pt>
              </c:numCache>
            </c:numRef>
          </c:val>
          <c:extLst>
            <c:ext xmlns:c16="http://schemas.microsoft.com/office/drawing/2014/chart" uri="{C3380CC4-5D6E-409C-BE32-E72D297353CC}">
              <c16:uniqueId val="{00000007-475F-491F-923A-92B815C40863}"/>
            </c:ext>
          </c:extLst>
        </c:ser>
        <c:ser>
          <c:idx val="8"/>
          <c:order val="8"/>
          <c:tx>
            <c:strRef>
              <c:f>'Orange Bookings by VCC'!$E$31</c:f>
              <c:strCache>
                <c:ptCount val="1"/>
                <c:pt idx="0">
                  <c:v>CON</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VCC'!$F$22</c:f>
              <c:strCache>
                <c:ptCount val="1"/>
                <c:pt idx="0">
                  <c:v>% Change 2018-2021</c:v>
                </c:pt>
              </c:strCache>
            </c:strRef>
          </c:cat>
          <c:val>
            <c:numRef>
              <c:f>'Orange Bookings by VCC'!$F$31</c:f>
              <c:numCache>
                <c:formatCode>0%</c:formatCode>
                <c:ptCount val="1"/>
                <c:pt idx="0">
                  <c:v>-0.53</c:v>
                </c:pt>
              </c:numCache>
            </c:numRef>
          </c:val>
          <c:extLst>
            <c:ext xmlns:c16="http://schemas.microsoft.com/office/drawing/2014/chart" uri="{C3380CC4-5D6E-409C-BE32-E72D297353CC}">
              <c16:uniqueId val="{00000008-475F-491F-923A-92B815C40863}"/>
            </c:ext>
          </c:extLst>
        </c:ser>
        <c:ser>
          <c:idx val="9"/>
          <c:order val="9"/>
          <c:tx>
            <c:strRef>
              <c:f>'Orange Bookings by VCC'!$E$32</c:f>
              <c:strCache>
                <c:ptCount val="1"/>
                <c:pt idx="0">
                  <c:v>REC</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'Orange Bookings by VCC'!$F$22</c:f>
              <c:strCache>
                <c:ptCount val="1"/>
                <c:pt idx="0">
                  <c:v>% Change 2018-2021</c:v>
                </c:pt>
              </c:strCache>
            </c:strRef>
          </c:cat>
          <c:val>
            <c:numRef>
              <c:f>'Orange Bookings by VCC'!$F$32</c:f>
              <c:numCache>
                <c:formatCode>0%</c:formatCode>
                <c:ptCount val="1"/>
                <c:pt idx="0">
                  <c:v>0.13</c:v>
                </c:pt>
              </c:numCache>
            </c:numRef>
          </c:val>
          <c:extLst>
            <c:ext xmlns:c16="http://schemas.microsoft.com/office/drawing/2014/chart" uri="{C3380CC4-5D6E-409C-BE32-E72D297353CC}">
              <c16:uniqueId val="{00000009-475F-491F-923A-92B815C40863}"/>
            </c:ext>
          </c:extLst>
        </c:ser>
        <c:dLbls>
          <c:showLegendKey val="0"/>
          <c:showVal val="0"/>
          <c:showCatName val="0"/>
          <c:showSerName val="0"/>
          <c:showPercent val="0"/>
          <c:showBubbleSize val="0"/>
        </c:dLbls>
        <c:gapWidth val="219"/>
        <c:overlap val="-27"/>
        <c:axId val="495391727"/>
        <c:axId val="495392143"/>
      </c:barChart>
      <c:catAx>
        <c:axId val="495391727"/>
        <c:scaling>
          <c:orientation val="minMax"/>
        </c:scaling>
        <c:delete val="1"/>
        <c:axPos val="b"/>
        <c:numFmt formatCode="General" sourceLinked="1"/>
        <c:majorTickMark val="none"/>
        <c:minorTickMark val="none"/>
        <c:tickLblPos val="nextTo"/>
        <c:crossAx val="495392143"/>
        <c:crosses val="autoZero"/>
        <c:auto val="1"/>
        <c:lblAlgn val="ctr"/>
        <c:lblOffset val="100"/>
        <c:noMultiLvlLbl val="0"/>
      </c:catAx>
      <c:valAx>
        <c:axId val="495392143"/>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95391727"/>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Orange </a:t>
            </a:r>
            <a:r>
              <a:rPr lang="en-US" dirty="0" smtClean="0"/>
              <a:t>Probation</a:t>
            </a:r>
            <a:r>
              <a:rPr lang="en-US" baseline="0" dirty="0" smtClean="0"/>
              <a:t> Violations as a Percentage</a:t>
            </a:r>
            <a:r>
              <a:rPr lang="en-US" dirty="0" smtClean="0"/>
              <a:t> </a:t>
            </a:r>
            <a:r>
              <a:rPr lang="en-US" dirty="0"/>
              <a:t>of All CVRJ Bookings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'Orange Bookings by VCC'!$A$39</c:f>
              <c:strCache>
                <c:ptCount val="1"/>
                <c:pt idx="0">
                  <c:v>Orange PRB % of All CVRJ Bookings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'Orange Bookings by VCC'!$B$38:$L$38</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'Orange Bookings by VCC'!$B$39:$L$39</c:f>
              <c:numCache>
                <c:formatCode>0.00%</c:formatCode>
                <c:ptCount val="11"/>
                <c:pt idx="0">
                  <c:v>3.5294117647058823E-2</c:v>
                </c:pt>
                <c:pt idx="1">
                  <c:v>3.9030955585464336E-2</c:v>
                </c:pt>
                <c:pt idx="2">
                  <c:v>5.8574453069865917E-2</c:v>
                </c:pt>
                <c:pt idx="3">
                  <c:v>6.5740245857830032E-2</c:v>
                </c:pt>
                <c:pt idx="4">
                  <c:v>7.046223224351747E-2</c:v>
                </c:pt>
                <c:pt idx="5">
                  <c:v>7.8651685393258425E-2</c:v>
                </c:pt>
                <c:pt idx="6">
                  <c:v>9.5265259555048484E-2</c:v>
                </c:pt>
                <c:pt idx="7">
                  <c:v>0.11170784103114931</c:v>
                </c:pt>
                <c:pt idx="8">
                  <c:v>0.10603290676416818</c:v>
                </c:pt>
                <c:pt idx="9">
                  <c:v>0.12489862124898621</c:v>
                </c:pt>
                <c:pt idx="10">
                  <c:v>9.7032878909382517E-2</c:v>
                </c:pt>
              </c:numCache>
            </c:numRef>
          </c:val>
          <c:extLst>
            <c:ext xmlns:c16="http://schemas.microsoft.com/office/drawing/2014/chart" uri="{C3380CC4-5D6E-409C-BE32-E72D297353CC}">
              <c16:uniqueId val="{00000000-3C57-49F0-9380-78F3228EA7ED}"/>
            </c:ext>
          </c:extLst>
        </c:ser>
        <c:dLbls>
          <c:showLegendKey val="0"/>
          <c:showVal val="0"/>
          <c:showCatName val="0"/>
          <c:showSerName val="0"/>
          <c:showPercent val="0"/>
          <c:showBubbleSize val="0"/>
        </c:dLbls>
        <c:gapWidth val="219"/>
        <c:overlap val="-27"/>
        <c:axId val="163756624"/>
        <c:axId val="163760784"/>
      </c:barChart>
      <c:catAx>
        <c:axId val="163756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3760784"/>
        <c:crosses val="autoZero"/>
        <c:auto val="1"/>
        <c:lblAlgn val="ctr"/>
        <c:lblOffset val="100"/>
        <c:noMultiLvlLbl val="0"/>
      </c:catAx>
      <c:valAx>
        <c:axId val="163760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3756624"/>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Intakes per 1000 Residents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'Intakes per 1000'!$A$44</c:f>
              <c:strCache>
                <c:ptCount val="1"/>
                <c:pt idx="0">
                  <c:v>Orange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'Intakes per 1000'!$B$43:$L$43</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per 1000'!$B$44:$L$44</c:f>
              <c:numCache>
                <c:formatCode>General</c:formatCode>
                <c:ptCount val="11"/>
                <c:pt idx="0">
                  <c:v>25.163533502268844</c:v>
                </c:pt>
                <c:pt idx="1">
                  <c:v>23.360392454593239</c:v>
                </c:pt>
                <c:pt idx="2">
                  <c:v>23.725100175848251</c:v>
                </c:pt>
                <c:pt idx="3">
                  <c:v>28.885237395139669</c:v>
                </c:pt>
                <c:pt idx="4">
                  <c:v>27.554048325561681</c:v>
                </c:pt>
                <c:pt idx="5">
                  <c:v>24.737567894633159</c:v>
                </c:pt>
                <c:pt idx="6">
                  <c:v>24.977129709200785</c:v>
                </c:pt>
                <c:pt idx="7">
                  <c:v>24.069424735290909</c:v>
                </c:pt>
                <c:pt idx="8">
                  <c:v>20.350327926371758</c:v>
                </c:pt>
                <c:pt idx="9">
                  <c:v>15.860318861367022</c:v>
                </c:pt>
                <c:pt idx="10">
                  <c:v>17.942777089282828</c:v>
                </c:pt>
              </c:numCache>
            </c:numRef>
          </c:val>
          <c:smooth val="0"/>
          <c:extLst>
            <c:ext xmlns:c16="http://schemas.microsoft.com/office/drawing/2014/chart" uri="{C3380CC4-5D6E-409C-BE32-E72D297353CC}">
              <c16:uniqueId val="{00000000-F60B-4248-BD00-EFFF476C26A5}"/>
            </c:ext>
          </c:extLst>
        </c:ser>
        <c:dLbls>
          <c:showLegendKey val="0"/>
          <c:showVal val="0"/>
          <c:showCatName val="0"/>
          <c:showSerName val="0"/>
          <c:showPercent val="0"/>
          <c:showBubbleSize val="0"/>
        </c:dLbls>
        <c:smooth val="0"/>
        <c:axId val="290138367"/>
        <c:axId val="290135455"/>
      </c:lineChart>
      <c:catAx>
        <c:axId val="290138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90135455"/>
        <c:crosses val="autoZero"/>
        <c:auto val="1"/>
        <c:lblAlgn val="ctr"/>
        <c:lblOffset val="100"/>
        <c:noMultiLvlLbl val="0"/>
      </c:catAx>
      <c:valAx>
        <c:axId val="290135455"/>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9013836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a:t>Orange Felony vs. Misdemeanor Probation Violation Bookings</a:t>
            </a:r>
          </a:p>
        </c:rich>
      </c:tx>
      <c:layout/>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'Felony vs Misdemeanor PV'!$A$22</c:f>
              <c:strCache>
                <c:ptCount val="1"/>
                <c:pt idx="0">
                  <c:v>Orange Felony PV/SSV Bookings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'Felony vs Misdemeanor PV'!$B$21:$L$21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'Felony vs Misdemeanor PV'!$B$22:$L$22</c:f>
              <c:numCache>
                <c:formatCode>General</c:formatCode>
                <c:ptCount val="11"/>
                <c:pt idx="0">
                  <c:v>45</c:v>
                </c:pt>
                <c:pt idx="1">
                  <c:v>52</c:v>
                </c:pt>
                <c:pt idx="2">
                  <c:v>60</c:v>
                </c:pt>
                <c:pt idx="3">
                  <c:v>100</c:v>
                </c:pt>
                <c:pt idx="4">
                  <c:v>113</c:v>
                </c:pt>
                <c:pt idx="5">
                  <c:v>108</c:v>
                </c:pt>
                <c:pt idx="6">
                  <c:v>130</c:v>
                </c:pt>
                <c:pt idx="7">
                  <c:v>179</c:v>
                </c:pt>
                <c:pt idx="8">
                  <c:v>148</c:v>
                </c:pt>
                <c:pt idx="9">
                  <c:v>127</c:v>
                </c:pt>
                <c:pt idx="10">
                  <c:v>107</c:v>
                </c:pt>
              </c:numCache>
            </c:numRef>
          </c:val>
          <c:smooth val="0"/>
          <c:extLst>
            <c:ext xmlns:c16="http://schemas.microsoft.com/office/drawing/2014/chart" uri="{C3380CC4-5D6E-409C-BE32-E72D297353CC}">
              <c16:uniqueId val="{00000000-6021-4292-BE27-D49D070C8CCC}"/>
            </c:ext>
          </c:extLst>
        </c:ser>
        <c:ser>
          <c:idx val="1"/>
          <c:order val="1"/>
          <c:tx>
            <c:strRef>
              <c:f>'Felony vs Misdemeanor PV'!$A$23</c:f>
              <c:strCache>
                <c:ptCount val="1"/>
                <c:pt idx="0">
                  <c:v>Orange Misdemeanor PV/SSV Bookings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'Felony vs Misdemeanor PV'!$B$21:$L$21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'Felony vs Misdemeanor PV'!$B$23:$L$23</c:f>
              <c:numCache>
                <c:formatCode>General</c:formatCode>
                <c:ptCount val="11"/>
                <c:pt idx="0">
                  <c:v>53</c:v>
                </c:pt>
                <c:pt idx="1">
                  <c:v>30</c:v>
                </c:pt>
                <c:pt idx="2">
                  <c:v>55</c:v>
                </c:pt>
                <c:pt idx="3">
                  <c:v>57</c:v>
                </c:pt>
                <c:pt idx="4">
                  <c:v>39</c:v>
                </c:pt>
                <c:pt idx="5">
                  <c:v>43</c:v>
                </c:pt>
                <c:pt idx="6">
                  <c:v>68</c:v>
                </c:pt>
                <c:pt idx="7">
                  <c:v>70</c:v>
                </c:pt>
                <c:pt idx="8">
                  <c:v>57</c:v>
                </c:pt>
                <c:pt idx="9">
                  <c:v>45</c:v>
                </c:pt>
                <c:pt idx="10">
                  <c:v>36</c:v>
                </c:pt>
              </c:numCache>
            </c:numRef>
          </c:val>
          <c:smooth val="0"/>
          <c:extLst>
            <c:ext xmlns:c16="http://schemas.microsoft.com/office/drawing/2014/chart" uri="{C3380CC4-5D6E-409C-BE32-E72D297353CC}">
              <c16:uniqueId val="{00000001-6021-4292-BE27-D49D070C8CCC}"/>
            </c:ext>
          </c:extLst>
        </c:ser>
        <c:dLbls>
          <c:showLegendKey val="0"/>
          <c:showVal val="0"/>
          <c:showCatName val="0"/>
          <c:showSerName val="0"/>
          <c:showPercent val="0"/>
          <c:showBubbleSize val="0"/>
        </c:dLbls>
        <c:smooth val="0"/>
        <c:axId val="569591888"/>
        <c:axId val="569592304"/>
      </c:lineChart>
      <c:catAx>
        <c:axId val="569591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69592304"/>
        <c:crosses val="autoZero"/>
        <c:auto val="1"/>
        <c:lblAlgn val="ctr"/>
        <c:lblOffset val="100"/>
        <c:noMultiLvlLbl val="0"/>
      </c:catAx>
      <c:valAx>
        <c:axId val="569592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695918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Average Length of Stay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'CVRJ ALOS &amp; BDE 2011-2020'!$A$38</c:f>
              <c:strCache>
                <c:ptCount val="1"/>
                <c:pt idx="0">
                  <c:v>Orange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ALOS &amp; BDE 2011-2020'!$B$37:$K$37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'CVRJ ALOS &amp; BDE 2011-2020'!$B$38:$K$38</c:f>
              <c:numCache>
                <c:formatCode>General</c:formatCode>
                <c:ptCount val="10"/>
                <c:pt idx="0">
                  <c:v>20.87</c:v>
                </c:pt>
                <c:pt idx="1">
                  <c:v>17.84</c:v>
                </c:pt>
                <c:pt idx="2">
                  <c:v>14.47</c:v>
                </c:pt>
                <c:pt idx="3">
                  <c:v>21</c:v>
                </c:pt>
                <c:pt idx="4">
                  <c:v>24.27</c:v>
                </c:pt>
                <c:pt idx="5">
                  <c:v>26.08</c:v>
                </c:pt>
                <c:pt idx="6">
                  <c:v>25.71</c:v>
                </c:pt>
                <c:pt idx="7">
                  <c:v>26.28</c:v>
                </c:pt>
                <c:pt idx="8">
                  <c:v>33.54</c:v>
                </c:pt>
                <c:pt idx="9">
                  <c:v>26.26</c:v>
                </c:pt>
              </c:numCache>
            </c:numRef>
          </c:val>
          <c:smooth val="0"/>
          <c:extLst>
            <c:ext xmlns:c16="http://schemas.microsoft.com/office/drawing/2014/chart" uri="{C3380CC4-5D6E-409C-BE32-E72D297353CC}">
              <c16:uniqueId val="{00000000-9F68-49B9-8719-FD3BE1375E5B}"/>
            </c:ext>
          </c:extLst>
        </c:ser>
        <c:dLbls>
          <c:showLegendKey val="0"/>
          <c:showVal val="0"/>
          <c:showCatName val="0"/>
          <c:showSerName val="0"/>
          <c:showPercent val="0"/>
          <c:showBubbleSize val="0"/>
        </c:dLbls>
        <c:smooth val="0"/>
        <c:axId val="489262728"/>
        <c:axId val="489260376"/>
      </c:lineChart>
      <c:catAx>
        <c:axId val="489262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9260376"/>
        <c:crosses val="autoZero"/>
        <c:auto val="1"/>
        <c:lblAlgn val="ctr"/>
        <c:lblOffset val="100"/>
        <c:noMultiLvlLbl val="0"/>
      </c:catAx>
      <c:valAx>
        <c:axId val="489260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89262728"/>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Average Length of Stay by Race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'ALOS by Race'!$A$22</c:f>
              <c:strCache>
                <c:ptCount val="1"/>
                <c:pt idx="0">
                  <c:v>Orange - Black</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'ALOS by Race'!$B$21:$K$21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Race'!$B$22:$K$22</c:f>
              <c:numCache>
                <c:formatCode>General</c:formatCode>
                <c:ptCount val="10"/>
                <c:pt idx="0">
                  <c:v>27.11</c:v>
                </c:pt>
                <c:pt idx="1">
                  <c:v>24.17</c:v>
                </c:pt>
                <c:pt idx="2">
                  <c:v>15.15</c:v>
                </c:pt>
                <c:pt idx="3">
                  <c:v>22.5</c:v>
                </c:pt>
                <c:pt idx="4">
                  <c:v>21.13</c:v>
                </c:pt>
                <c:pt idx="5">
                  <c:v>38.07</c:v>
                </c:pt>
                <c:pt idx="6">
                  <c:v>31.51</c:v>
                </c:pt>
                <c:pt idx="7">
                  <c:v>27.14</c:v>
                </c:pt>
                <c:pt idx="8">
                  <c:v>39.58</c:v>
                </c:pt>
                <c:pt idx="9">
                  <c:v>25.27</c:v>
                </c:pt>
              </c:numCache>
            </c:numRef>
          </c:val>
          <c:smooth val="0"/>
          <c:extLst>
            <c:ext xmlns:c16="http://schemas.microsoft.com/office/drawing/2014/chart" uri="{C3380CC4-5D6E-409C-BE32-E72D297353CC}">
              <c16:uniqueId val="{00000000-9D81-404B-9F2E-00ECCD188C3D}"/>
            </c:ext>
          </c:extLst>
        </c:ser>
        <c:ser>
          <c:idx val="1"/>
          <c:order val="1"/>
          <c:tx>
            <c:strRef>
              <c:f>'ALOS by Race'!$A$23</c:f>
              <c:strCache>
                <c:ptCount val="1"/>
                <c:pt idx="0">
                  <c:v>Orange - White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'ALOS by Race'!$B$21:$K$21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Race'!$B$23:$K$23</c:f>
              <c:numCache>
                <c:formatCode>General</c:formatCode>
                <c:ptCount val="10"/>
                <c:pt idx="0">
                  <c:v>18.420000000000002</c:v>
                </c:pt>
                <c:pt idx="1">
                  <c:v>15.58</c:v>
                </c:pt>
                <c:pt idx="2">
                  <c:v>14.22</c:v>
                </c:pt>
                <c:pt idx="3">
                  <c:v>20.38</c:v>
                </c:pt>
                <c:pt idx="4">
                  <c:v>25.68</c:v>
                </c:pt>
                <c:pt idx="5">
                  <c:v>21.88</c:v>
                </c:pt>
                <c:pt idx="6">
                  <c:v>23.37</c:v>
                </c:pt>
                <c:pt idx="7">
                  <c:v>25.99</c:v>
                </c:pt>
                <c:pt idx="8">
                  <c:v>32.03</c:v>
                </c:pt>
                <c:pt idx="9">
                  <c:v>26.59</c:v>
                </c:pt>
              </c:numCache>
            </c:numRef>
          </c:val>
          <c:smooth val="0"/>
          <c:extLst>
            <c:ext xmlns:c16="http://schemas.microsoft.com/office/drawing/2014/chart" uri="{C3380CC4-5D6E-409C-BE32-E72D297353CC}">
              <c16:uniqueId val="{00000001-9D81-404B-9F2E-00ECCD188C3D}"/>
            </c:ext>
          </c:extLst>
        </c:ser>
        <c:dLbls>
          <c:showLegendKey val="0"/>
          <c:showVal val="0"/>
          <c:showCatName val="0"/>
          <c:showSerName val="0"/>
          <c:showPercent val="0"/>
          <c:showBubbleSize val="0"/>
        </c:dLbls>
        <c:smooth val="0"/>
        <c:axId val="491248976"/>
        <c:axId val="491249368"/>
      </c:lineChart>
      <c:catAx>
        <c:axId val="491248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249368"/>
        <c:crosses val="autoZero"/>
        <c:auto val="1"/>
        <c:lblAlgn val="ctr"/>
        <c:lblOffset val="100"/>
        <c:noMultiLvlLbl val="0"/>
      </c:catAx>
      <c:valAx>
        <c:axId val="4912493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2489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Average Length of Stay by Gender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'ALOS by Gender'!$A$22</c:f>
              <c:strCache>
                <c:ptCount val="1"/>
                <c:pt idx="0">
                  <c:v>Orange - Female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'ALOS by Gender'!$B$21:$K$21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Gender'!$B$22:$K$22</c:f>
              <c:numCache>
                <c:formatCode>General</c:formatCode>
                <c:ptCount val="10"/>
                <c:pt idx="0">
                  <c:v>15</c:v>
                </c:pt>
                <c:pt idx="1">
                  <c:v>11.93</c:v>
                </c:pt>
                <c:pt idx="2">
                  <c:v>12.09</c:v>
                </c:pt>
                <c:pt idx="3">
                  <c:v>15.23</c:v>
                </c:pt>
                <c:pt idx="4">
                  <c:v>16.670000000000002</c:v>
                </c:pt>
                <c:pt idx="5">
                  <c:v>20.74</c:v>
                </c:pt>
                <c:pt idx="6">
                  <c:v>16.920000000000002</c:v>
                </c:pt>
                <c:pt idx="7">
                  <c:v>21.88</c:v>
                </c:pt>
                <c:pt idx="8">
                  <c:v>28.88</c:v>
                </c:pt>
                <c:pt idx="9">
                  <c:v>17.559999999999999</c:v>
                </c:pt>
              </c:numCache>
            </c:numRef>
          </c:val>
          <c:smooth val="0"/>
          <c:extLst>
            <c:ext xmlns:c16="http://schemas.microsoft.com/office/drawing/2014/chart" uri="{C3380CC4-5D6E-409C-BE32-E72D297353CC}">
              <c16:uniqueId val="{00000000-DCCB-408B-A273-0B072EA8460C}"/>
            </c:ext>
          </c:extLst>
        </c:ser>
        <c:ser>
          <c:idx val="1"/>
          <c:order val="1"/>
          <c:tx>
            <c:strRef>
              <c:f>'ALOS by Gender'!$A$23</c:f>
              <c:strCache>
                <c:ptCount val="1"/>
                <c:pt idx="0">
                  <c:v>Orange - Male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'ALOS by Gender'!$B$21:$K$21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'ALOS by Gender'!$B$23:$K$23</c:f>
              <c:numCache>
                <c:formatCode>General</c:formatCode>
                <c:ptCount val="10"/>
                <c:pt idx="0">
                  <c:v>22.13</c:v>
                </c:pt>
                <c:pt idx="1">
                  <c:v>19.510000000000002</c:v>
                </c:pt>
                <c:pt idx="2">
                  <c:v>15.07</c:v>
                </c:pt>
                <c:pt idx="3">
                  <c:v>22.63</c:v>
                </c:pt>
                <c:pt idx="4">
                  <c:v>26.14</c:v>
                </c:pt>
                <c:pt idx="5">
                  <c:v>27.65</c:v>
                </c:pt>
                <c:pt idx="6">
                  <c:v>28.36</c:v>
                </c:pt>
                <c:pt idx="7">
                  <c:v>27.44</c:v>
                </c:pt>
                <c:pt idx="8">
                  <c:v>34.83</c:v>
                </c:pt>
                <c:pt idx="9">
                  <c:v>28.69</c:v>
                </c:pt>
              </c:numCache>
            </c:numRef>
          </c:val>
          <c:smooth val="0"/>
          <c:extLst>
            <c:ext xmlns:c16="http://schemas.microsoft.com/office/drawing/2014/chart" uri="{C3380CC4-5D6E-409C-BE32-E72D297353CC}">
              <c16:uniqueId val="{00000001-DCCB-408B-A273-0B072EA8460C}"/>
            </c:ext>
          </c:extLst>
        </c:ser>
        <c:dLbls>
          <c:showLegendKey val="0"/>
          <c:showVal val="0"/>
          <c:showCatName val="0"/>
          <c:showSerName val="0"/>
          <c:showPercent val="0"/>
          <c:showBubbleSize val="0"/>
        </c:dLbls>
        <c:smooth val="0"/>
        <c:axId val="492221832"/>
        <c:axId val="492223792"/>
      </c:lineChart>
      <c:catAx>
        <c:axId val="492221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223792"/>
        <c:crosses val="autoZero"/>
        <c:auto val="1"/>
        <c:lblAlgn val="ctr"/>
        <c:lblOffset val="100"/>
        <c:noMultiLvlLbl val="0"/>
      </c:catAx>
      <c:valAx>
        <c:axId val="492223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2218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Average Length of Stay by Age Group</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'ALOS by Age'!$B$36</c:f>
              <c:strCache>
                <c:ptCount val="1"/>
                <c:pt idx="0">
                  <c:v>2012</c:v>
                </c:pt>
              </c:strCache>
            </c:strRef>
          </c:tx>
          <c:spPr>
            <a:solidFill>
              <a:schemeClr val="accent1"/>
            </a:solidFill>
            <a:ln>
              <a:noFill/>
            </a:ln>
            <a:effectLst/>
          </c:spPr>
          <c:invertIfNegative val="0"/>
          <c:cat>
            <c:strRef>
              <c:f>'ALOS by Age'!$A$37:$A$41</c:f>
              <c:strCache>
                <c:ptCount val="5"/>
                <c:pt idx="0">
                  <c:v>18-24</c:v>
                </c:pt>
                <c:pt idx="1">
                  <c:v>25-29</c:v>
                </c:pt>
                <c:pt idx="2">
                  <c:v>30-39</c:v>
                </c:pt>
                <c:pt idx="3">
                  <c:v>40-49</c:v>
                </c:pt>
                <c:pt idx="4">
                  <c:v>50+</c:v>
                </c:pt>
              </c:strCache>
            </c:strRef>
          </c:cat>
          <c:val>
            <c:numRef>
              <c:f>'ALOS by Age'!$B$37:$B$41</c:f>
              <c:numCache>
                <c:formatCode>General</c:formatCode>
                <c:ptCount val="5"/>
                <c:pt idx="0">
                  <c:v>23.07</c:v>
                </c:pt>
                <c:pt idx="1">
                  <c:v>23.46</c:v>
                </c:pt>
                <c:pt idx="2">
                  <c:v>23.37</c:v>
                </c:pt>
                <c:pt idx="3">
                  <c:v>15.25</c:v>
                </c:pt>
                <c:pt idx="4">
                  <c:v>18.760000000000002</c:v>
                </c:pt>
              </c:numCache>
            </c:numRef>
          </c:val>
          <c:extLst>
            <c:ext xmlns:c16="http://schemas.microsoft.com/office/drawing/2014/chart" uri="{C3380CC4-5D6E-409C-BE32-E72D297353CC}">
              <c16:uniqueId val="{00000000-5A8A-47CE-B535-0C02C3D8ECFF}"/>
            </c:ext>
          </c:extLst>
        </c:ser>
        <c:ser>
          <c:idx val="1"/>
          <c:order val="1"/>
          <c:tx>
            <c:strRef>
              <c:f>'ALOS by Age'!$C$36</c:f>
              <c:strCache>
                <c:ptCount val="1"/>
                <c:pt idx="0">
                  <c:v>2013</c:v>
                </c:pt>
              </c:strCache>
            </c:strRef>
          </c:tx>
          <c:spPr>
            <a:solidFill>
              <a:schemeClr val="accent2"/>
            </a:solidFill>
            <a:ln>
              <a:noFill/>
            </a:ln>
            <a:effectLst/>
          </c:spPr>
          <c:invertIfNegative val="0"/>
          <c:cat>
            <c:strRef>
              <c:f>'ALOS by Age'!$A$37:$A$41</c:f>
              <c:strCache>
                <c:ptCount val="5"/>
                <c:pt idx="0">
                  <c:v>18-24</c:v>
                </c:pt>
                <c:pt idx="1">
                  <c:v>25-29</c:v>
                </c:pt>
                <c:pt idx="2">
                  <c:v>30-39</c:v>
                </c:pt>
                <c:pt idx="3">
                  <c:v>40-49</c:v>
                </c:pt>
                <c:pt idx="4">
                  <c:v>50+</c:v>
                </c:pt>
              </c:strCache>
            </c:strRef>
          </c:cat>
          <c:val>
            <c:numRef>
              <c:f>'ALOS by Age'!$C$37:$C$41</c:f>
              <c:numCache>
                <c:formatCode>General</c:formatCode>
                <c:ptCount val="5"/>
                <c:pt idx="0">
                  <c:v>18.52</c:v>
                </c:pt>
                <c:pt idx="1">
                  <c:v>11.27</c:v>
                </c:pt>
                <c:pt idx="2">
                  <c:v>18.940000000000001</c:v>
                </c:pt>
                <c:pt idx="3">
                  <c:v>18.420000000000002</c:v>
                </c:pt>
                <c:pt idx="4">
                  <c:v>20.99</c:v>
                </c:pt>
              </c:numCache>
            </c:numRef>
          </c:val>
          <c:extLst>
            <c:ext xmlns:c16="http://schemas.microsoft.com/office/drawing/2014/chart" uri="{C3380CC4-5D6E-409C-BE32-E72D297353CC}">
              <c16:uniqueId val="{00000001-5A8A-47CE-B535-0C02C3D8ECFF}"/>
            </c:ext>
          </c:extLst>
        </c:ser>
        <c:ser>
          <c:idx val="2"/>
          <c:order val="2"/>
          <c:tx>
            <c:strRef>
              <c:f>'ALOS by Age'!$D$36</c:f>
              <c:strCache>
                <c:ptCount val="1"/>
                <c:pt idx="0">
                  <c:v>2014</c:v>
                </c:pt>
              </c:strCache>
            </c:strRef>
          </c:tx>
          <c:spPr>
            <a:solidFill>
              <a:schemeClr val="accent3"/>
            </a:solidFill>
            <a:ln>
              <a:noFill/>
            </a:ln>
            <a:effectLst/>
          </c:spPr>
          <c:invertIfNegative val="0"/>
          <c:cat>
            <c:strRef>
              <c:f>'ALOS by Age'!$A$37:$A$41</c:f>
              <c:strCache>
                <c:ptCount val="5"/>
                <c:pt idx="0">
                  <c:v>18-24</c:v>
                </c:pt>
                <c:pt idx="1">
                  <c:v>25-29</c:v>
                </c:pt>
                <c:pt idx="2">
                  <c:v>30-39</c:v>
                </c:pt>
                <c:pt idx="3">
                  <c:v>40-49</c:v>
                </c:pt>
                <c:pt idx="4">
                  <c:v>50+</c:v>
                </c:pt>
              </c:strCache>
            </c:strRef>
          </c:cat>
          <c:val>
            <c:numRef>
              <c:f>'ALOS by Age'!$D$37:$D$41</c:f>
              <c:numCache>
                <c:formatCode>General</c:formatCode>
                <c:ptCount val="5"/>
                <c:pt idx="0">
                  <c:v>16.13</c:v>
                </c:pt>
                <c:pt idx="1">
                  <c:v>14.4</c:v>
                </c:pt>
                <c:pt idx="2">
                  <c:v>14.86</c:v>
                </c:pt>
                <c:pt idx="3">
                  <c:v>14.21</c:v>
                </c:pt>
                <c:pt idx="4">
                  <c:v>11.31</c:v>
                </c:pt>
              </c:numCache>
            </c:numRef>
          </c:val>
          <c:extLst>
            <c:ext xmlns:c16="http://schemas.microsoft.com/office/drawing/2014/chart" uri="{C3380CC4-5D6E-409C-BE32-E72D297353CC}">
              <c16:uniqueId val="{00000002-5A8A-47CE-B535-0C02C3D8ECFF}"/>
            </c:ext>
          </c:extLst>
        </c:ser>
        <c:ser>
          <c:idx val="3"/>
          <c:order val="3"/>
          <c:tx>
            <c:strRef>
              <c:f>'ALOS by Age'!$E$36</c:f>
              <c:strCache>
                <c:ptCount val="1"/>
                <c:pt idx="0">
                  <c:v>2015</c:v>
                </c:pt>
              </c:strCache>
            </c:strRef>
          </c:tx>
          <c:spPr>
            <a:solidFill>
              <a:schemeClr val="accent4"/>
            </a:solidFill>
            <a:ln>
              <a:noFill/>
            </a:ln>
            <a:effectLst/>
          </c:spPr>
          <c:invertIfNegative val="0"/>
          <c:cat>
            <c:strRef>
              <c:f>'ALOS by Age'!$A$37:$A$41</c:f>
              <c:strCache>
                <c:ptCount val="5"/>
                <c:pt idx="0">
                  <c:v>18-24</c:v>
                </c:pt>
                <c:pt idx="1">
                  <c:v>25-29</c:v>
                </c:pt>
                <c:pt idx="2">
                  <c:v>30-39</c:v>
                </c:pt>
                <c:pt idx="3">
                  <c:v>40-49</c:v>
                </c:pt>
                <c:pt idx="4">
                  <c:v>50+</c:v>
                </c:pt>
              </c:strCache>
            </c:strRef>
          </c:cat>
          <c:val>
            <c:numRef>
              <c:f>'ALOS by Age'!$E$37:$E$41</c:f>
              <c:numCache>
                <c:formatCode>General</c:formatCode>
                <c:ptCount val="5"/>
                <c:pt idx="0">
                  <c:v>24.33</c:v>
                </c:pt>
                <c:pt idx="1">
                  <c:v>19.98</c:v>
                </c:pt>
                <c:pt idx="2">
                  <c:v>20.84</c:v>
                </c:pt>
                <c:pt idx="3">
                  <c:v>19.5</c:v>
                </c:pt>
                <c:pt idx="4">
                  <c:v>18.77</c:v>
                </c:pt>
              </c:numCache>
            </c:numRef>
          </c:val>
          <c:extLst>
            <c:ext xmlns:c16="http://schemas.microsoft.com/office/drawing/2014/chart" uri="{C3380CC4-5D6E-409C-BE32-E72D297353CC}">
              <c16:uniqueId val="{00000003-5A8A-47CE-B535-0C02C3D8ECFF}"/>
            </c:ext>
          </c:extLst>
        </c:ser>
        <c:ser>
          <c:idx val="4"/>
          <c:order val="4"/>
          <c:tx>
            <c:strRef>
              <c:f>'ALOS by Age'!$F$36</c:f>
              <c:strCache>
                <c:ptCount val="1"/>
                <c:pt idx="0">
                  <c:v>2016</c:v>
                </c:pt>
              </c:strCache>
            </c:strRef>
          </c:tx>
          <c:spPr>
            <a:solidFill>
              <a:schemeClr val="accent5"/>
            </a:solidFill>
            <a:ln>
              <a:noFill/>
            </a:ln>
            <a:effectLst/>
          </c:spPr>
          <c:invertIfNegative val="0"/>
          <c:cat>
            <c:strRef>
              <c:f>'ALOS by Age'!$A$37:$A$41</c:f>
              <c:strCache>
                <c:ptCount val="5"/>
                <c:pt idx="0">
                  <c:v>18-24</c:v>
                </c:pt>
                <c:pt idx="1">
                  <c:v>25-29</c:v>
                </c:pt>
                <c:pt idx="2">
                  <c:v>30-39</c:v>
                </c:pt>
                <c:pt idx="3">
                  <c:v>40-49</c:v>
                </c:pt>
                <c:pt idx="4">
                  <c:v>50+</c:v>
                </c:pt>
              </c:strCache>
            </c:strRef>
          </c:cat>
          <c:val>
            <c:numRef>
              <c:f>'ALOS by Age'!$F$37:$F$41</c:f>
              <c:numCache>
                <c:formatCode>General</c:formatCode>
                <c:ptCount val="5"/>
                <c:pt idx="0">
                  <c:v>21.68</c:v>
                </c:pt>
                <c:pt idx="1">
                  <c:v>28.62</c:v>
                </c:pt>
                <c:pt idx="2">
                  <c:v>24.43</c:v>
                </c:pt>
                <c:pt idx="3">
                  <c:v>23.22</c:v>
                </c:pt>
                <c:pt idx="4">
                  <c:v>24.49</c:v>
                </c:pt>
              </c:numCache>
            </c:numRef>
          </c:val>
          <c:extLst>
            <c:ext xmlns:c16="http://schemas.microsoft.com/office/drawing/2014/chart" uri="{C3380CC4-5D6E-409C-BE32-E72D297353CC}">
              <c16:uniqueId val="{00000004-5A8A-47CE-B535-0C02C3D8ECFF}"/>
            </c:ext>
          </c:extLst>
        </c:ser>
        <c:ser>
          <c:idx val="5"/>
          <c:order val="5"/>
          <c:tx>
            <c:strRef>
              <c:f>'ALOS by Age'!$G$36</c:f>
              <c:strCache>
                <c:ptCount val="1"/>
                <c:pt idx="0">
                  <c:v>2017</c:v>
                </c:pt>
              </c:strCache>
            </c:strRef>
          </c:tx>
          <c:spPr>
            <a:solidFill>
              <a:schemeClr val="accent6"/>
            </a:solidFill>
            <a:ln>
              <a:noFill/>
            </a:ln>
            <a:effectLst/>
          </c:spPr>
          <c:invertIfNegative val="0"/>
          <c:cat>
            <c:strRef>
              <c:f>'ALOS by Age'!$A$37:$A$41</c:f>
              <c:strCache>
                <c:ptCount val="5"/>
                <c:pt idx="0">
                  <c:v>18-24</c:v>
                </c:pt>
                <c:pt idx="1">
                  <c:v>25-29</c:v>
                </c:pt>
                <c:pt idx="2">
                  <c:v>30-39</c:v>
                </c:pt>
                <c:pt idx="3">
                  <c:v>40-49</c:v>
                </c:pt>
                <c:pt idx="4">
                  <c:v>50+</c:v>
                </c:pt>
              </c:strCache>
            </c:strRef>
          </c:cat>
          <c:val>
            <c:numRef>
              <c:f>'ALOS by Age'!$G$37:$G$41</c:f>
              <c:numCache>
                <c:formatCode>General</c:formatCode>
                <c:ptCount val="5"/>
                <c:pt idx="0">
                  <c:v>29.96</c:v>
                </c:pt>
                <c:pt idx="1">
                  <c:v>24.27</c:v>
                </c:pt>
                <c:pt idx="2">
                  <c:v>25.18</c:v>
                </c:pt>
                <c:pt idx="3">
                  <c:v>26.93</c:v>
                </c:pt>
                <c:pt idx="4">
                  <c:v>22.79</c:v>
                </c:pt>
              </c:numCache>
            </c:numRef>
          </c:val>
          <c:extLst>
            <c:ext xmlns:c16="http://schemas.microsoft.com/office/drawing/2014/chart" uri="{C3380CC4-5D6E-409C-BE32-E72D297353CC}">
              <c16:uniqueId val="{00000005-5A8A-47CE-B535-0C02C3D8ECFF}"/>
            </c:ext>
          </c:extLst>
        </c:ser>
        <c:ser>
          <c:idx val="6"/>
          <c:order val="6"/>
          <c:tx>
            <c:strRef>
              <c:f>'ALOS by Age'!$H$36</c:f>
              <c:strCache>
                <c:ptCount val="1"/>
                <c:pt idx="0">
                  <c:v>2018</c:v>
                </c:pt>
              </c:strCache>
            </c:strRef>
          </c:tx>
          <c:spPr>
            <a:solidFill>
              <a:schemeClr val="accent1">
                <a:lumMod val="60000"/>
              </a:schemeClr>
            </a:solidFill>
            <a:ln>
              <a:noFill/>
            </a:ln>
            <a:effectLst/>
          </c:spPr>
          <c:invertIfNegative val="0"/>
          <c:cat>
            <c:strRef>
              <c:f>'ALOS by Age'!$A$37:$A$41</c:f>
              <c:strCache>
                <c:ptCount val="5"/>
                <c:pt idx="0">
                  <c:v>18-24</c:v>
                </c:pt>
                <c:pt idx="1">
                  <c:v>25-29</c:v>
                </c:pt>
                <c:pt idx="2">
                  <c:v>30-39</c:v>
                </c:pt>
                <c:pt idx="3">
                  <c:v>40-49</c:v>
                </c:pt>
                <c:pt idx="4">
                  <c:v>50+</c:v>
                </c:pt>
              </c:strCache>
            </c:strRef>
          </c:cat>
          <c:val>
            <c:numRef>
              <c:f>'ALOS by Age'!$H$37:$H$41</c:f>
              <c:numCache>
                <c:formatCode>General</c:formatCode>
                <c:ptCount val="5"/>
                <c:pt idx="0">
                  <c:v>27.07</c:v>
                </c:pt>
                <c:pt idx="1">
                  <c:v>26.48</c:v>
                </c:pt>
                <c:pt idx="2">
                  <c:v>27.37</c:v>
                </c:pt>
                <c:pt idx="3">
                  <c:v>27.22</c:v>
                </c:pt>
                <c:pt idx="4">
                  <c:v>18.27</c:v>
                </c:pt>
              </c:numCache>
            </c:numRef>
          </c:val>
          <c:extLst>
            <c:ext xmlns:c16="http://schemas.microsoft.com/office/drawing/2014/chart" uri="{C3380CC4-5D6E-409C-BE32-E72D297353CC}">
              <c16:uniqueId val="{00000006-5A8A-47CE-B535-0C02C3D8ECFF}"/>
            </c:ext>
          </c:extLst>
        </c:ser>
        <c:ser>
          <c:idx val="7"/>
          <c:order val="7"/>
          <c:tx>
            <c:strRef>
              <c:f>'ALOS by Age'!$I$36</c:f>
              <c:strCache>
                <c:ptCount val="1"/>
                <c:pt idx="0">
                  <c:v>2019</c:v>
                </c:pt>
              </c:strCache>
            </c:strRef>
          </c:tx>
          <c:spPr>
            <a:solidFill>
              <a:schemeClr val="accent2">
                <a:lumMod val="60000"/>
              </a:schemeClr>
            </a:solidFill>
            <a:ln>
              <a:noFill/>
            </a:ln>
            <a:effectLst/>
          </c:spPr>
          <c:invertIfNegative val="0"/>
          <c:cat>
            <c:strRef>
              <c:f>'ALOS by Age'!$A$37:$A$41</c:f>
              <c:strCache>
                <c:ptCount val="5"/>
                <c:pt idx="0">
                  <c:v>18-24</c:v>
                </c:pt>
                <c:pt idx="1">
                  <c:v>25-29</c:v>
                </c:pt>
                <c:pt idx="2">
                  <c:v>30-39</c:v>
                </c:pt>
                <c:pt idx="3">
                  <c:v>40-49</c:v>
                </c:pt>
                <c:pt idx="4">
                  <c:v>50+</c:v>
                </c:pt>
              </c:strCache>
            </c:strRef>
          </c:cat>
          <c:val>
            <c:numRef>
              <c:f>'ALOS by Age'!$I$37:$I$41</c:f>
              <c:numCache>
                <c:formatCode>General</c:formatCode>
                <c:ptCount val="5"/>
                <c:pt idx="0">
                  <c:v>27.19</c:v>
                </c:pt>
                <c:pt idx="1">
                  <c:v>29.72</c:v>
                </c:pt>
                <c:pt idx="2">
                  <c:v>31.44</c:v>
                </c:pt>
                <c:pt idx="3">
                  <c:v>15.07</c:v>
                </c:pt>
                <c:pt idx="4">
                  <c:v>26.12</c:v>
                </c:pt>
              </c:numCache>
            </c:numRef>
          </c:val>
          <c:extLst>
            <c:ext xmlns:c16="http://schemas.microsoft.com/office/drawing/2014/chart" uri="{C3380CC4-5D6E-409C-BE32-E72D297353CC}">
              <c16:uniqueId val="{00000007-5A8A-47CE-B535-0C02C3D8ECFF}"/>
            </c:ext>
          </c:extLst>
        </c:ser>
        <c:ser>
          <c:idx val="8"/>
          <c:order val="8"/>
          <c:tx>
            <c:strRef>
              <c:f>'ALOS by Age'!$J$36</c:f>
              <c:strCache>
                <c:ptCount val="1"/>
                <c:pt idx="0">
                  <c:v>2020</c:v>
                </c:pt>
              </c:strCache>
            </c:strRef>
          </c:tx>
          <c:spPr>
            <a:solidFill>
              <a:schemeClr val="accent3">
                <a:lumMod val="60000"/>
              </a:schemeClr>
            </a:solidFill>
            <a:ln>
              <a:noFill/>
            </a:ln>
            <a:effectLst/>
          </c:spPr>
          <c:invertIfNegative val="0"/>
          <c:cat>
            <c:strRef>
              <c:f>'ALOS by Age'!$A$37:$A$41</c:f>
              <c:strCache>
                <c:ptCount val="5"/>
                <c:pt idx="0">
                  <c:v>18-24</c:v>
                </c:pt>
                <c:pt idx="1">
                  <c:v>25-29</c:v>
                </c:pt>
                <c:pt idx="2">
                  <c:v>30-39</c:v>
                </c:pt>
                <c:pt idx="3">
                  <c:v>40-49</c:v>
                </c:pt>
                <c:pt idx="4">
                  <c:v>50+</c:v>
                </c:pt>
              </c:strCache>
            </c:strRef>
          </c:cat>
          <c:val>
            <c:numRef>
              <c:f>'ALOS by Age'!$J$37:$J$41</c:f>
              <c:numCache>
                <c:formatCode>General</c:formatCode>
                <c:ptCount val="5"/>
                <c:pt idx="0">
                  <c:v>34.29</c:v>
                </c:pt>
                <c:pt idx="1">
                  <c:v>43.47</c:v>
                </c:pt>
                <c:pt idx="2">
                  <c:v>29.53</c:v>
                </c:pt>
                <c:pt idx="3">
                  <c:v>32.69</c:v>
                </c:pt>
                <c:pt idx="4">
                  <c:v>33.549999999999997</c:v>
                </c:pt>
              </c:numCache>
            </c:numRef>
          </c:val>
          <c:extLst>
            <c:ext xmlns:c16="http://schemas.microsoft.com/office/drawing/2014/chart" uri="{C3380CC4-5D6E-409C-BE32-E72D297353CC}">
              <c16:uniqueId val="{00000008-5A8A-47CE-B535-0C02C3D8ECFF}"/>
            </c:ext>
          </c:extLst>
        </c:ser>
        <c:ser>
          <c:idx val="9"/>
          <c:order val="9"/>
          <c:tx>
            <c:strRef>
              <c:f>'ALOS by Age'!$K$36</c:f>
              <c:strCache>
                <c:ptCount val="1"/>
                <c:pt idx="0">
                  <c:v>2021</c:v>
                </c:pt>
              </c:strCache>
            </c:strRef>
          </c:tx>
          <c:spPr>
            <a:solidFill>
              <a:schemeClr val="accent4">
                <a:lumMod val="60000"/>
              </a:schemeClr>
            </a:solidFill>
            <a:ln>
              <a:noFill/>
            </a:ln>
            <a:effectLst/>
          </c:spPr>
          <c:invertIfNegative val="0"/>
          <c:cat>
            <c:strRef>
              <c:f>'ALOS by Age'!$A$37:$A$41</c:f>
              <c:strCache>
                <c:ptCount val="5"/>
                <c:pt idx="0">
                  <c:v>18-24</c:v>
                </c:pt>
                <c:pt idx="1">
                  <c:v>25-29</c:v>
                </c:pt>
                <c:pt idx="2">
                  <c:v>30-39</c:v>
                </c:pt>
                <c:pt idx="3">
                  <c:v>40-49</c:v>
                </c:pt>
                <c:pt idx="4">
                  <c:v>50+</c:v>
                </c:pt>
              </c:strCache>
            </c:strRef>
          </c:cat>
          <c:val>
            <c:numRef>
              <c:f>'ALOS by Age'!$K$37:$K$41</c:f>
              <c:numCache>
                <c:formatCode>General</c:formatCode>
                <c:ptCount val="5"/>
                <c:pt idx="0">
                  <c:v>22.6</c:v>
                </c:pt>
                <c:pt idx="1">
                  <c:v>26.79</c:v>
                </c:pt>
                <c:pt idx="2">
                  <c:v>29.57</c:v>
                </c:pt>
                <c:pt idx="3">
                  <c:v>27.08</c:v>
                </c:pt>
                <c:pt idx="4">
                  <c:v>21.65</c:v>
                </c:pt>
              </c:numCache>
            </c:numRef>
          </c:val>
          <c:extLst>
            <c:ext xmlns:c16="http://schemas.microsoft.com/office/drawing/2014/chart" uri="{C3380CC4-5D6E-409C-BE32-E72D297353CC}">
              <c16:uniqueId val="{00000009-5A8A-47CE-B535-0C02C3D8ECFF}"/>
            </c:ext>
          </c:extLst>
        </c:ser>
        <c:dLbls>
          <c:showLegendKey val="0"/>
          <c:showVal val="0"/>
          <c:showCatName val="0"/>
          <c:showSerName val="0"/>
          <c:showPercent val="0"/>
          <c:showBubbleSize val="0"/>
        </c:dLbls>
        <c:gapWidth val="219"/>
        <c:overlap val="-27"/>
        <c:axId val="493381824"/>
        <c:axId val="493372024"/>
      </c:barChart>
      <c:catAx>
        <c:axId val="493381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3372024"/>
        <c:crosses val="autoZero"/>
        <c:auto val="1"/>
        <c:lblAlgn val="ctr"/>
        <c:lblOffset val="100"/>
        <c:noMultiLvlLbl val="0"/>
      </c:catAx>
      <c:valAx>
        <c:axId val="4933720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33818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Orange Average Length of Stay by Age Group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'ALOS by Age'!$A$80</c:f>
              <c:strCache>
                <c:ptCount val="1"/>
                <c:pt idx="0">
                  <c:v>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Age'!$B$79</c:f>
              <c:strCache>
                <c:ptCount val="1"/>
                <c:pt idx="0">
                  <c:v>% Change 2011-2021</c:v>
                </c:pt>
              </c:strCache>
            </c:strRef>
          </c:cat>
          <c:val>
            <c:numRef>
              <c:f>'ALOS by Age'!$B$80</c:f>
              <c:numCache>
                <c:formatCode>0%</c:formatCode>
                <c:ptCount val="1"/>
                <c:pt idx="0">
                  <c:v>0.51</c:v>
                </c:pt>
              </c:numCache>
            </c:numRef>
          </c:val>
          <c:extLst>
            <c:ext xmlns:c16="http://schemas.microsoft.com/office/drawing/2014/chart" uri="{C3380CC4-5D6E-409C-BE32-E72D297353CC}">
              <c16:uniqueId val="{00000000-4377-4D67-8A3C-00BA492E1481}"/>
            </c:ext>
          </c:extLst>
        </c:ser>
        <c:ser>
          <c:idx val="1"/>
          <c:order val="1"/>
          <c:tx>
            <c:strRef>
              <c:f>'ALOS by Age'!$A$81</c:f>
              <c:strCache>
                <c:ptCount val="1"/>
                <c:pt idx="0">
                  <c:v>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Age'!$B$79</c:f>
              <c:strCache>
                <c:ptCount val="1"/>
                <c:pt idx="0">
                  <c:v>% Change 2011-2021</c:v>
                </c:pt>
              </c:strCache>
            </c:strRef>
          </c:cat>
          <c:val>
            <c:numRef>
              <c:f>'ALOS by Age'!$B$81</c:f>
              <c:numCache>
                <c:formatCode>0%</c:formatCode>
                <c:ptCount val="1"/>
                <c:pt idx="0">
                  <c:v>1.27</c:v>
                </c:pt>
              </c:numCache>
            </c:numRef>
          </c:val>
          <c:extLst>
            <c:ext xmlns:c16="http://schemas.microsoft.com/office/drawing/2014/chart" uri="{C3380CC4-5D6E-409C-BE32-E72D297353CC}">
              <c16:uniqueId val="{00000001-4377-4D67-8A3C-00BA492E1481}"/>
            </c:ext>
          </c:extLst>
        </c:ser>
        <c:ser>
          <c:idx val="2"/>
          <c:order val="2"/>
          <c:tx>
            <c:strRef>
              <c:f>'ALOS by Age'!$A$82</c:f>
              <c:strCache>
                <c:ptCount val="1"/>
                <c:pt idx="0">
                  <c:v>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Age'!$B$79</c:f>
              <c:strCache>
                <c:ptCount val="1"/>
                <c:pt idx="0">
                  <c:v>% Change 2011-2021</c:v>
                </c:pt>
              </c:strCache>
            </c:strRef>
          </c:cat>
          <c:val>
            <c:numRef>
              <c:f>'ALOS by Age'!$B$82</c:f>
              <c:numCache>
                <c:formatCode>0%</c:formatCode>
                <c:ptCount val="1"/>
                <c:pt idx="0">
                  <c:v>0.72</c:v>
                </c:pt>
              </c:numCache>
            </c:numRef>
          </c:val>
          <c:extLst>
            <c:ext xmlns:c16="http://schemas.microsoft.com/office/drawing/2014/chart" uri="{C3380CC4-5D6E-409C-BE32-E72D297353CC}">
              <c16:uniqueId val="{00000002-4377-4D67-8A3C-00BA492E1481}"/>
            </c:ext>
          </c:extLst>
        </c:ser>
        <c:ser>
          <c:idx val="3"/>
          <c:order val="3"/>
          <c:tx>
            <c:strRef>
              <c:f>'ALOS by Age'!$A$83</c:f>
              <c:strCache>
                <c:ptCount val="1"/>
                <c:pt idx="0">
                  <c:v>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Age'!$B$79</c:f>
              <c:strCache>
                <c:ptCount val="1"/>
                <c:pt idx="0">
                  <c:v>% Change 2011-2021</c:v>
                </c:pt>
              </c:strCache>
            </c:strRef>
          </c:cat>
          <c:val>
            <c:numRef>
              <c:f>'ALOS by Age'!$B$83</c:f>
              <c:numCache>
                <c:formatCode>0%</c:formatCode>
                <c:ptCount val="1"/>
                <c:pt idx="0">
                  <c:v>0.81</c:v>
                </c:pt>
              </c:numCache>
            </c:numRef>
          </c:val>
          <c:extLst>
            <c:ext xmlns:c16="http://schemas.microsoft.com/office/drawing/2014/chart" uri="{C3380CC4-5D6E-409C-BE32-E72D297353CC}">
              <c16:uniqueId val="{00000003-4377-4D67-8A3C-00BA492E1481}"/>
            </c:ext>
          </c:extLst>
        </c:ser>
        <c:ser>
          <c:idx val="4"/>
          <c:order val="4"/>
          <c:tx>
            <c:strRef>
              <c:f>'ALOS by Age'!$A$84</c:f>
              <c:strCache>
                <c:ptCount val="1"/>
                <c:pt idx="0">
                  <c:v>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'ALOS by Age'!$B$79</c:f>
              <c:strCache>
                <c:ptCount val="1"/>
                <c:pt idx="0">
                  <c:v>% Change 2011-2021</c:v>
                </c:pt>
              </c:strCache>
            </c:strRef>
          </c:cat>
          <c:val>
            <c:numRef>
              <c:f>'ALOS by Age'!$B$84</c:f>
              <c:numCache>
                <c:formatCode>0%</c:formatCode>
                <c:ptCount val="1"/>
                <c:pt idx="0">
                  <c:v>0.61</c:v>
                </c:pt>
              </c:numCache>
            </c:numRef>
          </c:val>
          <c:extLst>
            <c:ext xmlns:c16="http://schemas.microsoft.com/office/drawing/2014/chart" uri="{C3380CC4-5D6E-409C-BE32-E72D297353CC}">
              <c16:uniqueId val="{00000004-4377-4D67-8A3C-00BA492E1481}"/>
            </c:ext>
          </c:extLst>
        </c:ser>
        <c:dLbls>
          <c:showLegendKey val="0"/>
          <c:showVal val="0"/>
          <c:showCatName val="0"/>
          <c:showSerName val="0"/>
          <c:showPercent val="0"/>
          <c:showBubbleSize val="0"/>
        </c:dLbls>
        <c:gapWidth val="219"/>
        <c:overlap val="-27"/>
        <c:axId val="493376728"/>
        <c:axId val="493370848"/>
      </c:barChart>
      <c:catAx>
        <c:axId val="493376728"/>
        <c:scaling>
          <c:orientation val="minMax"/>
        </c:scaling>
        <c:delete val="1"/>
        <c:axPos val="b"/>
        <c:numFmt formatCode="General" sourceLinked="1"/>
        <c:majorTickMark val="none"/>
        <c:minorTickMark val="none"/>
        <c:tickLblPos val="nextTo"/>
        <c:crossAx val="493370848"/>
        <c:crosses val="autoZero"/>
        <c:auto val="1"/>
        <c:lblAlgn val="ctr"/>
        <c:lblOffset val="100"/>
        <c:noMultiLvlLbl val="0"/>
      </c:catAx>
      <c:valAx>
        <c:axId val="493370848"/>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933767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Orange Bed Day </a:t>
            </a:r>
            <a:r>
              <a:rPr lang="en-US" dirty="0" smtClean="0"/>
              <a:t>Expenditures</a:t>
            </a:r>
            <a:endParaRPr lang="en-US" dirty="0"/>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'CVRJ ALOS &amp; BDE 2011-2020'!$A$57</c:f>
              <c:strCache>
                <c:ptCount val="1"/>
                <c:pt idx="0">
                  <c:v>Orange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'CVRJ ALOS &amp; BDE 2011-2020'!$B$56:$K$56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'CVRJ ALOS &amp; BDE 2011-2020'!$B$57:$K$57</c:f>
              <c:numCache>
                <c:formatCode>General</c:formatCode>
                <c:ptCount val="10"/>
                <c:pt idx="0">
                  <c:v>16989</c:v>
                </c:pt>
                <c:pt idx="1">
                  <c:v>14654</c:v>
                </c:pt>
                <c:pt idx="2">
                  <c:v>14006</c:v>
                </c:pt>
                <c:pt idx="3">
                  <c:v>20538</c:v>
                </c:pt>
                <c:pt idx="4">
                  <c:v>20998</c:v>
                </c:pt>
                <c:pt idx="5">
                  <c:v>24069</c:v>
                </c:pt>
                <c:pt idx="6">
                  <c:v>22576</c:v>
                </c:pt>
                <c:pt idx="7">
                  <c:v>19025</c:v>
                </c:pt>
                <c:pt idx="8">
                  <c:v>19725</c:v>
                </c:pt>
                <c:pt idx="9">
                  <c:v>17306</c:v>
                </c:pt>
              </c:numCache>
            </c:numRef>
          </c:val>
          <c:smooth val="0"/>
          <c:extLst>
            <c:ext xmlns:c16="http://schemas.microsoft.com/office/drawing/2014/chart" uri="{C3380CC4-5D6E-409C-BE32-E72D297353CC}">
              <c16:uniqueId val="{00000000-7463-47A0-BB56-86AC61DF0CB9}"/>
            </c:ext>
          </c:extLst>
        </c:ser>
        <c:dLbls>
          <c:showLegendKey val="0"/>
          <c:showVal val="0"/>
          <c:showCatName val="0"/>
          <c:showSerName val="0"/>
          <c:showPercent val="0"/>
          <c:showBubbleSize val="0"/>
        </c:dLbls>
        <c:smooth val="0"/>
        <c:axId val="490419512"/>
        <c:axId val="490418728"/>
      </c:lineChart>
      <c:catAx>
        <c:axId val="490419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0418728"/>
        <c:crosses val="autoZero"/>
        <c:auto val="1"/>
        <c:lblAlgn val="ctr"/>
        <c:lblOffset val="100"/>
        <c:noMultiLvlLbl val="0"/>
      </c:catAx>
      <c:valAx>
        <c:axId val="490418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041951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Bed Day Expenditures per 1000 Residents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'BDE per 1000'!$A$44</c:f>
              <c:strCache>
                <c:ptCount val="1"/>
                <c:pt idx="0">
                  <c:v>Orange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'BDE per 1000'!$B$43:$K$43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per 1000'!$B$44:$K$44</c:f>
              <c:numCache>
                <c:formatCode>General</c:formatCode>
                <c:ptCount val="10"/>
                <c:pt idx="0">
                  <c:v>496.08713426385566</c:v>
                </c:pt>
                <c:pt idx="1">
                  <c:v>422.43939000836002</c:v>
                </c:pt>
                <c:pt idx="2">
                  <c:v>403.75911672288044</c:v>
                </c:pt>
                <c:pt idx="3">
                  <c:v>580.41543026706233</c:v>
                </c:pt>
                <c:pt idx="4">
                  <c:v>590.94362986519582</c:v>
                </c:pt>
                <c:pt idx="5">
                  <c:v>667.23033848030377</c:v>
                </c:pt>
                <c:pt idx="6">
                  <c:v>616.08994651238947</c:v>
                </c:pt>
                <c:pt idx="7">
                  <c:v>513.48141750560035</c:v>
                </c:pt>
                <c:pt idx="8">
                  <c:v>544.07789485298179</c:v>
                </c:pt>
                <c:pt idx="9">
                  <c:v>466.24279325394684</c:v>
                </c:pt>
              </c:numCache>
            </c:numRef>
          </c:val>
          <c:smooth val="0"/>
          <c:extLst>
            <c:ext xmlns:c16="http://schemas.microsoft.com/office/drawing/2014/chart" uri="{C3380CC4-5D6E-409C-BE32-E72D297353CC}">
              <c16:uniqueId val="{00000000-6729-4E50-A470-C4B7258EC87F}"/>
            </c:ext>
          </c:extLst>
        </c:ser>
        <c:dLbls>
          <c:showLegendKey val="0"/>
          <c:showVal val="0"/>
          <c:showCatName val="0"/>
          <c:showSerName val="0"/>
          <c:showPercent val="0"/>
          <c:showBubbleSize val="0"/>
        </c:dLbls>
        <c:smooth val="0"/>
        <c:axId val="2105039807"/>
        <c:axId val="2105044799"/>
      </c:lineChart>
      <c:catAx>
        <c:axId val="21050398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05044799"/>
        <c:crosses val="autoZero"/>
        <c:auto val="1"/>
        <c:lblAlgn val="ctr"/>
        <c:lblOffset val="100"/>
        <c:noMultiLvlLbl val="0"/>
      </c:catAx>
      <c:valAx>
        <c:axId val="2105044799"/>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0503980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Percentage of CVRJ Bed Day Expenditures per Jurisdiction</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ALOS &amp; BDE 2011-2020'!$B$76</c:f>
              <c:strCache>
                <c:ptCount val="1"/>
                <c:pt idx="0">
                  <c:v>2012</c:v>
                </c:pt>
              </c:strCache>
            </c:strRef>
          </c:tx>
          <c:spPr>
            <a:solidFill>
              <a:schemeClr val="accent1"/>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2011-2020'!$B$77:$B$83</c:f>
              <c:numCache>
                <c:formatCode>0.00%</c:formatCode>
                <c:ptCount val="7"/>
                <c:pt idx="0">
                  <c:v>0.1058984724439764</c:v>
                </c:pt>
                <c:pt idx="1">
                  <c:v>0.12009828900137015</c:v>
                </c:pt>
                <c:pt idx="2">
                  <c:v>0.2702494592972563</c:v>
                </c:pt>
                <c:pt idx="3">
                  <c:v>7.7079865475422088E-2</c:v>
                </c:pt>
                <c:pt idx="4">
                  <c:v>0.19237694058497809</c:v>
                </c:pt>
                <c:pt idx="5">
                  <c:v>0.21647359898540386</c:v>
                </c:pt>
                <c:pt idx="6">
                  <c:v>1.7823374211593121E-2</c:v>
                </c:pt>
              </c:numCache>
            </c:numRef>
          </c:val>
          <c:extLst>
            <c:ext xmlns:c16="http://schemas.microsoft.com/office/drawing/2014/chart" uri="{C3380CC4-5D6E-409C-BE32-E72D297353CC}">
              <c16:uniqueId val="{00000000-971D-4FDE-B150-BCA749048C94}"/>
            </c:ext>
          </c:extLst>
        </c:ser>
        <c:ser>
          <c:idx val="1"/>
          <c:order val="1"/>
          <c:tx>
            <c:strRef>
              <c:f>'CVRJ ALOS &amp; BDE 2011-2020'!$C$76</c:f>
              <c:strCache>
                <c:ptCount val="1"/>
                <c:pt idx="0">
                  <c:v>2013</c:v>
                </c:pt>
              </c:strCache>
            </c:strRef>
          </c:tx>
          <c:spPr>
            <a:solidFill>
              <a:schemeClr val="accent2"/>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2011-2020'!$C$77:$C$83</c:f>
              <c:numCache>
                <c:formatCode>0.00%</c:formatCode>
                <c:ptCount val="7"/>
                <c:pt idx="0">
                  <c:v>0.12120103674595543</c:v>
                </c:pt>
                <c:pt idx="1">
                  <c:v>0.12636386438694033</c:v>
                </c:pt>
                <c:pt idx="2">
                  <c:v>0.24897579532628233</c:v>
                </c:pt>
                <c:pt idx="3">
                  <c:v>9.7069520504995607E-2</c:v>
                </c:pt>
                <c:pt idx="4">
                  <c:v>0.15314995192508674</c:v>
                </c:pt>
                <c:pt idx="5">
                  <c:v>0.19227875088834079</c:v>
                </c:pt>
                <c:pt idx="6">
                  <c:v>6.0961080222398732E-2</c:v>
                </c:pt>
              </c:numCache>
            </c:numRef>
          </c:val>
          <c:extLst>
            <c:ext xmlns:c16="http://schemas.microsoft.com/office/drawing/2014/chart" uri="{C3380CC4-5D6E-409C-BE32-E72D297353CC}">
              <c16:uniqueId val="{00000001-971D-4FDE-B150-BCA749048C94}"/>
            </c:ext>
          </c:extLst>
        </c:ser>
        <c:ser>
          <c:idx val="2"/>
          <c:order val="2"/>
          <c:tx>
            <c:strRef>
              <c:f>'CVRJ ALOS &amp; BDE 2011-2020'!$D$76</c:f>
              <c:strCache>
                <c:ptCount val="1"/>
                <c:pt idx="0">
                  <c:v>2014</c:v>
                </c:pt>
              </c:strCache>
            </c:strRef>
          </c:tx>
          <c:spPr>
            <a:solidFill>
              <a:schemeClr val="accent3"/>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2011-2020'!$D$77:$D$83</c:f>
              <c:numCache>
                <c:formatCode>0.00%</c:formatCode>
                <c:ptCount val="7"/>
                <c:pt idx="0">
                  <c:v>0.12399887037560012</c:v>
                </c:pt>
                <c:pt idx="1">
                  <c:v>0.13776899181022309</c:v>
                </c:pt>
                <c:pt idx="2">
                  <c:v>0.24870940412312906</c:v>
                </c:pt>
                <c:pt idx="3">
                  <c:v>8.520756848347924E-2</c:v>
                </c:pt>
                <c:pt idx="4">
                  <c:v>0.15821519344817847</c:v>
                </c:pt>
                <c:pt idx="5">
                  <c:v>0.19724371646427563</c:v>
                </c:pt>
                <c:pt idx="6">
                  <c:v>4.8856255295114372E-2</c:v>
                </c:pt>
              </c:numCache>
            </c:numRef>
          </c:val>
          <c:extLst>
            <c:ext xmlns:c16="http://schemas.microsoft.com/office/drawing/2014/chart" uri="{C3380CC4-5D6E-409C-BE32-E72D297353CC}">
              <c16:uniqueId val="{00000002-971D-4FDE-B150-BCA749048C94}"/>
            </c:ext>
          </c:extLst>
        </c:ser>
        <c:ser>
          <c:idx val="3"/>
          <c:order val="3"/>
          <c:tx>
            <c:strRef>
              <c:f>'CVRJ ALOS &amp; BDE 2011-2020'!$E$76</c:f>
              <c:strCache>
                <c:ptCount val="1"/>
                <c:pt idx="0">
                  <c:v>2015</c:v>
                </c:pt>
              </c:strCache>
            </c:strRef>
          </c:tx>
          <c:spPr>
            <a:solidFill>
              <a:schemeClr val="accent4"/>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2011-2020'!$E$77:$E$83</c:f>
              <c:numCache>
                <c:formatCode>0.00%</c:formatCode>
                <c:ptCount val="7"/>
                <c:pt idx="0">
                  <c:v>0.10255847391585902</c:v>
                </c:pt>
                <c:pt idx="1">
                  <c:v>0.12571754711389654</c:v>
                </c:pt>
                <c:pt idx="2">
                  <c:v>0.30422900042805867</c:v>
                </c:pt>
                <c:pt idx="3">
                  <c:v>9.4842441471204825E-2</c:v>
                </c:pt>
                <c:pt idx="4">
                  <c:v>0.22542229637028174</c:v>
                </c:pt>
                <c:pt idx="5">
                  <c:v>0.12735295086105652</c:v>
                </c:pt>
                <c:pt idx="6">
                  <c:v>1.9877289839642626E-2</c:v>
                </c:pt>
              </c:numCache>
            </c:numRef>
          </c:val>
          <c:extLst>
            <c:ext xmlns:c16="http://schemas.microsoft.com/office/drawing/2014/chart" uri="{C3380CC4-5D6E-409C-BE32-E72D297353CC}">
              <c16:uniqueId val="{00000003-971D-4FDE-B150-BCA749048C94}"/>
            </c:ext>
          </c:extLst>
        </c:ser>
        <c:ser>
          <c:idx val="4"/>
          <c:order val="4"/>
          <c:tx>
            <c:strRef>
              <c:f>'CVRJ ALOS &amp; BDE 2011-2020'!$F$76</c:f>
              <c:strCache>
                <c:ptCount val="1"/>
                <c:pt idx="0">
                  <c:v>2016</c:v>
                </c:pt>
              </c:strCache>
            </c:strRef>
          </c:tx>
          <c:spPr>
            <a:solidFill>
              <a:schemeClr val="accent5"/>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2011-2020'!$F$77:$F$83</c:f>
              <c:numCache>
                <c:formatCode>0.00%</c:formatCode>
                <c:ptCount val="7"/>
                <c:pt idx="0">
                  <c:v>0.11553135405105439</c:v>
                </c:pt>
                <c:pt idx="1">
                  <c:v>0.14034174990751017</c:v>
                </c:pt>
                <c:pt idx="2">
                  <c:v>0.30040695523492417</c:v>
                </c:pt>
                <c:pt idx="3">
                  <c:v>7.496300406955235E-2</c:v>
                </c:pt>
                <c:pt idx="4">
                  <c:v>0.24276267110617833</c:v>
                </c:pt>
                <c:pt idx="5">
                  <c:v>8.2789955604883461E-2</c:v>
                </c:pt>
                <c:pt idx="6">
                  <c:v>4.3192748797632262E-2</c:v>
                </c:pt>
              </c:numCache>
            </c:numRef>
          </c:val>
          <c:extLst>
            <c:ext xmlns:c16="http://schemas.microsoft.com/office/drawing/2014/chart" uri="{C3380CC4-5D6E-409C-BE32-E72D297353CC}">
              <c16:uniqueId val="{00000004-971D-4FDE-B150-BCA749048C94}"/>
            </c:ext>
          </c:extLst>
        </c:ser>
        <c:ser>
          <c:idx val="5"/>
          <c:order val="5"/>
          <c:tx>
            <c:strRef>
              <c:f>'CVRJ ALOS &amp; BDE 2011-2020'!$G$76</c:f>
              <c:strCache>
                <c:ptCount val="1"/>
                <c:pt idx="0">
                  <c:v>2017</c:v>
                </c:pt>
              </c:strCache>
            </c:strRef>
          </c:tx>
          <c:spPr>
            <a:solidFill>
              <a:schemeClr val="accent6"/>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2011-2020'!$G$77:$G$83</c:f>
              <c:numCache>
                <c:formatCode>0.00%</c:formatCode>
                <c:ptCount val="7"/>
                <c:pt idx="0">
                  <c:v>0.15020576131687244</c:v>
                </c:pt>
                <c:pt idx="1">
                  <c:v>0.14409965521076631</c:v>
                </c:pt>
                <c:pt idx="2">
                  <c:v>0.22215548882215549</c:v>
                </c:pt>
                <c:pt idx="3">
                  <c:v>0.1034812590368146</c:v>
                </c:pt>
                <c:pt idx="4">
                  <c:v>0.26770103436770104</c:v>
                </c:pt>
                <c:pt idx="5">
                  <c:v>6.2017573128684236E-2</c:v>
                </c:pt>
                <c:pt idx="6">
                  <c:v>5.0316983650316983E-2</c:v>
                </c:pt>
              </c:numCache>
            </c:numRef>
          </c:val>
          <c:extLst>
            <c:ext xmlns:c16="http://schemas.microsoft.com/office/drawing/2014/chart" uri="{C3380CC4-5D6E-409C-BE32-E72D297353CC}">
              <c16:uniqueId val="{00000005-971D-4FDE-B150-BCA749048C94}"/>
            </c:ext>
          </c:extLst>
        </c:ser>
        <c:ser>
          <c:idx val="6"/>
          <c:order val="6"/>
          <c:tx>
            <c:strRef>
              <c:f>'CVRJ ALOS &amp; BDE 2011-2020'!$H$76</c:f>
              <c:strCache>
                <c:ptCount val="1"/>
                <c:pt idx="0">
                  <c:v>2018</c:v>
                </c:pt>
              </c:strCache>
            </c:strRef>
          </c:tx>
          <c:spPr>
            <a:solidFill>
              <a:schemeClr val="accent1">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2011-2020'!$H$77:$H$83</c:f>
              <c:numCache>
                <c:formatCode>0.00%</c:formatCode>
                <c:ptCount val="7"/>
                <c:pt idx="0">
                  <c:v>0.12216305640283306</c:v>
                </c:pt>
                <c:pt idx="1">
                  <c:v>0.15339916248772165</c:v>
                </c:pt>
                <c:pt idx="2">
                  <c:v>0.2599079770459598</c:v>
                </c:pt>
                <c:pt idx="3">
                  <c:v>9.3791035516724394E-2</c:v>
                </c:pt>
                <c:pt idx="4">
                  <c:v>0.23342811352944218</c:v>
                </c:pt>
                <c:pt idx="5">
                  <c:v>0.10591945406607041</c:v>
                </c:pt>
                <c:pt idx="6">
                  <c:v>3.137052163573386E-2</c:v>
                </c:pt>
              </c:numCache>
            </c:numRef>
          </c:val>
          <c:extLst>
            <c:ext xmlns:c16="http://schemas.microsoft.com/office/drawing/2014/chart" uri="{C3380CC4-5D6E-409C-BE32-E72D297353CC}">
              <c16:uniqueId val="{00000006-971D-4FDE-B150-BCA749048C94}"/>
            </c:ext>
          </c:extLst>
        </c:ser>
        <c:ser>
          <c:idx val="7"/>
          <c:order val="7"/>
          <c:tx>
            <c:strRef>
              <c:f>'CVRJ ALOS &amp; BDE 2011-2020'!$I$76</c:f>
              <c:strCache>
                <c:ptCount val="1"/>
                <c:pt idx="0">
                  <c:v>2019</c:v>
                </c:pt>
              </c:strCache>
            </c:strRef>
          </c:tx>
          <c:spPr>
            <a:solidFill>
              <a:schemeClr val="accent2">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2011-2020'!$I$77:$I$83</c:f>
              <c:numCache>
                <c:formatCode>0.00%</c:formatCode>
                <c:ptCount val="7"/>
                <c:pt idx="0">
                  <c:v>8.0921115436426702E-2</c:v>
                </c:pt>
                <c:pt idx="1">
                  <c:v>0.16579865714861525</c:v>
                </c:pt>
                <c:pt idx="2">
                  <c:v>0.28542486502540387</c:v>
                </c:pt>
                <c:pt idx="3">
                  <c:v>8.7327768172512921E-2</c:v>
                </c:pt>
                <c:pt idx="4">
                  <c:v>0.20179895414576196</c:v>
                </c:pt>
                <c:pt idx="5">
                  <c:v>0.13947198150132056</c:v>
                </c:pt>
                <c:pt idx="6">
                  <c:v>3.9246051529004955E-2</c:v>
                </c:pt>
              </c:numCache>
            </c:numRef>
          </c:val>
          <c:extLst>
            <c:ext xmlns:c16="http://schemas.microsoft.com/office/drawing/2014/chart" uri="{C3380CC4-5D6E-409C-BE32-E72D297353CC}">
              <c16:uniqueId val="{00000007-971D-4FDE-B150-BCA749048C94}"/>
            </c:ext>
          </c:extLst>
        </c:ser>
        <c:ser>
          <c:idx val="8"/>
          <c:order val="8"/>
          <c:tx>
            <c:strRef>
              <c:f>'CVRJ ALOS &amp; BDE 2011-2020'!$J$76</c:f>
              <c:strCache>
                <c:ptCount val="1"/>
                <c:pt idx="0">
                  <c:v>2020</c:v>
                </c:pt>
              </c:strCache>
            </c:strRef>
          </c:tx>
          <c:spPr>
            <a:solidFill>
              <a:schemeClr val="accent3">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2011-2020'!$J$77:$J$83</c:f>
              <c:numCache>
                <c:formatCode>0.00%</c:formatCode>
                <c:ptCount val="7"/>
                <c:pt idx="0">
                  <c:v>0.10123686557326199</c:v>
                </c:pt>
                <c:pt idx="1">
                  <c:v>0.11939565481498714</c:v>
                </c:pt>
                <c:pt idx="2">
                  <c:v>0.24791593966887673</c:v>
                </c:pt>
                <c:pt idx="3">
                  <c:v>5.825029403021726E-2</c:v>
                </c:pt>
                <c:pt idx="4">
                  <c:v>0.25493389166763597</c:v>
                </c:pt>
                <c:pt idx="5">
                  <c:v>0.1790159357915552</c:v>
                </c:pt>
                <c:pt idx="6">
                  <c:v>3.9251418453465678E-2</c:v>
                </c:pt>
              </c:numCache>
            </c:numRef>
          </c:val>
          <c:extLst>
            <c:ext xmlns:c16="http://schemas.microsoft.com/office/drawing/2014/chart" uri="{C3380CC4-5D6E-409C-BE32-E72D297353CC}">
              <c16:uniqueId val="{00000008-971D-4FDE-B150-BCA749048C94}"/>
            </c:ext>
          </c:extLst>
        </c:ser>
        <c:ser>
          <c:idx val="9"/>
          <c:order val="9"/>
          <c:tx>
            <c:strRef>
              <c:f>'CVRJ ALOS &amp; BDE 2011-2020'!$K$76</c:f>
              <c:strCache>
                <c:ptCount val="1"/>
                <c:pt idx="0">
                  <c:v>2021</c:v>
                </c:pt>
              </c:strCache>
            </c:strRef>
          </c:tx>
          <c:spPr>
            <a:solidFill>
              <a:schemeClr val="accent4">
                <a:lumMod val="60000"/>
              </a:schemeClr>
            </a:solidFill>
            <a:ln>
              <a:noFill/>
            </a:ln>
            <a:effectLst/>
          </c:spPr>
          <c:invertIfNegative val="0"/>
          <c:cat>
            <c:strRef>
              <c:f>'CVRJ ALOS &amp; BDE 2011-2020'!$A$77:$A$83</c:f>
              <c:strCache>
                <c:ptCount val="7"/>
                <c:pt idx="0">
                  <c:v>Fluvanna</c:v>
                </c:pt>
                <c:pt idx="1">
                  <c:v>Greene</c:v>
                </c:pt>
                <c:pt idx="2">
                  <c:v>Louisa</c:v>
                </c:pt>
                <c:pt idx="3">
                  <c:v>Madison</c:v>
                </c:pt>
                <c:pt idx="4">
                  <c:v>Orange</c:v>
                </c:pt>
                <c:pt idx="5">
                  <c:v>Federal</c:v>
                </c:pt>
                <c:pt idx="6">
                  <c:v>Other Jurisdictions</c:v>
                </c:pt>
              </c:strCache>
            </c:strRef>
          </c:cat>
          <c:val>
            <c:numRef>
              <c:f>'CVRJ ALOS &amp; BDE 2011-2020'!$K$77:$K$83</c:f>
              <c:numCache>
                <c:formatCode>0.00%</c:formatCode>
                <c:ptCount val="7"/>
                <c:pt idx="0">
                  <c:v>0.11817160703523094</c:v>
                </c:pt>
                <c:pt idx="1">
                  <c:v>0.13241740178620351</c:v>
                </c:pt>
                <c:pt idx="2">
                  <c:v>0.28057366719631799</c:v>
                </c:pt>
                <c:pt idx="3">
                  <c:v>4.5750917757931074E-2</c:v>
                </c:pt>
                <c:pt idx="4">
                  <c:v>0.23705550380801052</c:v>
                </c:pt>
                <c:pt idx="5">
                  <c:v>0.13338995123554873</c:v>
                </c:pt>
                <c:pt idx="6">
                  <c:v>5.1805380527094408E-2</c:v>
                </c:pt>
              </c:numCache>
            </c:numRef>
          </c:val>
          <c:extLst>
            <c:ext xmlns:c16="http://schemas.microsoft.com/office/drawing/2014/chart" uri="{C3380CC4-5D6E-409C-BE32-E72D297353CC}">
              <c16:uniqueId val="{00000009-971D-4FDE-B150-BCA749048C94}"/>
            </c:ext>
          </c:extLst>
        </c:ser>
        <c:dLbls>
          <c:showLegendKey val="0"/>
          <c:showVal val="0"/>
          <c:showCatName val="0"/>
          <c:showSerName val="0"/>
          <c:showPercent val="0"/>
          <c:showBubbleSize val="0"/>
        </c:dLbls>
        <c:gapWidth val="219"/>
        <c:overlap val="-27"/>
        <c:axId val="378745583"/>
        <c:axId val="378748079"/>
      </c:barChart>
      <c:catAx>
        <c:axId val="378745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78748079"/>
        <c:crosses val="autoZero"/>
        <c:auto val="1"/>
        <c:lblAlgn val="ctr"/>
        <c:lblOffset val="100"/>
        <c:noMultiLvlLbl val="0"/>
      </c:catAx>
      <c:valAx>
        <c:axId val="378748079"/>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7874558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Share of CVRJ Bed Day Expenditures per Jurisdiction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ALOS &amp; BDE 2011-2020'!$A$86</c:f>
              <c:strCache>
                <c:ptCount val="1"/>
                <c:pt idx="0">
                  <c:v>Fluvanna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2011-2020'!$B$86</c:f>
              <c:numCache>
                <c:formatCode>0%</c:formatCode>
                <c:ptCount val="1"/>
                <c:pt idx="0">
                  <c:v>-7.0000000000000007E-2</c:v>
                </c:pt>
              </c:numCache>
            </c:numRef>
          </c:val>
          <c:extLst>
            <c:ext xmlns:c16="http://schemas.microsoft.com/office/drawing/2014/chart" uri="{C3380CC4-5D6E-409C-BE32-E72D297353CC}">
              <c16:uniqueId val="{00000000-A5C0-4674-AB54-56D5AB8C9761}"/>
            </c:ext>
          </c:extLst>
        </c:ser>
        <c:ser>
          <c:idx val="1"/>
          <c:order val="1"/>
          <c:tx>
            <c:strRef>
              <c:f>'CVRJ ALOS &amp; BDE 2011-2020'!$A$87</c:f>
              <c:strCache>
                <c:ptCount val="1"/>
                <c:pt idx="0">
                  <c:v>Greene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2011-2020'!$B$87</c:f>
              <c:numCache>
                <c:formatCode>0%</c:formatCode>
                <c:ptCount val="1"/>
                <c:pt idx="0">
                  <c:v>0.11</c:v>
                </c:pt>
              </c:numCache>
            </c:numRef>
          </c:val>
          <c:extLst>
            <c:ext xmlns:c16="http://schemas.microsoft.com/office/drawing/2014/chart" uri="{C3380CC4-5D6E-409C-BE32-E72D297353CC}">
              <c16:uniqueId val="{00000001-A5C0-4674-AB54-56D5AB8C9761}"/>
            </c:ext>
          </c:extLst>
        </c:ser>
        <c:ser>
          <c:idx val="2"/>
          <c:order val="2"/>
          <c:tx>
            <c:strRef>
              <c:f>'CVRJ ALOS &amp; BDE 2011-2020'!$A$88</c:f>
              <c:strCache>
                <c:ptCount val="1"/>
                <c:pt idx="0">
                  <c:v>Louisa</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2011-2020'!$B$88</c:f>
              <c:numCache>
                <c:formatCode>0%</c:formatCode>
                <c:ptCount val="1"/>
                <c:pt idx="0">
                  <c:v>0.02</c:v>
                </c:pt>
              </c:numCache>
            </c:numRef>
          </c:val>
          <c:extLst>
            <c:ext xmlns:c16="http://schemas.microsoft.com/office/drawing/2014/chart" uri="{C3380CC4-5D6E-409C-BE32-E72D297353CC}">
              <c16:uniqueId val="{00000002-A5C0-4674-AB54-56D5AB8C9761}"/>
            </c:ext>
          </c:extLst>
        </c:ser>
        <c:ser>
          <c:idx val="3"/>
          <c:order val="3"/>
          <c:tx>
            <c:strRef>
              <c:f>'CVRJ ALOS &amp; BDE 2011-2020'!$A$89</c:f>
              <c:strCache>
                <c:ptCount val="1"/>
                <c:pt idx="0">
                  <c:v>Madison</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2011-2020'!$B$89</c:f>
              <c:numCache>
                <c:formatCode>0%</c:formatCode>
                <c:ptCount val="1"/>
                <c:pt idx="0">
                  <c:v>-0.28999999999999998</c:v>
                </c:pt>
              </c:numCache>
            </c:numRef>
          </c:val>
          <c:extLst>
            <c:ext xmlns:c16="http://schemas.microsoft.com/office/drawing/2014/chart" uri="{C3380CC4-5D6E-409C-BE32-E72D297353CC}">
              <c16:uniqueId val="{00000003-A5C0-4674-AB54-56D5AB8C9761}"/>
            </c:ext>
          </c:extLst>
        </c:ser>
        <c:ser>
          <c:idx val="4"/>
          <c:order val="4"/>
          <c:tx>
            <c:strRef>
              <c:f>'CVRJ ALOS &amp; BDE 2011-2020'!$A$90</c:f>
              <c:strCache>
                <c:ptCount val="1"/>
                <c:pt idx="0">
                  <c:v>Orange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2011-2020'!$B$90</c:f>
              <c:numCache>
                <c:formatCode>0%</c:formatCode>
                <c:ptCount val="1"/>
                <c:pt idx="0">
                  <c:v>0.45</c:v>
                </c:pt>
              </c:numCache>
            </c:numRef>
          </c:val>
          <c:extLst>
            <c:ext xmlns:c16="http://schemas.microsoft.com/office/drawing/2014/chart" uri="{C3380CC4-5D6E-409C-BE32-E72D297353CC}">
              <c16:uniqueId val="{00000004-A5C0-4674-AB54-56D5AB8C9761}"/>
            </c:ext>
          </c:extLst>
        </c:ser>
        <c:ser>
          <c:idx val="5"/>
          <c:order val="5"/>
          <c:tx>
            <c:strRef>
              <c:f>'CVRJ ALOS &amp; BDE 2011-2020'!$A$91</c:f>
              <c:strCache>
                <c:ptCount val="1"/>
                <c:pt idx="0">
                  <c:v>Federal</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2011-2020'!$B$91</c:f>
              <c:numCache>
                <c:formatCode>0%</c:formatCode>
                <c:ptCount val="1"/>
                <c:pt idx="0">
                  <c:v>-0.37</c:v>
                </c:pt>
              </c:numCache>
            </c:numRef>
          </c:val>
          <c:extLst>
            <c:ext xmlns:c16="http://schemas.microsoft.com/office/drawing/2014/chart" uri="{C3380CC4-5D6E-409C-BE32-E72D297353CC}">
              <c16:uniqueId val="{00000005-A5C0-4674-AB54-56D5AB8C9761}"/>
            </c:ext>
          </c:extLst>
        </c:ser>
        <c:ser>
          <c:idx val="6"/>
          <c:order val="6"/>
          <c:tx>
            <c:strRef>
              <c:f>'CVRJ ALOS &amp; BDE 2011-2020'!$A$92</c:f>
              <c:strCache>
                <c:ptCount val="1"/>
                <c:pt idx="0">
                  <c:v>Other Jurisdictions</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ALOS &amp; BDE 2011-2020'!$B$85</c:f>
              <c:strCache>
                <c:ptCount val="1"/>
                <c:pt idx="0">
                  <c:v>% Change 2012-2021</c:v>
                </c:pt>
              </c:strCache>
            </c:strRef>
          </c:cat>
          <c:val>
            <c:numRef>
              <c:f>'CVRJ ALOS &amp; BDE 2011-2020'!$B$92</c:f>
              <c:numCache>
                <c:formatCode>0%</c:formatCode>
                <c:ptCount val="1"/>
                <c:pt idx="0">
                  <c:v>0.16</c:v>
                </c:pt>
              </c:numCache>
            </c:numRef>
          </c:val>
          <c:extLst>
            <c:ext xmlns:c16="http://schemas.microsoft.com/office/drawing/2014/chart" uri="{C3380CC4-5D6E-409C-BE32-E72D297353CC}">
              <c16:uniqueId val="{00000006-A5C0-4674-AB54-56D5AB8C9761}"/>
            </c:ext>
          </c:extLst>
        </c:ser>
        <c:dLbls>
          <c:showLegendKey val="0"/>
          <c:showVal val="0"/>
          <c:showCatName val="0"/>
          <c:showSerName val="0"/>
          <c:showPercent val="0"/>
          <c:showBubbleSize val="0"/>
        </c:dLbls>
        <c:gapWidth val="219"/>
        <c:overlap val="-27"/>
        <c:axId val="1530680784"/>
        <c:axId val="1530679536"/>
      </c:barChart>
      <c:catAx>
        <c:axId val="1530680784"/>
        <c:scaling>
          <c:orientation val="minMax"/>
        </c:scaling>
        <c:delete val="1"/>
        <c:axPos val="b"/>
        <c:numFmt formatCode="General" sourceLinked="1"/>
        <c:majorTickMark val="none"/>
        <c:minorTickMark val="none"/>
        <c:tickLblPos val="nextTo"/>
        <c:crossAx val="1530679536"/>
        <c:crosses val="autoZero"/>
        <c:auto val="1"/>
        <c:lblAlgn val="ctr"/>
        <c:lblOffset val="100"/>
        <c:noMultiLvlLbl val="0"/>
      </c:catAx>
      <c:valAx>
        <c:axId val="1530679536"/>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5306807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Share of CVRJ Intake Volume by Jurisdiction</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Intakes'!$B$33</c:f>
              <c:strCache>
                <c:ptCount val="1"/>
                <c:pt idx="0">
                  <c:v>2011</c:v>
                </c:pt>
              </c:strCache>
            </c:strRef>
          </c:tx>
          <c:spPr>
            <a:solidFill>
              <a:schemeClr val="accent1"/>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Intakes'!$B$34:$B$40</c:f>
              <c:numCache>
                <c:formatCode>0.00%</c:formatCode>
                <c:ptCount val="7"/>
                <c:pt idx="0">
                  <c:v>0.10376670716889429</c:v>
                </c:pt>
                <c:pt idx="1">
                  <c:v>9.6476306196840833E-2</c:v>
                </c:pt>
                <c:pt idx="2">
                  <c:v>0.25467800729040097</c:v>
                </c:pt>
                <c:pt idx="3">
                  <c:v>6.8043742405832316E-2</c:v>
                </c:pt>
                <c:pt idx="4">
                  <c:v>0.20753341433778857</c:v>
                </c:pt>
                <c:pt idx="5">
                  <c:v>0.23134872417982988</c:v>
                </c:pt>
                <c:pt idx="6">
                  <c:v>3.8153098420413124E-2</c:v>
                </c:pt>
              </c:numCache>
            </c:numRef>
          </c:val>
          <c:extLst>
            <c:ext xmlns:c16="http://schemas.microsoft.com/office/drawing/2014/chart" uri="{C3380CC4-5D6E-409C-BE32-E72D297353CC}">
              <c16:uniqueId val="{00000000-5819-4187-8C45-2ED34C3C7361}"/>
            </c:ext>
          </c:extLst>
        </c:ser>
        <c:ser>
          <c:idx val="1"/>
          <c:order val="1"/>
          <c:tx>
            <c:strRef>
              <c:f>'CVRJ Intakes'!$C$33</c:f>
              <c:strCache>
                <c:ptCount val="1"/>
                <c:pt idx="0">
                  <c:v>2012</c:v>
                </c:pt>
              </c:strCache>
            </c:strRef>
          </c:tx>
          <c:spPr>
            <a:solidFill>
              <a:schemeClr val="accent2"/>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Intakes'!$C$34:$C$40</c:f>
              <c:numCache>
                <c:formatCode>0.00%</c:formatCode>
                <c:ptCount val="7"/>
                <c:pt idx="0">
                  <c:v>0.10052493438320211</c:v>
                </c:pt>
                <c:pt idx="1">
                  <c:v>8.5564304461942256E-2</c:v>
                </c:pt>
                <c:pt idx="2">
                  <c:v>0.24750656167979002</c:v>
                </c:pt>
                <c:pt idx="3">
                  <c:v>8.0052493438320216E-2</c:v>
                </c:pt>
                <c:pt idx="4">
                  <c:v>0.20997375328083989</c:v>
                </c:pt>
                <c:pt idx="5">
                  <c:v>0.23858267716535433</c:v>
                </c:pt>
                <c:pt idx="6">
                  <c:v>3.7795275590551181E-2</c:v>
                </c:pt>
              </c:numCache>
            </c:numRef>
          </c:val>
          <c:extLst>
            <c:ext xmlns:c16="http://schemas.microsoft.com/office/drawing/2014/chart" uri="{C3380CC4-5D6E-409C-BE32-E72D297353CC}">
              <c16:uniqueId val="{00000001-5819-4187-8C45-2ED34C3C7361}"/>
            </c:ext>
          </c:extLst>
        </c:ser>
        <c:ser>
          <c:idx val="2"/>
          <c:order val="2"/>
          <c:tx>
            <c:strRef>
              <c:f>'CVRJ Intakes'!$D$33</c:f>
              <c:strCache>
                <c:ptCount val="1"/>
                <c:pt idx="0">
                  <c:v>2013</c:v>
                </c:pt>
              </c:strCache>
            </c:strRef>
          </c:tx>
          <c:spPr>
            <a:solidFill>
              <a:schemeClr val="accent3"/>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Intakes'!$D$34:$D$40</c:f>
              <c:numCache>
                <c:formatCode>0.00%</c:formatCode>
                <c:ptCount val="7"/>
                <c:pt idx="0">
                  <c:v>0.11102215105417668</c:v>
                </c:pt>
                <c:pt idx="1">
                  <c:v>9.8478783026421143E-2</c:v>
                </c:pt>
                <c:pt idx="2">
                  <c:v>0.2524686415799306</c:v>
                </c:pt>
                <c:pt idx="3">
                  <c:v>8.4867894315452358E-2</c:v>
                </c:pt>
                <c:pt idx="4">
                  <c:v>0.21964238057112356</c:v>
                </c:pt>
                <c:pt idx="5">
                  <c:v>0.17080330931411797</c:v>
                </c:pt>
                <c:pt idx="6">
                  <c:v>6.2716840138777694E-2</c:v>
                </c:pt>
              </c:numCache>
            </c:numRef>
          </c:val>
          <c:extLst>
            <c:ext xmlns:c16="http://schemas.microsoft.com/office/drawing/2014/chart" uri="{C3380CC4-5D6E-409C-BE32-E72D297353CC}">
              <c16:uniqueId val="{00000002-5819-4187-8C45-2ED34C3C7361}"/>
            </c:ext>
          </c:extLst>
        </c:ser>
        <c:ser>
          <c:idx val="3"/>
          <c:order val="3"/>
          <c:tx>
            <c:strRef>
              <c:f>'CVRJ Intakes'!$E$33</c:f>
              <c:strCache>
                <c:ptCount val="1"/>
                <c:pt idx="0">
                  <c:v>2014</c:v>
                </c:pt>
              </c:strCache>
            </c:strRef>
          </c:tx>
          <c:spPr>
            <a:solidFill>
              <a:schemeClr val="accent4"/>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Intakes'!$E$34:$E$40</c:f>
              <c:numCache>
                <c:formatCode>0.00%</c:formatCode>
                <c:ptCount val="7"/>
                <c:pt idx="0">
                  <c:v>0.1162981162981163</c:v>
                </c:pt>
                <c:pt idx="1">
                  <c:v>9.8007098007098004E-2</c:v>
                </c:pt>
                <c:pt idx="2">
                  <c:v>0.23641823641823642</c:v>
                </c:pt>
                <c:pt idx="3">
                  <c:v>9.6369096369096366E-2</c:v>
                </c:pt>
                <c:pt idx="4">
                  <c:v>0.27354627354627353</c:v>
                </c:pt>
                <c:pt idx="5">
                  <c:v>0.12093912093912094</c:v>
                </c:pt>
                <c:pt idx="6">
                  <c:v>5.8422058422058422E-2</c:v>
                </c:pt>
              </c:numCache>
            </c:numRef>
          </c:val>
          <c:extLst>
            <c:ext xmlns:c16="http://schemas.microsoft.com/office/drawing/2014/chart" uri="{C3380CC4-5D6E-409C-BE32-E72D297353CC}">
              <c16:uniqueId val="{00000003-5819-4187-8C45-2ED34C3C7361}"/>
            </c:ext>
          </c:extLst>
        </c:ser>
        <c:ser>
          <c:idx val="4"/>
          <c:order val="4"/>
          <c:tx>
            <c:strRef>
              <c:f>'CVRJ Intakes'!$F$33</c:f>
              <c:strCache>
                <c:ptCount val="1"/>
                <c:pt idx="0">
                  <c:v>2015</c:v>
                </c:pt>
              </c:strCache>
            </c:strRef>
          </c:tx>
          <c:spPr>
            <a:solidFill>
              <a:schemeClr val="accent5"/>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Intakes'!$F$34:$F$40</c:f>
              <c:numCache>
                <c:formatCode>0.00%</c:formatCode>
                <c:ptCount val="7"/>
                <c:pt idx="0">
                  <c:v>0.1000292483182217</c:v>
                </c:pt>
                <c:pt idx="1">
                  <c:v>0.10617139514477918</c:v>
                </c:pt>
                <c:pt idx="2">
                  <c:v>0.27610412401286927</c:v>
                </c:pt>
                <c:pt idx="3">
                  <c:v>9.7689382860485521E-2</c:v>
                </c:pt>
                <c:pt idx="4">
                  <c:v>0.28517110266159695</c:v>
                </c:pt>
                <c:pt idx="5">
                  <c:v>7.9555425563030122E-2</c:v>
                </c:pt>
                <c:pt idx="6">
                  <c:v>5.5279321439017259E-2</c:v>
                </c:pt>
              </c:numCache>
            </c:numRef>
          </c:val>
          <c:extLst>
            <c:ext xmlns:c16="http://schemas.microsoft.com/office/drawing/2014/chart" uri="{C3380CC4-5D6E-409C-BE32-E72D297353CC}">
              <c16:uniqueId val="{00000004-5819-4187-8C45-2ED34C3C7361}"/>
            </c:ext>
          </c:extLst>
        </c:ser>
        <c:ser>
          <c:idx val="5"/>
          <c:order val="5"/>
          <c:tx>
            <c:strRef>
              <c:f>'CVRJ Intakes'!$G$33</c:f>
              <c:strCache>
                <c:ptCount val="1"/>
                <c:pt idx="0">
                  <c:v>2016</c:v>
                </c:pt>
              </c:strCache>
            </c:strRef>
          </c:tx>
          <c:spPr>
            <a:solidFill>
              <a:schemeClr val="accent6"/>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Intakes'!$G$34:$G$40</c:f>
              <c:numCache>
                <c:formatCode>0.00%</c:formatCode>
                <c:ptCount val="7"/>
                <c:pt idx="0">
                  <c:v>0.11963007159904535</c:v>
                </c:pt>
                <c:pt idx="1">
                  <c:v>0.11575178997613365</c:v>
                </c:pt>
                <c:pt idx="2">
                  <c:v>0.25745823389021477</c:v>
                </c:pt>
                <c:pt idx="3">
                  <c:v>9.4272076372315036E-2</c:v>
                </c:pt>
                <c:pt idx="4">
                  <c:v>0.26223150357995229</c:v>
                </c:pt>
                <c:pt idx="5">
                  <c:v>7.040572792362769E-2</c:v>
                </c:pt>
                <c:pt idx="6">
                  <c:v>8.0250596658711218E-2</c:v>
                </c:pt>
              </c:numCache>
            </c:numRef>
          </c:val>
          <c:extLst>
            <c:ext xmlns:c16="http://schemas.microsoft.com/office/drawing/2014/chart" uri="{C3380CC4-5D6E-409C-BE32-E72D297353CC}">
              <c16:uniqueId val="{00000005-5819-4187-8C45-2ED34C3C7361}"/>
            </c:ext>
          </c:extLst>
        </c:ser>
        <c:ser>
          <c:idx val="6"/>
          <c:order val="6"/>
          <c:tx>
            <c:strRef>
              <c:f>'CVRJ Intakes'!$H$33</c:f>
              <c:strCache>
                <c:ptCount val="1"/>
                <c:pt idx="0">
                  <c:v>2017</c:v>
                </c:pt>
              </c:strCache>
            </c:strRef>
          </c:tx>
          <c:spPr>
            <a:solidFill>
              <a:schemeClr val="accent1">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Intakes'!$H$34:$H$40</c:f>
              <c:numCache>
                <c:formatCode>0.00%</c:formatCode>
                <c:ptCount val="7"/>
                <c:pt idx="0">
                  <c:v>0.12784090909090909</c:v>
                </c:pt>
                <c:pt idx="1">
                  <c:v>0.13267045454545454</c:v>
                </c:pt>
                <c:pt idx="2">
                  <c:v>0.25596590909090911</c:v>
                </c:pt>
                <c:pt idx="3">
                  <c:v>9.9147727272727276E-2</c:v>
                </c:pt>
                <c:pt idx="4">
                  <c:v>0.25596590909090911</c:v>
                </c:pt>
                <c:pt idx="5">
                  <c:v>6.4204545454545459E-2</c:v>
                </c:pt>
                <c:pt idx="6">
                  <c:v>6.4204545454545459E-2</c:v>
                </c:pt>
              </c:numCache>
            </c:numRef>
          </c:val>
          <c:extLst>
            <c:ext xmlns:c16="http://schemas.microsoft.com/office/drawing/2014/chart" uri="{C3380CC4-5D6E-409C-BE32-E72D297353CC}">
              <c16:uniqueId val="{00000006-5819-4187-8C45-2ED34C3C7361}"/>
            </c:ext>
          </c:extLst>
        </c:ser>
        <c:ser>
          <c:idx val="7"/>
          <c:order val="7"/>
          <c:tx>
            <c:strRef>
              <c:f>'CVRJ Intakes'!$I$33</c:f>
              <c:strCache>
                <c:ptCount val="1"/>
                <c:pt idx="0">
                  <c:v>2018</c:v>
                </c:pt>
              </c:strCache>
            </c:strRef>
          </c:tx>
          <c:spPr>
            <a:solidFill>
              <a:schemeClr val="accent2">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Intakes'!$I$34:$I$40</c:f>
              <c:numCache>
                <c:formatCode>0.00%</c:formatCode>
                <c:ptCount val="7"/>
                <c:pt idx="0">
                  <c:v>0.11354466858789625</c:v>
                </c:pt>
                <c:pt idx="1">
                  <c:v>0.12507204610951009</c:v>
                </c:pt>
                <c:pt idx="2">
                  <c:v>0.26138328530259364</c:v>
                </c:pt>
                <c:pt idx="3">
                  <c:v>8.5302593659942361E-2</c:v>
                </c:pt>
                <c:pt idx="4">
                  <c:v>0.25417867435158503</c:v>
                </c:pt>
                <c:pt idx="5">
                  <c:v>9.9135446685878967E-2</c:v>
                </c:pt>
                <c:pt idx="6">
                  <c:v>6.1383285302593661E-2</c:v>
                </c:pt>
              </c:numCache>
            </c:numRef>
          </c:val>
          <c:extLst>
            <c:ext xmlns:c16="http://schemas.microsoft.com/office/drawing/2014/chart" uri="{C3380CC4-5D6E-409C-BE32-E72D297353CC}">
              <c16:uniqueId val="{00000007-5819-4187-8C45-2ED34C3C7361}"/>
            </c:ext>
          </c:extLst>
        </c:ser>
        <c:ser>
          <c:idx val="8"/>
          <c:order val="8"/>
          <c:tx>
            <c:strRef>
              <c:f>'CVRJ Intakes'!$J$33</c:f>
              <c:strCache>
                <c:ptCount val="1"/>
                <c:pt idx="0">
                  <c:v>2019</c:v>
                </c:pt>
              </c:strCache>
            </c:strRef>
          </c:tx>
          <c:spPr>
            <a:solidFill>
              <a:schemeClr val="accent3">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Intakes'!$J$34:$J$40</c:f>
              <c:numCache>
                <c:formatCode>0.00%</c:formatCode>
                <c:ptCount val="7"/>
                <c:pt idx="0">
                  <c:v>0.11407985589912939</c:v>
                </c:pt>
                <c:pt idx="1">
                  <c:v>0.12848994296007205</c:v>
                </c:pt>
                <c:pt idx="2">
                  <c:v>0.25277694386070249</c:v>
                </c:pt>
                <c:pt idx="3">
                  <c:v>8.5259681777244065E-2</c:v>
                </c:pt>
                <c:pt idx="4">
                  <c:v>0.22635845091564094</c:v>
                </c:pt>
                <c:pt idx="5">
                  <c:v>0.12278595016511558</c:v>
                </c:pt>
                <c:pt idx="6">
                  <c:v>7.0249174422095467E-2</c:v>
                </c:pt>
              </c:numCache>
            </c:numRef>
          </c:val>
          <c:extLst>
            <c:ext xmlns:c16="http://schemas.microsoft.com/office/drawing/2014/chart" uri="{C3380CC4-5D6E-409C-BE32-E72D297353CC}">
              <c16:uniqueId val="{00000008-5819-4187-8C45-2ED34C3C7361}"/>
            </c:ext>
          </c:extLst>
        </c:ser>
        <c:ser>
          <c:idx val="9"/>
          <c:order val="9"/>
          <c:tx>
            <c:strRef>
              <c:f>'CVRJ Intakes'!$K$33</c:f>
              <c:strCache>
                <c:ptCount val="1"/>
                <c:pt idx="0">
                  <c:v>2020</c:v>
                </c:pt>
              </c:strCache>
            </c:strRef>
          </c:tx>
          <c:spPr>
            <a:solidFill>
              <a:schemeClr val="accent4">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Intakes'!$K$34:$K$40</c:f>
              <c:numCache>
                <c:formatCode>0.00%</c:formatCode>
                <c:ptCount val="7"/>
                <c:pt idx="0">
                  <c:v>0.10783055198973042</c:v>
                </c:pt>
                <c:pt idx="1">
                  <c:v>0.11852802738553701</c:v>
                </c:pt>
                <c:pt idx="2">
                  <c:v>0.27770646127513909</c:v>
                </c:pt>
                <c:pt idx="3">
                  <c:v>5.6910569105691054E-2</c:v>
                </c:pt>
                <c:pt idx="4">
                  <c:v>0.24604193410355157</c:v>
                </c:pt>
                <c:pt idx="5">
                  <c:v>0.11767222935387249</c:v>
                </c:pt>
                <c:pt idx="6">
                  <c:v>7.531022678647839E-2</c:v>
                </c:pt>
              </c:numCache>
            </c:numRef>
          </c:val>
          <c:extLst>
            <c:ext xmlns:c16="http://schemas.microsoft.com/office/drawing/2014/chart" uri="{C3380CC4-5D6E-409C-BE32-E72D297353CC}">
              <c16:uniqueId val="{00000009-5819-4187-8C45-2ED34C3C7361}"/>
            </c:ext>
          </c:extLst>
        </c:ser>
        <c:ser>
          <c:idx val="10"/>
          <c:order val="10"/>
          <c:tx>
            <c:strRef>
              <c:f>'CVRJ Intakes'!$L$33</c:f>
              <c:strCache>
                <c:ptCount val="1"/>
                <c:pt idx="0">
                  <c:v>2021</c:v>
                </c:pt>
              </c:strCache>
            </c:strRef>
          </c:tx>
          <c:spPr>
            <a:solidFill>
              <a:schemeClr val="accent5">
                <a:lumMod val="60000"/>
              </a:schemeClr>
            </a:solidFill>
            <a:ln>
              <a:noFill/>
            </a:ln>
            <a:effectLst/>
          </c:spPr>
          <c:invertIfNegative val="0"/>
          <c:cat>
            <c:strRef>
              <c:f>'CVRJ Intakes'!$A$34:$A$40</c:f>
              <c:strCache>
                <c:ptCount val="7"/>
                <c:pt idx="0">
                  <c:v>Fluvanna</c:v>
                </c:pt>
                <c:pt idx="1">
                  <c:v>Greene</c:v>
                </c:pt>
                <c:pt idx="2">
                  <c:v>Louisa</c:v>
                </c:pt>
                <c:pt idx="3">
                  <c:v>Madison</c:v>
                </c:pt>
                <c:pt idx="4">
                  <c:v>Orange</c:v>
                </c:pt>
                <c:pt idx="5">
                  <c:v>Federal</c:v>
                </c:pt>
                <c:pt idx="6">
                  <c:v>Other Jurisdictions</c:v>
                </c:pt>
              </c:strCache>
            </c:strRef>
          </c:cat>
          <c:val>
            <c:numRef>
              <c:f>'CVRJ Intakes'!$L$34:$L$40</c:f>
              <c:numCache>
                <c:formatCode>0.00%</c:formatCode>
                <c:ptCount val="7"/>
                <c:pt idx="0">
                  <c:v>0.11360000000000001</c:v>
                </c:pt>
                <c:pt idx="1">
                  <c:v>0.1144</c:v>
                </c:pt>
                <c:pt idx="2">
                  <c:v>0.31319999999999998</c:v>
                </c:pt>
                <c:pt idx="3">
                  <c:v>5.5199999999999999E-2</c:v>
                </c:pt>
                <c:pt idx="4">
                  <c:v>0.26640000000000003</c:v>
                </c:pt>
                <c:pt idx="5">
                  <c:v>6.6799999999999998E-2</c:v>
                </c:pt>
                <c:pt idx="6">
                  <c:v>7.0400000000000004E-2</c:v>
                </c:pt>
              </c:numCache>
            </c:numRef>
          </c:val>
          <c:extLst>
            <c:ext xmlns:c16="http://schemas.microsoft.com/office/drawing/2014/chart" uri="{C3380CC4-5D6E-409C-BE32-E72D297353CC}">
              <c16:uniqueId val="{0000000A-5819-4187-8C45-2ED34C3C7361}"/>
            </c:ext>
          </c:extLst>
        </c:ser>
        <c:dLbls>
          <c:showLegendKey val="0"/>
          <c:showVal val="0"/>
          <c:showCatName val="0"/>
          <c:showSerName val="0"/>
          <c:showPercent val="0"/>
          <c:showBubbleSize val="0"/>
        </c:dLbls>
        <c:gapWidth val="219"/>
        <c:overlap val="-27"/>
        <c:axId val="501289648"/>
        <c:axId val="501290896"/>
      </c:barChart>
      <c:catAx>
        <c:axId val="501289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1290896"/>
        <c:crosses val="autoZero"/>
        <c:auto val="1"/>
        <c:lblAlgn val="ctr"/>
        <c:lblOffset val="100"/>
        <c:noMultiLvlLbl val="0"/>
      </c:catAx>
      <c:valAx>
        <c:axId val="5012908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12896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Bed Day Expenditures by Race</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169373359580053E-2"/>
          <c:y val="9.509725867599883E-2"/>
          <c:w val="0.91684793307086609"/>
          <c:h val="0.76850116652085154"/>
        </c:manualLayout>
      </c:layout>
      <c:lineChart>
        <c:grouping val="standard"/>
        <c:varyColors val="0"/>
        <c:ser>
          <c:idx val="0"/>
          <c:order val="0"/>
          <c:tx>
            <c:strRef>
              <c:f>'BDE by Race'!$A$22</c:f>
              <c:strCache>
                <c:ptCount val="1"/>
                <c:pt idx="0">
                  <c:v>Orange - Black</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'BDE by Race'!$B$21:$K$21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Race'!$B$22:$K$22</c:f>
              <c:numCache>
                <c:formatCode>General</c:formatCode>
                <c:ptCount val="10"/>
                <c:pt idx="0">
                  <c:v>6372</c:v>
                </c:pt>
                <c:pt idx="1">
                  <c:v>5536</c:v>
                </c:pt>
                <c:pt idx="2">
                  <c:v>4348</c:v>
                </c:pt>
                <c:pt idx="3">
                  <c:v>7268</c:v>
                </c:pt>
                <c:pt idx="4">
                  <c:v>5261</c:v>
                </c:pt>
                <c:pt idx="5">
                  <c:v>9100</c:v>
                </c:pt>
                <c:pt idx="6">
                  <c:v>7971</c:v>
                </c:pt>
                <c:pt idx="7">
                  <c:v>4858</c:v>
                </c:pt>
                <c:pt idx="8">
                  <c:v>4829</c:v>
                </c:pt>
                <c:pt idx="9">
                  <c:v>4118</c:v>
                </c:pt>
              </c:numCache>
            </c:numRef>
          </c:val>
          <c:smooth val="0"/>
          <c:extLst>
            <c:ext xmlns:c16="http://schemas.microsoft.com/office/drawing/2014/chart" uri="{C3380CC4-5D6E-409C-BE32-E72D297353CC}">
              <c16:uniqueId val="{00000000-4226-420B-A0E9-E550F889B79D}"/>
            </c:ext>
          </c:extLst>
        </c:ser>
        <c:ser>
          <c:idx val="1"/>
          <c:order val="1"/>
          <c:tx>
            <c:strRef>
              <c:f>'BDE by Race'!$A$23</c:f>
              <c:strCache>
                <c:ptCount val="1"/>
                <c:pt idx="0">
                  <c:v>Orange - White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'BDE by Race'!$B$21:$K$21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Race'!$B$23:$K$23</c:f>
              <c:numCache>
                <c:formatCode>General</c:formatCode>
                <c:ptCount val="10"/>
                <c:pt idx="0">
                  <c:v>10572</c:v>
                </c:pt>
                <c:pt idx="1">
                  <c:v>9098</c:v>
                </c:pt>
                <c:pt idx="2">
                  <c:v>9656</c:v>
                </c:pt>
                <c:pt idx="3">
                  <c:v>13265</c:v>
                </c:pt>
                <c:pt idx="4">
                  <c:v>15718</c:v>
                </c:pt>
                <c:pt idx="5">
                  <c:v>14969</c:v>
                </c:pt>
                <c:pt idx="6">
                  <c:v>14605</c:v>
                </c:pt>
                <c:pt idx="7">
                  <c:v>14167</c:v>
                </c:pt>
                <c:pt idx="8">
                  <c:v>14895</c:v>
                </c:pt>
                <c:pt idx="9">
                  <c:v>13187</c:v>
                </c:pt>
              </c:numCache>
            </c:numRef>
          </c:val>
          <c:smooth val="0"/>
          <c:extLst>
            <c:ext xmlns:c16="http://schemas.microsoft.com/office/drawing/2014/chart" uri="{C3380CC4-5D6E-409C-BE32-E72D297353CC}">
              <c16:uniqueId val="{00000001-4226-420B-A0E9-E550F889B79D}"/>
            </c:ext>
          </c:extLst>
        </c:ser>
        <c:dLbls>
          <c:showLegendKey val="0"/>
          <c:showVal val="0"/>
          <c:showCatName val="0"/>
          <c:showSerName val="0"/>
          <c:showPercent val="0"/>
          <c:showBubbleSize val="0"/>
        </c:dLbls>
        <c:smooth val="0"/>
        <c:axId val="491583520"/>
        <c:axId val="491582344"/>
      </c:lineChart>
      <c:catAx>
        <c:axId val="491583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582344"/>
        <c:crosses val="autoZero"/>
        <c:auto val="1"/>
        <c:lblAlgn val="ctr"/>
        <c:lblOffset val="100"/>
        <c:noMultiLvlLbl val="0"/>
      </c:catAx>
      <c:valAx>
        <c:axId val="491582344"/>
        <c:scaling>
          <c:orientation val="minMax"/>
          <c:max val="2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15835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Bed Day Expenditures by Gender</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'BDE by Gender'!$A$22</c:f>
              <c:strCache>
                <c:ptCount val="1"/>
                <c:pt idx="0">
                  <c:v>Orange - Female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'BDE by Gender'!$B$21:$K$21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Gender'!$B$22:$K$22</c:f>
              <c:numCache>
                <c:formatCode>General</c:formatCode>
                <c:ptCount val="10"/>
                <c:pt idx="0">
                  <c:v>2160</c:v>
                </c:pt>
                <c:pt idx="1">
                  <c:v>2147</c:v>
                </c:pt>
                <c:pt idx="2">
                  <c:v>2370</c:v>
                </c:pt>
                <c:pt idx="3">
                  <c:v>3289</c:v>
                </c:pt>
                <c:pt idx="4">
                  <c:v>2833</c:v>
                </c:pt>
                <c:pt idx="5">
                  <c:v>4356</c:v>
                </c:pt>
                <c:pt idx="6">
                  <c:v>3435</c:v>
                </c:pt>
                <c:pt idx="7">
                  <c:v>3303</c:v>
                </c:pt>
                <c:pt idx="8">
                  <c:v>3668</c:v>
                </c:pt>
                <c:pt idx="9">
                  <c:v>2528</c:v>
                </c:pt>
              </c:numCache>
            </c:numRef>
          </c:val>
          <c:smooth val="0"/>
          <c:extLst>
            <c:ext xmlns:c16="http://schemas.microsoft.com/office/drawing/2014/chart" uri="{C3380CC4-5D6E-409C-BE32-E72D297353CC}">
              <c16:uniqueId val="{00000000-7151-43DF-B304-1D1EC8516C9E}"/>
            </c:ext>
          </c:extLst>
        </c:ser>
        <c:ser>
          <c:idx val="1"/>
          <c:order val="1"/>
          <c:tx>
            <c:strRef>
              <c:f>'BDE by Gender'!$A$23</c:f>
              <c:strCache>
                <c:ptCount val="1"/>
                <c:pt idx="0">
                  <c:v>Orange - Male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'BDE by Gender'!$B$21:$K$21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'BDE by Gender'!$B$23:$K$23</c:f>
              <c:numCache>
                <c:formatCode>General</c:formatCode>
                <c:ptCount val="10"/>
                <c:pt idx="0">
                  <c:v>14829</c:v>
                </c:pt>
                <c:pt idx="1">
                  <c:v>12506</c:v>
                </c:pt>
                <c:pt idx="2">
                  <c:v>11636</c:v>
                </c:pt>
                <c:pt idx="3">
                  <c:v>17249</c:v>
                </c:pt>
                <c:pt idx="4">
                  <c:v>18064</c:v>
                </c:pt>
                <c:pt idx="5">
                  <c:v>19713</c:v>
                </c:pt>
                <c:pt idx="6">
                  <c:v>19142</c:v>
                </c:pt>
                <c:pt idx="7">
                  <c:v>15722</c:v>
                </c:pt>
                <c:pt idx="8">
                  <c:v>16057</c:v>
                </c:pt>
                <c:pt idx="9">
                  <c:v>14777</c:v>
                </c:pt>
              </c:numCache>
            </c:numRef>
          </c:val>
          <c:smooth val="0"/>
          <c:extLst>
            <c:ext xmlns:c16="http://schemas.microsoft.com/office/drawing/2014/chart" uri="{C3380CC4-5D6E-409C-BE32-E72D297353CC}">
              <c16:uniqueId val="{00000001-7151-43DF-B304-1D1EC8516C9E}"/>
            </c:ext>
          </c:extLst>
        </c:ser>
        <c:dLbls>
          <c:showLegendKey val="0"/>
          <c:showVal val="0"/>
          <c:showCatName val="0"/>
          <c:showSerName val="0"/>
          <c:showPercent val="0"/>
          <c:showBubbleSize val="0"/>
        </c:dLbls>
        <c:smooth val="0"/>
        <c:axId val="492223008"/>
        <c:axId val="492219480"/>
      </c:lineChart>
      <c:catAx>
        <c:axId val="492223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219480"/>
        <c:crosses val="autoZero"/>
        <c:auto val="1"/>
        <c:lblAlgn val="ctr"/>
        <c:lblOffset val="100"/>
        <c:noMultiLvlLbl val="0"/>
      </c:catAx>
      <c:valAx>
        <c:axId val="492219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22230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Bed Day Expenditures by Age Group</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'BDE by Age'!$B$36</c:f>
              <c:strCache>
                <c:ptCount val="1"/>
                <c:pt idx="0">
                  <c:v>2012</c:v>
                </c:pt>
              </c:strCache>
            </c:strRef>
          </c:tx>
          <c:spPr>
            <a:solidFill>
              <a:schemeClr val="accent1"/>
            </a:solidFill>
            <a:ln>
              <a:noFill/>
            </a:ln>
            <a:effectLst/>
          </c:spPr>
          <c:invertIfNegative val="0"/>
          <c:cat>
            <c:strRef>
              <c:f>'BDE by Age'!$A$37:$A$41</c:f>
              <c:strCache>
                <c:ptCount val="5"/>
                <c:pt idx="0">
                  <c:v>18-24</c:v>
                </c:pt>
                <c:pt idx="1">
                  <c:v>25-29</c:v>
                </c:pt>
                <c:pt idx="2">
                  <c:v>30-39</c:v>
                </c:pt>
                <c:pt idx="3">
                  <c:v>40-49</c:v>
                </c:pt>
                <c:pt idx="4">
                  <c:v>50+</c:v>
                </c:pt>
              </c:strCache>
            </c:strRef>
          </c:cat>
          <c:val>
            <c:numRef>
              <c:f>'BDE by Age'!$B$37:$B$41</c:f>
              <c:numCache>
                <c:formatCode>General</c:formatCode>
                <c:ptCount val="5"/>
                <c:pt idx="0">
                  <c:v>4292</c:v>
                </c:pt>
                <c:pt idx="1">
                  <c:v>3097</c:v>
                </c:pt>
                <c:pt idx="2">
                  <c:v>4558</c:v>
                </c:pt>
                <c:pt idx="3">
                  <c:v>2623</c:v>
                </c:pt>
                <c:pt idx="4">
                  <c:v>2420</c:v>
                </c:pt>
              </c:numCache>
            </c:numRef>
          </c:val>
          <c:extLst>
            <c:ext xmlns:c16="http://schemas.microsoft.com/office/drawing/2014/chart" uri="{C3380CC4-5D6E-409C-BE32-E72D297353CC}">
              <c16:uniqueId val="{00000000-595D-4799-9E09-CF757E5E7E2B}"/>
            </c:ext>
          </c:extLst>
        </c:ser>
        <c:ser>
          <c:idx val="1"/>
          <c:order val="1"/>
          <c:tx>
            <c:strRef>
              <c:f>'BDE by Age'!$C$36</c:f>
              <c:strCache>
                <c:ptCount val="1"/>
                <c:pt idx="0">
                  <c:v>2013</c:v>
                </c:pt>
              </c:strCache>
            </c:strRef>
          </c:tx>
          <c:spPr>
            <a:solidFill>
              <a:schemeClr val="accent2"/>
            </a:solidFill>
            <a:ln>
              <a:noFill/>
            </a:ln>
            <a:effectLst/>
          </c:spPr>
          <c:invertIfNegative val="0"/>
          <c:cat>
            <c:strRef>
              <c:f>'BDE by Age'!$A$37:$A$41</c:f>
              <c:strCache>
                <c:ptCount val="5"/>
                <c:pt idx="0">
                  <c:v>18-24</c:v>
                </c:pt>
                <c:pt idx="1">
                  <c:v>25-29</c:v>
                </c:pt>
                <c:pt idx="2">
                  <c:v>30-39</c:v>
                </c:pt>
                <c:pt idx="3">
                  <c:v>40-49</c:v>
                </c:pt>
                <c:pt idx="4">
                  <c:v>50+</c:v>
                </c:pt>
              </c:strCache>
            </c:strRef>
          </c:cat>
          <c:val>
            <c:numRef>
              <c:f>'BDE by Age'!$C$37:$C$41</c:f>
              <c:numCache>
                <c:formatCode>General</c:formatCode>
                <c:ptCount val="5"/>
                <c:pt idx="0">
                  <c:v>3760</c:v>
                </c:pt>
                <c:pt idx="1">
                  <c:v>1387</c:v>
                </c:pt>
                <c:pt idx="2">
                  <c:v>4204</c:v>
                </c:pt>
                <c:pt idx="3">
                  <c:v>3057</c:v>
                </c:pt>
                <c:pt idx="4">
                  <c:v>2246</c:v>
                </c:pt>
              </c:numCache>
            </c:numRef>
          </c:val>
          <c:extLst>
            <c:ext xmlns:c16="http://schemas.microsoft.com/office/drawing/2014/chart" uri="{C3380CC4-5D6E-409C-BE32-E72D297353CC}">
              <c16:uniqueId val="{00000001-595D-4799-9E09-CF757E5E7E2B}"/>
            </c:ext>
          </c:extLst>
        </c:ser>
        <c:ser>
          <c:idx val="2"/>
          <c:order val="2"/>
          <c:tx>
            <c:strRef>
              <c:f>'BDE by Age'!$D$36</c:f>
              <c:strCache>
                <c:ptCount val="1"/>
                <c:pt idx="0">
                  <c:v>2014</c:v>
                </c:pt>
              </c:strCache>
            </c:strRef>
          </c:tx>
          <c:spPr>
            <a:solidFill>
              <a:schemeClr val="accent3"/>
            </a:solidFill>
            <a:ln>
              <a:noFill/>
            </a:ln>
            <a:effectLst/>
          </c:spPr>
          <c:invertIfNegative val="0"/>
          <c:cat>
            <c:strRef>
              <c:f>'BDE by Age'!$A$37:$A$41</c:f>
              <c:strCache>
                <c:ptCount val="5"/>
                <c:pt idx="0">
                  <c:v>18-24</c:v>
                </c:pt>
                <c:pt idx="1">
                  <c:v>25-29</c:v>
                </c:pt>
                <c:pt idx="2">
                  <c:v>30-39</c:v>
                </c:pt>
                <c:pt idx="3">
                  <c:v>40-49</c:v>
                </c:pt>
                <c:pt idx="4">
                  <c:v>50+</c:v>
                </c:pt>
              </c:strCache>
            </c:strRef>
          </c:cat>
          <c:val>
            <c:numRef>
              <c:f>'BDE by Age'!$D$37:$D$41</c:f>
              <c:numCache>
                <c:formatCode>General</c:formatCode>
                <c:ptCount val="5"/>
                <c:pt idx="0">
                  <c:v>3678</c:v>
                </c:pt>
                <c:pt idx="1">
                  <c:v>2290</c:v>
                </c:pt>
                <c:pt idx="2">
                  <c:v>3835</c:v>
                </c:pt>
                <c:pt idx="3">
                  <c:v>2699</c:v>
                </c:pt>
                <c:pt idx="4">
                  <c:v>1504</c:v>
                </c:pt>
              </c:numCache>
            </c:numRef>
          </c:val>
          <c:extLst>
            <c:ext xmlns:c16="http://schemas.microsoft.com/office/drawing/2014/chart" uri="{C3380CC4-5D6E-409C-BE32-E72D297353CC}">
              <c16:uniqueId val="{00000002-595D-4799-9E09-CF757E5E7E2B}"/>
            </c:ext>
          </c:extLst>
        </c:ser>
        <c:ser>
          <c:idx val="3"/>
          <c:order val="3"/>
          <c:tx>
            <c:strRef>
              <c:f>'BDE by Age'!$E$36</c:f>
              <c:strCache>
                <c:ptCount val="1"/>
                <c:pt idx="0">
                  <c:v>2015</c:v>
                </c:pt>
              </c:strCache>
            </c:strRef>
          </c:tx>
          <c:spPr>
            <a:solidFill>
              <a:schemeClr val="accent4"/>
            </a:solidFill>
            <a:ln>
              <a:noFill/>
            </a:ln>
            <a:effectLst/>
          </c:spPr>
          <c:invertIfNegative val="0"/>
          <c:cat>
            <c:strRef>
              <c:f>'BDE by Age'!$A$37:$A$41</c:f>
              <c:strCache>
                <c:ptCount val="5"/>
                <c:pt idx="0">
                  <c:v>18-24</c:v>
                </c:pt>
                <c:pt idx="1">
                  <c:v>25-29</c:v>
                </c:pt>
                <c:pt idx="2">
                  <c:v>30-39</c:v>
                </c:pt>
                <c:pt idx="3">
                  <c:v>40-49</c:v>
                </c:pt>
                <c:pt idx="4">
                  <c:v>50+</c:v>
                </c:pt>
              </c:strCache>
            </c:strRef>
          </c:cat>
          <c:val>
            <c:numRef>
              <c:f>'BDE by Age'!$E$37:$E$41</c:f>
              <c:numCache>
                <c:formatCode>General</c:formatCode>
                <c:ptCount val="5"/>
                <c:pt idx="0">
                  <c:v>5741</c:v>
                </c:pt>
                <c:pt idx="1">
                  <c:v>2977</c:v>
                </c:pt>
                <c:pt idx="2">
                  <c:v>5668</c:v>
                </c:pt>
                <c:pt idx="3">
                  <c:v>3354</c:v>
                </c:pt>
                <c:pt idx="4">
                  <c:v>2747</c:v>
                </c:pt>
              </c:numCache>
            </c:numRef>
          </c:val>
          <c:extLst>
            <c:ext xmlns:c16="http://schemas.microsoft.com/office/drawing/2014/chart" uri="{C3380CC4-5D6E-409C-BE32-E72D297353CC}">
              <c16:uniqueId val="{00000003-595D-4799-9E09-CF757E5E7E2B}"/>
            </c:ext>
          </c:extLst>
        </c:ser>
        <c:ser>
          <c:idx val="4"/>
          <c:order val="4"/>
          <c:tx>
            <c:strRef>
              <c:f>'BDE by Age'!$F$36</c:f>
              <c:strCache>
                <c:ptCount val="1"/>
                <c:pt idx="0">
                  <c:v>2016</c:v>
                </c:pt>
              </c:strCache>
            </c:strRef>
          </c:tx>
          <c:spPr>
            <a:solidFill>
              <a:schemeClr val="accent5"/>
            </a:solidFill>
            <a:ln>
              <a:noFill/>
            </a:ln>
            <a:effectLst/>
          </c:spPr>
          <c:invertIfNegative val="0"/>
          <c:cat>
            <c:strRef>
              <c:f>'BDE by Age'!$A$37:$A$41</c:f>
              <c:strCache>
                <c:ptCount val="5"/>
                <c:pt idx="0">
                  <c:v>18-24</c:v>
                </c:pt>
                <c:pt idx="1">
                  <c:v>25-29</c:v>
                </c:pt>
                <c:pt idx="2">
                  <c:v>30-39</c:v>
                </c:pt>
                <c:pt idx="3">
                  <c:v>40-49</c:v>
                </c:pt>
                <c:pt idx="4">
                  <c:v>50+</c:v>
                </c:pt>
              </c:strCache>
            </c:strRef>
          </c:cat>
          <c:val>
            <c:numRef>
              <c:f>'BDE by Age'!$F$37:$F$41</c:f>
              <c:numCache>
                <c:formatCode>General</c:formatCode>
                <c:ptCount val="5"/>
                <c:pt idx="0">
                  <c:v>4445</c:v>
                </c:pt>
                <c:pt idx="1">
                  <c:v>4264</c:v>
                </c:pt>
                <c:pt idx="2">
                  <c:v>5618</c:v>
                </c:pt>
                <c:pt idx="3">
                  <c:v>3855</c:v>
                </c:pt>
                <c:pt idx="4">
                  <c:v>2806</c:v>
                </c:pt>
              </c:numCache>
            </c:numRef>
          </c:val>
          <c:extLst>
            <c:ext xmlns:c16="http://schemas.microsoft.com/office/drawing/2014/chart" uri="{C3380CC4-5D6E-409C-BE32-E72D297353CC}">
              <c16:uniqueId val="{00000004-595D-4799-9E09-CF757E5E7E2B}"/>
            </c:ext>
          </c:extLst>
        </c:ser>
        <c:ser>
          <c:idx val="5"/>
          <c:order val="5"/>
          <c:tx>
            <c:strRef>
              <c:f>'BDE by Age'!$G$36</c:f>
              <c:strCache>
                <c:ptCount val="1"/>
                <c:pt idx="0">
                  <c:v>2017</c:v>
                </c:pt>
              </c:strCache>
            </c:strRef>
          </c:tx>
          <c:spPr>
            <a:solidFill>
              <a:schemeClr val="accent6"/>
            </a:solidFill>
            <a:ln>
              <a:noFill/>
            </a:ln>
            <a:effectLst/>
          </c:spPr>
          <c:invertIfNegative val="0"/>
          <c:cat>
            <c:strRef>
              <c:f>'BDE by Age'!$A$37:$A$41</c:f>
              <c:strCache>
                <c:ptCount val="5"/>
                <c:pt idx="0">
                  <c:v>18-24</c:v>
                </c:pt>
                <c:pt idx="1">
                  <c:v>25-29</c:v>
                </c:pt>
                <c:pt idx="2">
                  <c:v>30-39</c:v>
                </c:pt>
                <c:pt idx="3">
                  <c:v>40-49</c:v>
                </c:pt>
                <c:pt idx="4">
                  <c:v>50+</c:v>
                </c:pt>
              </c:strCache>
            </c:strRef>
          </c:cat>
          <c:val>
            <c:numRef>
              <c:f>'BDE by Age'!$G$37:$G$41</c:f>
              <c:numCache>
                <c:formatCode>General</c:formatCode>
                <c:ptCount val="5"/>
                <c:pt idx="0">
                  <c:v>6262</c:v>
                </c:pt>
                <c:pt idx="1">
                  <c:v>3398</c:v>
                </c:pt>
                <c:pt idx="2">
                  <c:v>6672</c:v>
                </c:pt>
                <c:pt idx="3">
                  <c:v>4524</c:v>
                </c:pt>
                <c:pt idx="4">
                  <c:v>3213</c:v>
                </c:pt>
              </c:numCache>
            </c:numRef>
          </c:val>
          <c:extLst>
            <c:ext xmlns:c16="http://schemas.microsoft.com/office/drawing/2014/chart" uri="{C3380CC4-5D6E-409C-BE32-E72D297353CC}">
              <c16:uniqueId val="{00000005-595D-4799-9E09-CF757E5E7E2B}"/>
            </c:ext>
          </c:extLst>
        </c:ser>
        <c:ser>
          <c:idx val="6"/>
          <c:order val="6"/>
          <c:tx>
            <c:strRef>
              <c:f>'BDE by Age'!$H$36</c:f>
              <c:strCache>
                <c:ptCount val="1"/>
                <c:pt idx="0">
                  <c:v>2018</c:v>
                </c:pt>
              </c:strCache>
            </c:strRef>
          </c:tx>
          <c:spPr>
            <a:solidFill>
              <a:schemeClr val="accent1">
                <a:lumMod val="60000"/>
              </a:schemeClr>
            </a:solidFill>
            <a:ln>
              <a:noFill/>
            </a:ln>
            <a:effectLst/>
          </c:spPr>
          <c:invertIfNegative val="0"/>
          <c:cat>
            <c:strRef>
              <c:f>'BDE by Age'!$A$37:$A$41</c:f>
              <c:strCache>
                <c:ptCount val="5"/>
                <c:pt idx="0">
                  <c:v>18-24</c:v>
                </c:pt>
                <c:pt idx="1">
                  <c:v>25-29</c:v>
                </c:pt>
                <c:pt idx="2">
                  <c:v>30-39</c:v>
                </c:pt>
                <c:pt idx="3">
                  <c:v>40-49</c:v>
                </c:pt>
                <c:pt idx="4">
                  <c:v>50+</c:v>
                </c:pt>
              </c:strCache>
            </c:strRef>
          </c:cat>
          <c:val>
            <c:numRef>
              <c:f>'BDE by Age'!$H$37:$H$41</c:f>
              <c:numCache>
                <c:formatCode>General</c:formatCode>
                <c:ptCount val="5"/>
                <c:pt idx="0">
                  <c:v>4115</c:v>
                </c:pt>
                <c:pt idx="1">
                  <c:v>4370</c:v>
                </c:pt>
                <c:pt idx="2">
                  <c:v>7088</c:v>
                </c:pt>
                <c:pt idx="3">
                  <c:v>4519</c:v>
                </c:pt>
                <c:pt idx="4">
                  <c:v>2485</c:v>
                </c:pt>
              </c:numCache>
            </c:numRef>
          </c:val>
          <c:extLst>
            <c:ext xmlns:c16="http://schemas.microsoft.com/office/drawing/2014/chart" uri="{C3380CC4-5D6E-409C-BE32-E72D297353CC}">
              <c16:uniqueId val="{00000006-595D-4799-9E09-CF757E5E7E2B}"/>
            </c:ext>
          </c:extLst>
        </c:ser>
        <c:ser>
          <c:idx val="7"/>
          <c:order val="7"/>
          <c:tx>
            <c:strRef>
              <c:f>'BDE by Age'!$I$36</c:f>
              <c:strCache>
                <c:ptCount val="1"/>
                <c:pt idx="0">
                  <c:v>2019</c:v>
                </c:pt>
              </c:strCache>
            </c:strRef>
          </c:tx>
          <c:spPr>
            <a:solidFill>
              <a:schemeClr val="accent2">
                <a:lumMod val="60000"/>
              </a:schemeClr>
            </a:solidFill>
            <a:ln>
              <a:noFill/>
            </a:ln>
            <a:effectLst/>
          </c:spPr>
          <c:invertIfNegative val="0"/>
          <c:cat>
            <c:strRef>
              <c:f>'BDE by Age'!$A$37:$A$41</c:f>
              <c:strCache>
                <c:ptCount val="5"/>
                <c:pt idx="0">
                  <c:v>18-24</c:v>
                </c:pt>
                <c:pt idx="1">
                  <c:v>25-29</c:v>
                </c:pt>
                <c:pt idx="2">
                  <c:v>30-39</c:v>
                </c:pt>
                <c:pt idx="3">
                  <c:v>40-49</c:v>
                </c:pt>
                <c:pt idx="4">
                  <c:v>50+</c:v>
                </c:pt>
              </c:strCache>
            </c:strRef>
          </c:cat>
          <c:val>
            <c:numRef>
              <c:f>'BDE by Age'!$I$37:$I$41</c:f>
              <c:numCache>
                <c:formatCode>General</c:formatCode>
                <c:ptCount val="5"/>
                <c:pt idx="0">
                  <c:v>3126</c:v>
                </c:pt>
                <c:pt idx="1">
                  <c:v>3210</c:v>
                </c:pt>
                <c:pt idx="2">
                  <c:v>7514</c:v>
                </c:pt>
                <c:pt idx="3">
                  <c:v>2276</c:v>
                </c:pt>
                <c:pt idx="4">
                  <c:v>2899</c:v>
                </c:pt>
              </c:numCache>
            </c:numRef>
          </c:val>
          <c:extLst>
            <c:ext xmlns:c16="http://schemas.microsoft.com/office/drawing/2014/chart" uri="{C3380CC4-5D6E-409C-BE32-E72D297353CC}">
              <c16:uniqueId val="{00000007-595D-4799-9E09-CF757E5E7E2B}"/>
            </c:ext>
          </c:extLst>
        </c:ser>
        <c:ser>
          <c:idx val="8"/>
          <c:order val="8"/>
          <c:tx>
            <c:strRef>
              <c:f>'BDE by Age'!$J$36</c:f>
              <c:strCache>
                <c:ptCount val="1"/>
                <c:pt idx="0">
                  <c:v>2020</c:v>
                </c:pt>
              </c:strCache>
            </c:strRef>
          </c:tx>
          <c:spPr>
            <a:solidFill>
              <a:schemeClr val="accent3">
                <a:lumMod val="60000"/>
              </a:schemeClr>
            </a:solidFill>
            <a:ln>
              <a:noFill/>
            </a:ln>
            <a:effectLst/>
          </c:spPr>
          <c:invertIfNegative val="0"/>
          <c:cat>
            <c:strRef>
              <c:f>'BDE by Age'!$A$37:$A$41</c:f>
              <c:strCache>
                <c:ptCount val="5"/>
                <c:pt idx="0">
                  <c:v>18-24</c:v>
                </c:pt>
                <c:pt idx="1">
                  <c:v>25-29</c:v>
                </c:pt>
                <c:pt idx="2">
                  <c:v>30-39</c:v>
                </c:pt>
                <c:pt idx="3">
                  <c:v>40-49</c:v>
                </c:pt>
                <c:pt idx="4">
                  <c:v>50+</c:v>
                </c:pt>
              </c:strCache>
            </c:strRef>
          </c:cat>
          <c:val>
            <c:numRef>
              <c:f>'BDE by Age'!$J$37:$J$41</c:f>
              <c:numCache>
                <c:formatCode>General</c:formatCode>
                <c:ptCount val="5"/>
                <c:pt idx="0">
                  <c:v>3086</c:v>
                </c:pt>
                <c:pt idx="1">
                  <c:v>3478</c:v>
                </c:pt>
                <c:pt idx="2">
                  <c:v>5641</c:v>
                </c:pt>
                <c:pt idx="3">
                  <c:v>3628</c:v>
                </c:pt>
                <c:pt idx="4">
                  <c:v>3891</c:v>
                </c:pt>
              </c:numCache>
            </c:numRef>
          </c:val>
          <c:extLst>
            <c:ext xmlns:c16="http://schemas.microsoft.com/office/drawing/2014/chart" uri="{C3380CC4-5D6E-409C-BE32-E72D297353CC}">
              <c16:uniqueId val="{00000008-595D-4799-9E09-CF757E5E7E2B}"/>
            </c:ext>
          </c:extLst>
        </c:ser>
        <c:ser>
          <c:idx val="9"/>
          <c:order val="9"/>
          <c:tx>
            <c:strRef>
              <c:f>'BDE by Age'!$K$36</c:f>
              <c:strCache>
                <c:ptCount val="1"/>
                <c:pt idx="0">
                  <c:v>2021</c:v>
                </c:pt>
              </c:strCache>
            </c:strRef>
          </c:tx>
          <c:spPr>
            <a:solidFill>
              <a:schemeClr val="accent4">
                <a:lumMod val="60000"/>
              </a:schemeClr>
            </a:solidFill>
            <a:ln>
              <a:noFill/>
            </a:ln>
            <a:effectLst/>
          </c:spPr>
          <c:invertIfNegative val="0"/>
          <c:cat>
            <c:strRef>
              <c:f>'BDE by Age'!$A$37:$A$41</c:f>
              <c:strCache>
                <c:ptCount val="5"/>
                <c:pt idx="0">
                  <c:v>18-24</c:v>
                </c:pt>
                <c:pt idx="1">
                  <c:v>25-29</c:v>
                </c:pt>
                <c:pt idx="2">
                  <c:v>30-39</c:v>
                </c:pt>
                <c:pt idx="3">
                  <c:v>40-49</c:v>
                </c:pt>
                <c:pt idx="4">
                  <c:v>50+</c:v>
                </c:pt>
              </c:strCache>
            </c:strRef>
          </c:cat>
          <c:val>
            <c:numRef>
              <c:f>'BDE by Age'!$K$37:$K$41</c:f>
              <c:numCache>
                <c:formatCode>General</c:formatCode>
                <c:ptCount val="5"/>
                <c:pt idx="0">
                  <c:v>1876</c:v>
                </c:pt>
                <c:pt idx="1">
                  <c:v>2384</c:v>
                </c:pt>
                <c:pt idx="2">
                  <c:v>6180</c:v>
                </c:pt>
                <c:pt idx="3">
                  <c:v>4224</c:v>
                </c:pt>
                <c:pt idx="4">
                  <c:v>2642</c:v>
                </c:pt>
              </c:numCache>
            </c:numRef>
          </c:val>
          <c:extLst>
            <c:ext xmlns:c16="http://schemas.microsoft.com/office/drawing/2014/chart" uri="{C3380CC4-5D6E-409C-BE32-E72D297353CC}">
              <c16:uniqueId val="{00000009-595D-4799-9E09-CF757E5E7E2B}"/>
            </c:ext>
          </c:extLst>
        </c:ser>
        <c:dLbls>
          <c:showLegendKey val="0"/>
          <c:showVal val="0"/>
          <c:showCatName val="0"/>
          <c:showSerName val="0"/>
          <c:showPercent val="0"/>
          <c:showBubbleSize val="0"/>
        </c:dLbls>
        <c:gapWidth val="219"/>
        <c:overlap val="-27"/>
        <c:axId val="495056640"/>
        <c:axId val="495057816"/>
      </c:barChart>
      <c:catAx>
        <c:axId val="495056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5057816"/>
        <c:crosses val="autoZero"/>
        <c:auto val="1"/>
        <c:lblAlgn val="ctr"/>
        <c:lblOffset val="100"/>
        <c:noMultiLvlLbl val="0"/>
      </c:catAx>
      <c:valAx>
        <c:axId val="495057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950566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Change in Orange Bed Day Expenditures by Age Group (2012-2021)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'BDE by Age'!$A$80</c:f>
              <c:strCache>
                <c:ptCount val="1"/>
                <c:pt idx="0">
                  <c:v>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Age'!$B$79</c:f>
              <c:strCache>
                <c:ptCount val="1"/>
                <c:pt idx="0">
                  <c:v>% Change 2011-2021</c:v>
                </c:pt>
              </c:strCache>
            </c:strRef>
          </c:cat>
          <c:val>
            <c:numRef>
              <c:f>'BDE by Age'!$B$80</c:f>
              <c:numCache>
                <c:formatCode>0%</c:formatCode>
                <c:ptCount val="1"/>
                <c:pt idx="0">
                  <c:v>-0.37</c:v>
                </c:pt>
              </c:numCache>
            </c:numRef>
          </c:val>
          <c:extLst>
            <c:ext xmlns:c16="http://schemas.microsoft.com/office/drawing/2014/chart" uri="{C3380CC4-5D6E-409C-BE32-E72D297353CC}">
              <c16:uniqueId val="{00000000-3ABE-4860-98AC-939DB4D52DB5}"/>
            </c:ext>
          </c:extLst>
        </c:ser>
        <c:ser>
          <c:idx val="1"/>
          <c:order val="1"/>
          <c:tx>
            <c:strRef>
              <c:f>'BDE by Age'!$A$81</c:f>
              <c:strCache>
                <c:ptCount val="1"/>
                <c:pt idx="0">
                  <c:v>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Age'!$B$79</c:f>
              <c:strCache>
                <c:ptCount val="1"/>
                <c:pt idx="0">
                  <c:v>% Change 2011-2021</c:v>
                </c:pt>
              </c:strCache>
            </c:strRef>
          </c:cat>
          <c:val>
            <c:numRef>
              <c:f>'BDE by Age'!$B$81</c:f>
              <c:numCache>
                <c:formatCode>0%</c:formatCode>
                <c:ptCount val="1"/>
                <c:pt idx="0">
                  <c:v>0.37</c:v>
                </c:pt>
              </c:numCache>
            </c:numRef>
          </c:val>
          <c:extLst>
            <c:ext xmlns:c16="http://schemas.microsoft.com/office/drawing/2014/chart" uri="{C3380CC4-5D6E-409C-BE32-E72D297353CC}">
              <c16:uniqueId val="{00000001-3ABE-4860-98AC-939DB4D52DB5}"/>
            </c:ext>
          </c:extLst>
        </c:ser>
        <c:ser>
          <c:idx val="2"/>
          <c:order val="2"/>
          <c:tx>
            <c:strRef>
              <c:f>'BDE by Age'!$A$82</c:f>
              <c:strCache>
                <c:ptCount val="1"/>
                <c:pt idx="0">
                  <c:v>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Age'!$B$79</c:f>
              <c:strCache>
                <c:ptCount val="1"/>
                <c:pt idx="0">
                  <c:v>% Change 2011-2021</c:v>
                </c:pt>
              </c:strCache>
            </c:strRef>
          </c:cat>
          <c:val>
            <c:numRef>
              <c:f>'BDE by Age'!$B$82</c:f>
              <c:numCache>
                <c:formatCode>0%</c:formatCode>
                <c:ptCount val="1"/>
                <c:pt idx="0">
                  <c:v>0.65</c:v>
                </c:pt>
              </c:numCache>
            </c:numRef>
          </c:val>
          <c:extLst>
            <c:ext xmlns:c16="http://schemas.microsoft.com/office/drawing/2014/chart" uri="{C3380CC4-5D6E-409C-BE32-E72D297353CC}">
              <c16:uniqueId val="{00000002-3ABE-4860-98AC-939DB4D52DB5}"/>
            </c:ext>
          </c:extLst>
        </c:ser>
        <c:ser>
          <c:idx val="3"/>
          <c:order val="3"/>
          <c:tx>
            <c:strRef>
              <c:f>'BDE by Age'!$A$83</c:f>
              <c:strCache>
                <c:ptCount val="1"/>
                <c:pt idx="0">
                  <c:v>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Age'!$B$79</c:f>
              <c:strCache>
                <c:ptCount val="1"/>
                <c:pt idx="0">
                  <c:v>% Change 2011-2021</c:v>
                </c:pt>
              </c:strCache>
            </c:strRef>
          </c:cat>
          <c:val>
            <c:numRef>
              <c:f>'BDE by Age'!$B$83</c:f>
              <c:numCache>
                <c:formatCode>0%</c:formatCode>
                <c:ptCount val="1"/>
                <c:pt idx="0">
                  <c:v>0.41</c:v>
                </c:pt>
              </c:numCache>
            </c:numRef>
          </c:val>
          <c:extLst>
            <c:ext xmlns:c16="http://schemas.microsoft.com/office/drawing/2014/chart" uri="{C3380CC4-5D6E-409C-BE32-E72D297353CC}">
              <c16:uniqueId val="{00000003-3ABE-4860-98AC-939DB4D52DB5}"/>
            </c:ext>
          </c:extLst>
        </c:ser>
        <c:ser>
          <c:idx val="4"/>
          <c:order val="4"/>
          <c:tx>
            <c:strRef>
              <c:f>'BDE by Age'!$A$84</c:f>
              <c:strCache>
                <c:ptCount val="1"/>
                <c:pt idx="0">
                  <c:v>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'BDE by Age'!$B$79</c:f>
              <c:strCache>
                <c:ptCount val="1"/>
                <c:pt idx="0">
                  <c:v>% Change 2011-2021</c:v>
                </c:pt>
              </c:strCache>
            </c:strRef>
          </c:cat>
          <c:val>
            <c:numRef>
              <c:f>'BDE by Age'!$B$84</c:f>
              <c:numCache>
                <c:formatCode>0%</c:formatCode>
                <c:ptCount val="1"/>
                <c:pt idx="0">
                  <c:v>0.52</c:v>
                </c:pt>
              </c:numCache>
            </c:numRef>
          </c:val>
          <c:extLst>
            <c:ext xmlns:c16="http://schemas.microsoft.com/office/drawing/2014/chart" uri="{C3380CC4-5D6E-409C-BE32-E72D297353CC}">
              <c16:uniqueId val="{00000004-3ABE-4860-98AC-939DB4D52DB5}"/>
            </c:ext>
          </c:extLst>
        </c:ser>
        <c:dLbls>
          <c:showLegendKey val="0"/>
          <c:showVal val="0"/>
          <c:showCatName val="0"/>
          <c:showSerName val="0"/>
          <c:showPercent val="0"/>
          <c:showBubbleSize val="0"/>
        </c:dLbls>
        <c:gapWidth val="219"/>
        <c:overlap val="-27"/>
        <c:axId val="495049976"/>
        <c:axId val="495054680"/>
      </c:barChart>
      <c:catAx>
        <c:axId val="495049976"/>
        <c:scaling>
          <c:orientation val="minMax"/>
        </c:scaling>
        <c:delete val="1"/>
        <c:axPos val="b"/>
        <c:numFmt formatCode="General" sourceLinked="1"/>
        <c:majorTickMark val="none"/>
        <c:minorTickMark val="none"/>
        <c:tickLblPos val="nextTo"/>
        <c:crossAx val="495054680"/>
        <c:crosses val="autoZero"/>
        <c:auto val="1"/>
        <c:lblAlgn val="ctr"/>
        <c:lblOffset val="100"/>
        <c:noMultiLvlLbl val="0"/>
      </c:catAx>
      <c:valAx>
        <c:axId val="495054680"/>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950499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Releases by Length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'Leavers vs Stayers'!$A$37</c:f>
              <c:strCache>
                <c:ptCount val="1"/>
                <c:pt idx="0">
                  <c:v>Orange Releases 30 Days or Less LOS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'Leavers vs Stayers'!$B$36:$K$36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Stayers'!$B$37:$K$37</c:f>
              <c:numCache>
                <c:formatCode>General</c:formatCode>
                <c:ptCount val="10"/>
                <c:pt idx="0">
                  <c:v>695</c:v>
                </c:pt>
                <c:pt idx="1">
                  <c:v>707</c:v>
                </c:pt>
                <c:pt idx="2">
                  <c:v>843</c:v>
                </c:pt>
                <c:pt idx="3">
                  <c:v>807</c:v>
                </c:pt>
                <c:pt idx="4">
                  <c:v>701</c:v>
                </c:pt>
                <c:pt idx="5">
                  <c:v>738</c:v>
                </c:pt>
                <c:pt idx="6">
                  <c:v>680</c:v>
                </c:pt>
                <c:pt idx="7">
                  <c:v>568</c:v>
                </c:pt>
                <c:pt idx="8">
                  <c:v>442</c:v>
                </c:pt>
                <c:pt idx="9">
                  <c:v>530</c:v>
                </c:pt>
              </c:numCache>
            </c:numRef>
          </c:val>
          <c:smooth val="0"/>
          <c:extLst>
            <c:ext xmlns:c16="http://schemas.microsoft.com/office/drawing/2014/chart" uri="{C3380CC4-5D6E-409C-BE32-E72D297353CC}">
              <c16:uniqueId val="{00000000-AFA1-44E0-9E08-A72F0FD5041A}"/>
            </c:ext>
          </c:extLst>
        </c:ser>
        <c:ser>
          <c:idx val="1"/>
          <c:order val="1"/>
          <c:tx>
            <c:strRef>
              <c:f>'Leavers vs Stayers'!$A$38</c:f>
              <c:strCache>
                <c:ptCount val="1"/>
                <c:pt idx="0">
                  <c:v>Orange Releases LOS +30 Days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'Leavers vs Stayers'!$B$36:$K$36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Stayers'!$B$38:$K$38</c:f>
              <c:numCache>
                <c:formatCode>General</c:formatCode>
                <c:ptCount val="10"/>
                <c:pt idx="0">
                  <c:v>119</c:v>
                </c:pt>
                <c:pt idx="1">
                  <c:v>114</c:v>
                </c:pt>
                <c:pt idx="2">
                  <c:v>125</c:v>
                </c:pt>
                <c:pt idx="3">
                  <c:v>171</c:v>
                </c:pt>
                <c:pt idx="4">
                  <c:v>164</c:v>
                </c:pt>
                <c:pt idx="5">
                  <c:v>185</c:v>
                </c:pt>
                <c:pt idx="6">
                  <c:v>198</c:v>
                </c:pt>
                <c:pt idx="7">
                  <c:v>156</c:v>
                </c:pt>
                <c:pt idx="8">
                  <c:v>146</c:v>
                </c:pt>
                <c:pt idx="9">
                  <c:v>129</c:v>
                </c:pt>
              </c:numCache>
            </c:numRef>
          </c:val>
          <c:smooth val="0"/>
          <c:extLst>
            <c:ext xmlns:c16="http://schemas.microsoft.com/office/drawing/2014/chart" uri="{C3380CC4-5D6E-409C-BE32-E72D297353CC}">
              <c16:uniqueId val="{00000001-AFA1-44E0-9E08-A72F0FD5041A}"/>
            </c:ext>
          </c:extLst>
        </c:ser>
        <c:dLbls>
          <c:showLegendKey val="0"/>
          <c:showVal val="0"/>
          <c:showCatName val="0"/>
          <c:showSerName val="0"/>
          <c:showPercent val="0"/>
          <c:showBubbleSize val="0"/>
        </c:dLbls>
        <c:smooth val="0"/>
        <c:axId val="770071263"/>
        <c:axId val="770065855"/>
      </c:lineChart>
      <c:catAx>
        <c:axId val="7700712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70065855"/>
        <c:crosses val="autoZero"/>
        <c:auto val="1"/>
        <c:lblAlgn val="ctr"/>
        <c:lblOffset val="100"/>
        <c:noMultiLvlLbl val="0"/>
      </c:catAx>
      <c:valAx>
        <c:axId val="7700658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70071263"/>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Percentage of Orange Inmates Serving +30 Day Lengths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'Leavers vs Stayers'!$A$41</c:f>
              <c:strCache>
                <c:ptCount val="1"/>
                <c:pt idx="0">
                  <c:v>% 30+ Day LOS of All Releases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'Leavers vs Stayers'!$B$40:$K$40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Stayers'!$B$41:$K$41</c:f>
              <c:numCache>
                <c:formatCode>0.00%</c:formatCode>
                <c:ptCount val="10"/>
                <c:pt idx="0">
                  <c:v>0.14619164619164618</c:v>
                </c:pt>
                <c:pt idx="1">
                  <c:v>0.13885505481120586</c:v>
                </c:pt>
                <c:pt idx="2">
                  <c:v>0.12913223140495866</c:v>
                </c:pt>
                <c:pt idx="3">
                  <c:v>0.17484662576687116</c:v>
                </c:pt>
                <c:pt idx="4">
                  <c:v>0.18959537572254334</c:v>
                </c:pt>
                <c:pt idx="5">
                  <c:v>0.20043336944745396</c:v>
                </c:pt>
                <c:pt idx="6">
                  <c:v>0.2255125284738041</c:v>
                </c:pt>
                <c:pt idx="7">
                  <c:v>0.21546961325966851</c:v>
                </c:pt>
                <c:pt idx="8">
                  <c:v>0.24829931972789115</c:v>
                </c:pt>
                <c:pt idx="9">
                  <c:v>0.19575113808801214</c:v>
                </c:pt>
              </c:numCache>
            </c:numRef>
          </c:val>
          <c:extLst>
            <c:ext xmlns:c16="http://schemas.microsoft.com/office/drawing/2014/chart" uri="{C3380CC4-5D6E-409C-BE32-E72D297353CC}">
              <c16:uniqueId val="{00000000-087E-4050-82C1-D0187F4678B3}"/>
            </c:ext>
          </c:extLst>
        </c:ser>
        <c:dLbls>
          <c:showLegendKey val="0"/>
          <c:showVal val="0"/>
          <c:showCatName val="0"/>
          <c:showSerName val="0"/>
          <c:showPercent val="0"/>
          <c:showBubbleSize val="0"/>
        </c:dLbls>
        <c:gapWidth val="219"/>
        <c:overlap val="-27"/>
        <c:axId val="685915743"/>
        <c:axId val="685916575"/>
      </c:barChart>
      <c:catAx>
        <c:axId val="685915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85916575"/>
        <c:crosses val="autoZero"/>
        <c:auto val="1"/>
        <c:lblAlgn val="ctr"/>
        <c:lblOffset val="100"/>
        <c:noMultiLvlLbl val="0"/>
      </c:catAx>
      <c:valAx>
        <c:axId val="685916575"/>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8591574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Average Length of Stay</a:t>
            </a:r>
          </a:p>
          <a:p>
            <a:pPr>
              <a:defRPr/>
            </a:pPr>
            <a:r>
              <a:rPr lang="en-US"/>
              <a:t>(0-30 Day LOS vs. +30 Day LOS)</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'Leavers vs Stayers'!$A$64</c:f>
              <c:strCache>
                <c:ptCount val="1"/>
                <c:pt idx="0">
                  <c:v>Orange ALOS 30 Days or Less</c:v>
                </c:pt>
              </c:strCache>
            </c:strRef>
          </c:tx>
          <c:spPr>
            <a:ln w="28575" cap="rnd">
              <a:solidFill>
                <a:schemeClr val="accent1"/>
              </a:solidFill>
              <a:round/>
            </a:ln>
            <a:effectLst/>
          </c:spPr>
          <c:marker>
            <c:symbol val="none"/>
          </c:marker>
          <c:cat>
            <c:numRef>
              <c:f>'Leavers vs Stayers'!$B$63:$K$63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Stayers'!$B$64:$K$64</c:f>
              <c:numCache>
                <c:formatCode>General</c:formatCode>
                <c:ptCount val="10"/>
                <c:pt idx="0">
                  <c:v>4.38</c:v>
                </c:pt>
                <c:pt idx="1">
                  <c:v>3.53</c:v>
                </c:pt>
                <c:pt idx="2">
                  <c:v>4.05</c:v>
                </c:pt>
                <c:pt idx="3">
                  <c:v>4.71</c:v>
                </c:pt>
                <c:pt idx="4">
                  <c:v>5.05</c:v>
                </c:pt>
                <c:pt idx="5">
                  <c:v>4.72</c:v>
                </c:pt>
                <c:pt idx="6">
                  <c:v>4.96</c:v>
                </c:pt>
                <c:pt idx="7">
                  <c:v>5.07</c:v>
                </c:pt>
                <c:pt idx="8">
                  <c:v>5.27</c:v>
                </c:pt>
                <c:pt idx="9">
                  <c:v>4.53</c:v>
                </c:pt>
              </c:numCache>
            </c:numRef>
          </c:val>
          <c:smooth val="0"/>
          <c:extLst>
            <c:ext xmlns:c16="http://schemas.microsoft.com/office/drawing/2014/chart" uri="{C3380CC4-5D6E-409C-BE32-E72D297353CC}">
              <c16:uniqueId val="{00000000-7B5A-459A-9544-80E0B833BB69}"/>
            </c:ext>
          </c:extLst>
        </c:ser>
        <c:ser>
          <c:idx val="1"/>
          <c:order val="1"/>
          <c:tx>
            <c:strRef>
              <c:f>'Leavers vs Stayers'!$A$65</c:f>
              <c:strCache>
                <c:ptCount val="1"/>
                <c:pt idx="0">
                  <c:v>Orange ALOS +30 Days</c:v>
                </c:pt>
              </c:strCache>
            </c:strRef>
          </c:tx>
          <c:spPr>
            <a:ln w="28575" cap="rnd">
              <a:solidFill>
                <a:schemeClr val="accent2"/>
              </a:solidFill>
              <a:round/>
            </a:ln>
            <a:effectLst/>
          </c:spPr>
          <c:marker>
            <c:symbol val="none"/>
          </c:marker>
          <c:cat>
            <c:numRef>
              <c:f>'Leavers vs Stayers'!$B$63:$K$63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Stayers'!$B$65:$K$65</c:f>
              <c:numCache>
                <c:formatCode>General</c:formatCode>
                <c:ptCount val="10"/>
                <c:pt idx="0">
                  <c:v>117</c:v>
                </c:pt>
                <c:pt idx="1">
                  <c:v>107</c:v>
                </c:pt>
                <c:pt idx="2">
                  <c:v>85</c:v>
                </c:pt>
                <c:pt idx="3">
                  <c:v>98</c:v>
                </c:pt>
                <c:pt idx="4">
                  <c:v>106</c:v>
                </c:pt>
                <c:pt idx="5">
                  <c:v>111</c:v>
                </c:pt>
                <c:pt idx="6">
                  <c:v>97</c:v>
                </c:pt>
                <c:pt idx="7">
                  <c:v>103</c:v>
                </c:pt>
                <c:pt idx="8">
                  <c:v>119</c:v>
                </c:pt>
                <c:pt idx="9">
                  <c:v>116</c:v>
                </c:pt>
              </c:numCache>
            </c:numRef>
          </c:val>
          <c:smooth val="0"/>
          <c:extLst>
            <c:ext xmlns:c16="http://schemas.microsoft.com/office/drawing/2014/chart" uri="{C3380CC4-5D6E-409C-BE32-E72D297353CC}">
              <c16:uniqueId val="{00000001-7B5A-459A-9544-80E0B833BB69}"/>
            </c:ext>
          </c:extLst>
        </c:ser>
        <c:dLbls>
          <c:showLegendKey val="0"/>
          <c:showVal val="0"/>
          <c:showCatName val="0"/>
          <c:showSerName val="0"/>
          <c:showPercent val="0"/>
          <c:showBubbleSize val="0"/>
        </c:dLbls>
        <c:smooth val="0"/>
        <c:axId val="811570976"/>
        <c:axId val="811571808"/>
      </c:lineChart>
      <c:catAx>
        <c:axId val="811570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11571808"/>
        <c:crosses val="autoZero"/>
        <c:auto val="1"/>
        <c:lblAlgn val="ctr"/>
        <c:lblOffset val="100"/>
        <c:noMultiLvlLbl val="0"/>
      </c:catAx>
      <c:valAx>
        <c:axId val="811571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115709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Bed Day Expenditures by Length of Stay</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'Leavers vs Stayers'!$A$103</c:f>
              <c:strCache>
                <c:ptCount val="1"/>
                <c:pt idx="0">
                  <c:v>Orange BDE 30 Days or Less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'Leavers vs Stayers'!$B$102:$K$102</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Stayers'!$B$103:$K$103</c:f>
              <c:numCache>
                <c:formatCode>General</c:formatCode>
                <c:ptCount val="10"/>
                <c:pt idx="0">
                  <c:v>3045</c:v>
                </c:pt>
                <c:pt idx="1">
                  <c:v>2493</c:v>
                </c:pt>
                <c:pt idx="2">
                  <c:v>3422</c:v>
                </c:pt>
                <c:pt idx="3">
                  <c:v>3801</c:v>
                </c:pt>
                <c:pt idx="4">
                  <c:v>3541</c:v>
                </c:pt>
                <c:pt idx="5">
                  <c:v>3482</c:v>
                </c:pt>
                <c:pt idx="6">
                  <c:v>3374</c:v>
                </c:pt>
                <c:pt idx="7">
                  <c:v>2882</c:v>
                </c:pt>
                <c:pt idx="8">
                  <c:v>2331</c:v>
                </c:pt>
                <c:pt idx="9">
                  <c:v>2399</c:v>
                </c:pt>
              </c:numCache>
            </c:numRef>
          </c:val>
          <c:smooth val="0"/>
          <c:extLst>
            <c:ext xmlns:c16="http://schemas.microsoft.com/office/drawing/2014/chart" uri="{C3380CC4-5D6E-409C-BE32-E72D297353CC}">
              <c16:uniqueId val="{00000000-781F-4A05-8FB4-EC926900F6A3}"/>
            </c:ext>
          </c:extLst>
        </c:ser>
        <c:ser>
          <c:idx val="1"/>
          <c:order val="1"/>
          <c:tx>
            <c:strRef>
              <c:f>'Leavers vs Stayers'!$A$104</c:f>
              <c:strCache>
                <c:ptCount val="1"/>
                <c:pt idx="0">
                  <c:v>Orange BDE +30 Days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'Leavers vs Stayers'!$B$102:$K$102</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Stayers'!$B$104:$K$104</c:f>
              <c:numCache>
                <c:formatCode>General</c:formatCode>
                <c:ptCount val="10"/>
                <c:pt idx="0">
                  <c:v>13994</c:v>
                </c:pt>
                <c:pt idx="1">
                  <c:v>12160</c:v>
                </c:pt>
                <c:pt idx="2">
                  <c:v>10584</c:v>
                </c:pt>
                <c:pt idx="3">
                  <c:v>16737</c:v>
                </c:pt>
                <c:pt idx="4">
                  <c:v>17457</c:v>
                </c:pt>
                <c:pt idx="5">
                  <c:v>20587</c:v>
                </c:pt>
                <c:pt idx="6">
                  <c:v>19203</c:v>
                </c:pt>
                <c:pt idx="7">
                  <c:v>16143</c:v>
                </c:pt>
                <c:pt idx="8">
                  <c:v>17393</c:v>
                </c:pt>
                <c:pt idx="9">
                  <c:v>14907</c:v>
                </c:pt>
              </c:numCache>
            </c:numRef>
          </c:val>
          <c:smooth val="0"/>
          <c:extLst>
            <c:ext xmlns:c16="http://schemas.microsoft.com/office/drawing/2014/chart" uri="{C3380CC4-5D6E-409C-BE32-E72D297353CC}">
              <c16:uniqueId val="{00000001-781F-4A05-8FB4-EC926900F6A3}"/>
            </c:ext>
          </c:extLst>
        </c:ser>
        <c:dLbls>
          <c:showLegendKey val="0"/>
          <c:showVal val="0"/>
          <c:showCatName val="0"/>
          <c:showSerName val="0"/>
          <c:showPercent val="0"/>
          <c:showBubbleSize val="0"/>
        </c:dLbls>
        <c:smooth val="0"/>
        <c:axId val="582817839"/>
        <c:axId val="582818255"/>
      </c:lineChart>
      <c:catAx>
        <c:axId val="5828178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82818255"/>
        <c:crosses val="autoZero"/>
        <c:auto val="1"/>
        <c:lblAlgn val="ctr"/>
        <c:lblOffset val="100"/>
        <c:noMultiLvlLbl val="0"/>
      </c:catAx>
      <c:valAx>
        <c:axId val="5828182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82817839"/>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a:t>Percentage of Orange Bed Days Expended on Inmates Serving Longer than 30 Days</a:t>
            </a:r>
          </a:p>
        </c:rich>
      </c:tx>
      <c:layout/>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'Leavers vs Stayers'!$A$107</c:f>
              <c:strCache>
                <c:ptCount val="1"/>
                <c:pt idx="0">
                  <c:v>Percent +30 Day LOS of All Releases</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'Leavers vs Stayers'!$B$106:$K$106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'Leavers vs Stayers'!$B$107:$K$107</c:f>
              <c:numCache>
                <c:formatCode>0.00%</c:formatCode>
                <c:ptCount val="10"/>
                <c:pt idx="0">
                  <c:v>0.82129232936205177</c:v>
                </c:pt>
                <c:pt idx="1">
                  <c:v>0.82986419163311265</c:v>
                </c:pt>
                <c:pt idx="2">
                  <c:v>0.75567613879765816</c:v>
                </c:pt>
                <c:pt idx="3">
                  <c:v>0.81492842535787324</c:v>
                </c:pt>
                <c:pt idx="4">
                  <c:v>0.83136489189446616</c:v>
                </c:pt>
                <c:pt idx="5">
                  <c:v>0.85533258548340185</c:v>
                </c:pt>
                <c:pt idx="6">
                  <c:v>0.85055587544846523</c:v>
                </c:pt>
                <c:pt idx="7">
                  <c:v>0.84851511169513794</c:v>
                </c:pt>
                <c:pt idx="8">
                  <c:v>0.8818191036300953</c:v>
                </c:pt>
                <c:pt idx="9">
                  <c:v>0.86137755691667628</c:v>
                </c:pt>
              </c:numCache>
            </c:numRef>
          </c:val>
          <c:extLst>
            <c:ext xmlns:c16="http://schemas.microsoft.com/office/drawing/2014/chart" uri="{C3380CC4-5D6E-409C-BE32-E72D297353CC}">
              <c16:uniqueId val="{00000000-5038-4271-856A-64608CEACFEE}"/>
            </c:ext>
          </c:extLst>
        </c:ser>
        <c:dLbls>
          <c:showLegendKey val="0"/>
          <c:showVal val="0"/>
          <c:showCatName val="0"/>
          <c:showSerName val="0"/>
          <c:showPercent val="0"/>
          <c:showBubbleSize val="0"/>
        </c:dLbls>
        <c:gapWidth val="219"/>
        <c:overlap val="-27"/>
        <c:axId val="301226192"/>
        <c:axId val="301226608"/>
      </c:barChart>
      <c:catAx>
        <c:axId val="301226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1226608"/>
        <c:crosses val="autoZero"/>
        <c:auto val="1"/>
        <c:lblAlgn val="ctr"/>
        <c:lblOffset val="100"/>
        <c:noMultiLvlLbl val="0"/>
      </c:catAx>
      <c:valAx>
        <c:axId val="30122660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122619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CVRJ Intakes by Jurisdiction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'CVRJ Intakes'!$A$52</c:f>
              <c:strCache>
                <c:ptCount val="1"/>
                <c:pt idx="0">
                  <c:v>Fluvanna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Intakes'!$B$52</c:f>
              <c:numCache>
                <c:formatCode>0%</c:formatCode>
                <c:ptCount val="1"/>
                <c:pt idx="0">
                  <c:v>0.09</c:v>
                </c:pt>
              </c:numCache>
            </c:numRef>
          </c:val>
          <c:extLst>
            <c:ext xmlns:c16="http://schemas.microsoft.com/office/drawing/2014/chart" uri="{C3380CC4-5D6E-409C-BE32-E72D297353CC}">
              <c16:uniqueId val="{00000000-250E-44D1-88BF-AB808E15708C}"/>
            </c:ext>
          </c:extLst>
        </c:ser>
        <c:ser>
          <c:idx val="1"/>
          <c:order val="1"/>
          <c:tx>
            <c:strRef>
              <c:f>'CVRJ Intakes'!$A$53</c:f>
              <c:strCache>
                <c:ptCount val="1"/>
                <c:pt idx="0">
                  <c:v>Greene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Intakes'!$B$53</c:f>
              <c:numCache>
                <c:formatCode>0%</c:formatCode>
                <c:ptCount val="1"/>
                <c:pt idx="0">
                  <c:v>0.4</c:v>
                </c:pt>
              </c:numCache>
            </c:numRef>
          </c:val>
          <c:extLst>
            <c:ext xmlns:c16="http://schemas.microsoft.com/office/drawing/2014/chart" uri="{C3380CC4-5D6E-409C-BE32-E72D297353CC}">
              <c16:uniqueId val="{00000001-250E-44D1-88BF-AB808E15708C}"/>
            </c:ext>
          </c:extLst>
        </c:ser>
        <c:ser>
          <c:idx val="2"/>
          <c:order val="2"/>
          <c:tx>
            <c:strRef>
              <c:f>'CVRJ Intakes'!$A$54</c:f>
              <c:strCache>
                <c:ptCount val="1"/>
                <c:pt idx="0">
                  <c:v>Louisa</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Intakes'!$B$54</c:f>
              <c:numCache>
                <c:formatCode>0%</c:formatCode>
                <c:ptCount val="1"/>
                <c:pt idx="0">
                  <c:v>0.16</c:v>
                </c:pt>
              </c:numCache>
            </c:numRef>
          </c:val>
          <c:extLst>
            <c:ext xmlns:c16="http://schemas.microsoft.com/office/drawing/2014/chart" uri="{C3380CC4-5D6E-409C-BE32-E72D297353CC}">
              <c16:uniqueId val="{00000002-250E-44D1-88BF-AB808E15708C}"/>
            </c:ext>
          </c:extLst>
        </c:ser>
        <c:ser>
          <c:idx val="3"/>
          <c:order val="3"/>
          <c:tx>
            <c:strRef>
              <c:f>'CVRJ Intakes'!$A$55</c:f>
              <c:strCache>
                <c:ptCount val="1"/>
                <c:pt idx="0">
                  <c:v>Madison</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Intakes'!$B$55</c:f>
              <c:numCache>
                <c:formatCode>0%</c:formatCode>
                <c:ptCount val="1"/>
                <c:pt idx="0">
                  <c:v>-0.17</c:v>
                </c:pt>
              </c:numCache>
            </c:numRef>
          </c:val>
          <c:extLst>
            <c:ext xmlns:c16="http://schemas.microsoft.com/office/drawing/2014/chart" uri="{C3380CC4-5D6E-409C-BE32-E72D297353CC}">
              <c16:uniqueId val="{00000003-250E-44D1-88BF-AB808E15708C}"/>
            </c:ext>
          </c:extLst>
        </c:ser>
        <c:ser>
          <c:idx val="4"/>
          <c:order val="4"/>
          <c:tx>
            <c:strRef>
              <c:f>'CVRJ Intakes'!$A$56</c:f>
              <c:strCache>
                <c:ptCount val="1"/>
                <c:pt idx="0">
                  <c:v>Orange</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Intakes'!$B$56</c:f>
              <c:numCache>
                <c:formatCode>0%</c:formatCode>
                <c:ptCount val="1"/>
                <c:pt idx="0">
                  <c:v>0.15</c:v>
                </c:pt>
              </c:numCache>
            </c:numRef>
          </c:val>
          <c:extLst>
            <c:ext xmlns:c16="http://schemas.microsoft.com/office/drawing/2014/chart" uri="{C3380CC4-5D6E-409C-BE32-E72D297353CC}">
              <c16:uniqueId val="{00000004-250E-44D1-88BF-AB808E15708C}"/>
            </c:ext>
          </c:extLst>
        </c:ser>
        <c:ser>
          <c:idx val="5"/>
          <c:order val="5"/>
          <c:tx>
            <c:strRef>
              <c:f>'CVRJ Intakes'!$A$57</c:f>
              <c:strCache>
                <c:ptCount val="1"/>
                <c:pt idx="0">
                  <c:v>Federal</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Intakes'!$B$57</c:f>
              <c:numCache>
                <c:formatCode>0%</c:formatCode>
                <c:ptCount val="1"/>
                <c:pt idx="0">
                  <c:v>-0.71</c:v>
                </c:pt>
              </c:numCache>
            </c:numRef>
          </c:val>
          <c:extLst>
            <c:ext xmlns:c16="http://schemas.microsoft.com/office/drawing/2014/chart" uri="{C3380CC4-5D6E-409C-BE32-E72D297353CC}">
              <c16:uniqueId val="{00000005-250E-44D1-88BF-AB808E15708C}"/>
            </c:ext>
          </c:extLst>
        </c:ser>
        <c:ser>
          <c:idx val="6"/>
          <c:order val="6"/>
          <c:tx>
            <c:strRef>
              <c:f>'CVRJ Intakes'!$A$58</c:f>
              <c:strCache>
                <c:ptCount val="1"/>
                <c:pt idx="0">
                  <c:v>Other Jurisdictions</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'CVRJ Intakes'!$B$51</c:f>
              <c:strCache>
                <c:ptCount val="1"/>
                <c:pt idx="0">
                  <c:v>% Change</c:v>
                </c:pt>
              </c:strCache>
            </c:strRef>
          </c:cat>
          <c:val>
            <c:numRef>
              <c:f>'CVRJ Intakes'!$B$58</c:f>
              <c:numCache>
                <c:formatCode>0%</c:formatCode>
                <c:ptCount val="1"/>
                <c:pt idx="0">
                  <c:v>0.69</c:v>
                </c:pt>
              </c:numCache>
            </c:numRef>
          </c:val>
          <c:extLst>
            <c:ext xmlns:c16="http://schemas.microsoft.com/office/drawing/2014/chart" uri="{C3380CC4-5D6E-409C-BE32-E72D297353CC}">
              <c16:uniqueId val="{00000006-250E-44D1-88BF-AB808E15708C}"/>
            </c:ext>
          </c:extLst>
        </c:ser>
        <c:dLbls>
          <c:showLegendKey val="0"/>
          <c:showVal val="0"/>
          <c:showCatName val="0"/>
          <c:showSerName val="0"/>
          <c:showPercent val="0"/>
          <c:showBubbleSize val="0"/>
        </c:dLbls>
        <c:gapWidth val="219"/>
        <c:overlap val="-27"/>
        <c:axId val="1532181040"/>
        <c:axId val="1532181872"/>
      </c:barChart>
      <c:catAx>
        <c:axId val="1532181040"/>
        <c:scaling>
          <c:orientation val="minMax"/>
        </c:scaling>
        <c:delete val="1"/>
        <c:axPos val="b"/>
        <c:numFmt formatCode="General" sourceLinked="1"/>
        <c:majorTickMark val="none"/>
        <c:minorTickMark val="none"/>
        <c:tickLblPos val="nextTo"/>
        <c:crossAx val="1532181872"/>
        <c:crosses val="autoZero"/>
        <c:auto val="1"/>
        <c:lblAlgn val="ctr"/>
        <c:lblOffset val="100"/>
        <c:noMultiLvlLbl val="0"/>
      </c:catAx>
      <c:valAx>
        <c:axId val="153218187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5321810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Intakes by Race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'Intakes by Race'!$A$27</c:f>
              <c:strCache>
                <c:ptCount val="1"/>
                <c:pt idx="0">
                  <c:v>Orange - Black</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'Intakes by Race'!$B$26:$L$26</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Race'!$B$27:$L$27</c:f>
              <c:numCache>
                <c:formatCode>General</c:formatCode>
                <c:ptCount val="11"/>
                <c:pt idx="0">
                  <c:v>247</c:v>
                </c:pt>
                <c:pt idx="1">
                  <c:v>233</c:v>
                </c:pt>
                <c:pt idx="2">
                  <c:v>226</c:v>
                </c:pt>
                <c:pt idx="3">
                  <c:v>304</c:v>
                </c:pt>
                <c:pt idx="4">
                  <c:v>315</c:v>
                </c:pt>
                <c:pt idx="5">
                  <c:v>259</c:v>
                </c:pt>
                <c:pt idx="6">
                  <c:v>230</c:v>
                </c:pt>
                <c:pt idx="7">
                  <c:v>252</c:v>
                </c:pt>
                <c:pt idx="8">
                  <c:v>183</c:v>
                </c:pt>
                <c:pt idx="9">
                  <c:v>115</c:v>
                </c:pt>
                <c:pt idx="10">
                  <c:v>170</c:v>
                </c:pt>
              </c:numCache>
            </c:numRef>
          </c:val>
          <c:smooth val="0"/>
          <c:extLst>
            <c:ext xmlns:c16="http://schemas.microsoft.com/office/drawing/2014/chart" uri="{C3380CC4-5D6E-409C-BE32-E72D297353CC}">
              <c16:uniqueId val="{00000000-050C-4F4E-97D7-A9B64B34CF95}"/>
            </c:ext>
          </c:extLst>
        </c:ser>
        <c:ser>
          <c:idx val="1"/>
          <c:order val="1"/>
          <c:tx>
            <c:strRef>
              <c:f>'Intakes by Race'!$A$28</c:f>
              <c:strCache>
                <c:ptCount val="1"/>
                <c:pt idx="0">
                  <c:v>Orange - White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'Intakes by Race'!$B$26:$L$26</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Race'!$B$28:$L$28</c:f>
              <c:numCache>
                <c:formatCode>General</c:formatCode>
                <c:ptCount val="11"/>
                <c:pt idx="0">
                  <c:v>568</c:v>
                </c:pt>
                <c:pt idx="1">
                  <c:v>539</c:v>
                </c:pt>
                <c:pt idx="2">
                  <c:v>583</c:v>
                </c:pt>
                <c:pt idx="3">
                  <c:v>696</c:v>
                </c:pt>
                <c:pt idx="4">
                  <c:v>656</c:v>
                </c:pt>
                <c:pt idx="5">
                  <c:v>616</c:v>
                </c:pt>
                <c:pt idx="6">
                  <c:v>671</c:v>
                </c:pt>
                <c:pt idx="7">
                  <c:v>629</c:v>
                </c:pt>
                <c:pt idx="8">
                  <c:v>571</c:v>
                </c:pt>
                <c:pt idx="9">
                  <c:v>459</c:v>
                </c:pt>
                <c:pt idx="10">
                  <c:v>496</c:v>
                </c:pt>
              </c:numCache>
            </c:numRef>
          </c:val>
          <c:smooth val="0"/>
          <c:extLst>
            <c:ext xmlns:c16="http://schemas.microsoft.com/office/drawing/2014/chart" uri="{C3380CC4-5D6E-409C-BE32-E72D297353CC}">
              <c16:uniqueId val="{00000001-050C-4F4E-97D7-A9B64B34CF95}"/>
            </c:ext>
          </c:extLst>
        </c:ser>
        <c:dLbls>
          <c:showLegendKey val="0"/>
          <c:showVal val="0"/>
          <c:showCatName val="0"/>
          <c:showSerName val="0"/>
          <c:showPercent val="0"/>
          <c:showBubbleSize val="0"/>
        </c:dLbls>
        <c:smooth val="0"/>
        <c:axId val="621127752"/>
        <c:axId val="621128144"/>
      </c:lineChart>
      <c:catAx>
        <c:axId val="621127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28144"/>
        <c:crosses val="autoZero"/>
        <c:auto val="1"/>
        <c:lblAlgn val="ctr"/>
        <c:lblOffset val="100"/>
        <c:noMultiLvlLbl val="0"/>
      </c:catAx>
      <c:valAx>
        <c:axId val="6211281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11277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Intakes by Gender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'Intakes by Gender'!$A$22</c:f>
              <c:strCache>
                <c:ptCount val="1"/>
                <c:pt idx="0">
                  <c:v>Orange - Female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'Intakes by Gender'!$B$21:$L$21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Gender'!$B$22:$L$22</c:f>
              <c:numCache>
                <c:formatCode>General</c:formatCode>
                <c:ptCount val="11"/>
                <c:pt idx="0">
                  <c:v>168</c:v>
                </c:pt>
                <c:pt idx="1">
                  <c:v>142</c:v>
                </c:pt>
                <c:pt idx="2">
                  <c:v>183</c:v>
                </c:pt>
                <c:pt idx="3">
                  <c:v>196</c:v>
                </c:pt>
                <c:pt idx="4">
                  <c:v>216</c:v>
                </c:pt>
                <c:pt idx="5">
                  <c:v>177</c:v>
                </c:pt>
                <c:pt idx="6">
                  <c:v>208</c:v>
                </c:pt>
                <c:pt idx="7">
                  <c:v>203</c:v>
                </c:pt>
                <c:pt idx="8">
                  <c:v>155</c:v>
                </c:pt>
                <c:pt idx="9">
                  <c:v>125</c:v>
                </c:pt>
                <c:pt idx="10">
                  <c:v>144</c:v>
                </c:pt>
              </c:numCache>
            </c:numRef>
          </c:val>
          <c:smooth val="0"/>
          <c:extLst>
            <c:ext xmlns:c16="http://schemas.microsoft.com/office/drawing/2014/chart" uri="{C3380CC4-5D6E-409C-BE32-E72D297353CC}">
              <c16:uniqueId val="{00000000-0B90-43C2-9575-FEC833C690F2}"/>
            </c:ext>
          </c:extLst>
        </c:ser>
        <c:ser>
          <c:idx val="1"/>
          <c:order val="1"/>
          <c:tx>
            <c:strRef>
              <c:f>'Intakes by Gender'!$A$23</c:f>
              <c:strCache>
                <c:ptCount val="1"/>
                <c:pt idx="0">
                  <c:v>Orange - Male</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'Intakes by Gender'!$B$21:$L$21</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Gender'!$B$23:$L$23</c:f>
              <c:numCache>
                <c:formatCode>General</c:formatCode>
                <c:ptCount val="11"/>
                <c:pt idx="0">
                  <c:v>686</c:v>
                </c:pt>
                <c:pt idx="1">
                  <c:v>658</c:v>
                </c:pt>
                <c:pt idx="2">
                  <c:v>640</c:v>
                </c:pt>
                <c:pt idx="3">
                  <c:v>806</c:v>
                </c:pt>
                <c:pt idx="4">
                  <c:v>759</c:v>
                </c:pt>
                <c:pt idx="5">
                  <c:v>702</c:v>
                </c:pt>
                <c:pt idx="6">
                  <c:v>693</c:v>
                </c:pt>
                <c:pt idx="7">
                  <c:v>679</c:v>
                </c:pt>
                <c:pt idx="8">
                  <c:v>599</c:v>
                </c:pt>
                <c:pt idx="9">
                  <c:v>450</c:v>
                </c:pt>
                <c:pt idx="10">
                  <c:v>522</c:v>
                </c:pt>
              </c:numCache>
            </c:numRef>
          </c:val>
          <c:smooth val="0"/>
          <c:extLst>
            <c:ext xmlns:c16="http://schemas.microsoft.com/office/drawing/2014/chart" uri="{C3380CC4-5D6E-409C-BE32-E72D297353CC}">
              <c16:uniqueId val="{00000001-0B90-43C2-9575-FEC833C690F2}"/>
            </c:ext>
          </c:extLst>
        </c:ser>
        <c:dLbls>
          <c:showLegendKey val="0"/>
          <c:showVal val="0"/>
          <c:showCatName val="0"/>
          <c:showSerName val="0"/>
          <c:showPercent val="0"/>
          <c:showBubbleSize val="0"/>
        </c:dLbls>
        <c:smooth val="0"/>
        <c:axId val="624547000"/>
        <c:axId val="624542688"/>
      </c:lineChart>
      <c:catAx>
        <c:axId val="624547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4542688"/>
        <c:crosses val="autoZero"/>
        <c:auto val="1"/>
        <c:lblAlgn val="ctr"/>
        <c:lblOffset val="100"/>
        <c:noMultiLvlLbl val="0"/>
      </c:catAx>
      <c:valAx>
        <c:axId val="624542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45470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Orange Intakes by Age Group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'Intakes by Age'!$B$36</c:f>
              <c:strCache>
                <c:ptCount val="1"/>
                <c:pt idx="0">
                  <c:v>2011</c:v>
                </c:pt>
              </c:strCache>
            </c:strRef>
          </c:tx>
          <c:spPr>
            <a:solidFill>
              <a:schemeClr val="accent1"/>
            </a:solidFill>
            <a:ln>
              <a:noFill/>
            </a:ln>
            <a:effectLst/>
          </c:spPr>
          <c:invertIfNegative val="0"/>
          <c:cat>
            <c:strRef>
              <c:f>'Intakes by Age'!$A$37:$A$41</c:f>
              <c:strCache>
                <c:ptCount val="5"/>
                <c:pt idx="0">
                  <c:v>18-24</c:v>
                </c:pt>
                <c:pt idx="1">
                  <c:v>25-29</c:v>
                </c:pt>
                <c:pt idx="2">
                  <c:v>30-39</c:v>
                </c:pt>
                <c:pt idx="3">
                  <c:v>40-49</c:v>
                </c:pt>
                <c:pt idx="4">
                  <c:v>50+</c:v>
                </c:pt>
              </c:strCache>
            </c:strRef>
          </c:cat>
          <c:val>
            <c:numRef>
              <c:f>'Intakes by Age'!$B$37:$B$41</c:f>
              <c:numCache>
                <c:formatCode>General</c:formatCode>
                <c:ptCount val="5"/>
                <c:pt idx="0">
                  <c:v>199</c:v>
                </c:pt>
                <c:pt idx="1">
                  <c:v>134</c:v>
                </c:pt>
                <c:pt idx="2">
                  <c:v>187</c:v>
                </c:pt>
                <c:pt idx="3">
                  <c:v>194</c:v>
                </c:pt>
                <c:pt idx="4">
                  <c:v>140</c:v>
                </c:pt>
              </c:numCache>
            </c:numRef>
          </c:val>
          <c:extLst>
            <c:ext xmlns:c16="http://schemas.microsoft.com/office/drawing/2014/chart" uri="{C3380CC4-5D6E-409C-BE32-E72D297353CC}">
              <c16:uniqueId val="{00000000-4E4A-4CA9-A1DE-F8D04727646B}"/>
            </c:ext>
          </c:extLst>
        </c:ser>
        <c:ser>
          <c:idx val="1"/>
          <c:order val="1"/>
          <c:tx>
            <c:strRef>
              <c:f>'Intakes by Age'!$C$36</c:f>
              <c:strCache>
                <c:ptCount val="1"/>
                <c:pt idx="0">
                  <c:v>2012</c:v>
                </c:pt>
              </c:strCache>
            </c:strRef>
          </c:tx>
          <c:spPr>
            <a:solidFill>
              <a:schemeClr val="accent2"/>
            </a:solidFill>
            <a:ln>
              <a:noFill/>
            </a:ln>
            <a:effectLst/>
          </c:spPr>
          <c:invertIfNegative val="0"/>
          <c:cat>
            <c:strRef>
              <c:f>'Intakes by Age'!$A$37:$A$41</c:f>
              <c:strCache>
                <c:ptCount val="5"/>
                <c:pt idx="0">
                  <c:v>18-24</c:v>
                </c:pt>
                <c:pt idx="1">
                  <c:v>25-29</c:v>
                </c:pt>
                <c:pt idx="2">
                  <c:v>30-39</c:v>
                </c:pt>
                <c:pt idx="3">
                  <c:v>40-49</c:v>
                </c:pt>
                <c:pt idx="4">
                  <c:v>50+</c:v>
                </c:pt>
              </c:strCache>
            </c:strRef>
          </c:cat>
          <c:val>
            <c:numRef>
              <c:f>'Intakes by Age'!$C$37:$C$41</c:f>
              <c:numCache>
                <c:formatCode>General</c:formatCode>
                <c:ptCount val="5"/>
                <c:pt idx="0">
                  <c:v>185</c:v>
                </c:pt>
                <c:pt idx="1">
                  <c:v>125</c:v>
                </c:pt>
                <c:pt idx="2">
                  <c:v>199</c:v>
                </c:pt>
                <c:pt idx="3">
                  <c:v>169</c:v>
                </c:pt>
                <c:pt idx="4">
                  <c:v>122</c:v>
                </c:pt>
              </c:numCache>
            </c:numRef>
          </c:val>
          <c:extLst>
            <c:ext xmlns:c16="http://schemas.microsoft.com/office/drawing/2014/chart" uri="{C3380CC4-5D6E-409C-BE32-E72D297353CC}">
              <c16:uniqueId val="{00000001-4E4A-4CA9-A1DE-F8D04727646B}"/>
            </c:ext>
          </c:extLst>
        </c:ser>
        <c:ser>
          <c:idx val="2"/>
          <c:order val="2"/>
          <c:tx>
            <c:strRef>
              <c:f>'Intakes by Age'!$D$36</c:f>
              <c:strCache>
                <c:ptCount val="1"/>
                <c:pt idx="0">
                  <c:v>2013</c:v>
                </c:pt>
              </c:strCache>
            </c:strRef>
          </c:tx>
          <c:spPr>
            <a:solidFill>
              <a:schemeClr val="accent3"/>
            </a:solidFill>
            <a:ln>
              <a:noFill/>
            </a:ln>
            <a:effectLst/>
          </c:spPr>
          <c:invertIfNegative val="0"/>
          <c:cat>
            <c:strRef>
              <c:f>'Intakes by Age'!$A$37:$A$41</c:f>
              <c:strCache>
                <c:ptCount val="5"/>
                <c:pt idx="0">
                  <c:v>18-24</c:v>
                </c:pt>
                <c:pt idx="1">
                  <c:v>25-29</c:v>
                </c:pt>
                <c:pt idx="2">
                  <c:v>30-39</c:v>
                </c:pt>
                <c:pt idx="3">
                  <c:v>40-49</c:v>
                </c:pt>
                <c:pt idx="4">
                  <c:v>50+</c:v>
                </c:pt>
              </c:strCache>
            </c:strRef>
          </c:cat>
          <c:val>
            <c:numRef>
              <c:f>'Intakes by Age'!$D$37:$D$41</c:f>
              <c:numCache>
                <c:formatCode>General</c:formatCode>
                <c:ptCount val="5"/>
                <c:pt idx="0">
                  <c:v>199</c:v>
                </c:pt>
                <c:pt idx="1">
                  <c:v>125</c:v>
                </c:pt>
                <c:pt idx="2">
                  <c:v>224</c:v>
                </c:pt>
                <c:pt idx="3">
                  <c:v>168</c:v>
                </c:pt>
                <c:pt idx="4">
                  <c:v>107</c:v>
                </c:pt>
              </c:numCache>
            </c:numRef>
          </c:val>
          <c:extLst>
            <c:ext xmlns:c16="http://schemas.microsoft.com/office/drawing/2014/chart" uri="{C3380CC4-5D6E-409C-BE32-E72D297353CC}">
              <c16:uniqueId val="{00000002-4E4A-4CA9-A1DE-F8D04727646B}"/>
            </c:ext>
          </c:extLst>
        </c:ser>
        <c:ser>
          <c:idx val="3"/>
          <c:order val="3"/>
          <c:tx>
            <c:strRef>
              <c:f>'Intakes by Age'!$E$36</c:f>
              <c:strCache>
                <c:ptCount val="1"/>
                <c:pt idx="0">
                  <c:v>2014</c:v>
                </c:pt>
              </c:strCache>
            </c:strRef>
          </c:tx>
          <c:spPr>
            <a:solidFill>
              <a:schemeClr val="accent4"/>
            </a:solidFill>
            <a:ln>
              <a:noFill/>
            </a:ln>
            <a:effectLst/>
          </c:spPr>
          <c:invertIfNegative val="0"/>
          <c:cat>
            <c:strRef>
              <c:f>'Intakes by Age'!$A$37:$A$41</c:f>
              <c:strCache>
                <c:ptCount val="5"/>
                <c:pt idx="0">
                  <c:v>18-24</c:v>
                </c:pt>
                <c:pt idx="1">
                  <c:v>25-29</c:v>
                </c:pt>
                <c:pt idx="2">
                  <c:v>30-39</c:v>
                </c:pt>
                <c:pt idx="3">
                  <c:v>40-49</c:v>
                </c:pt>
                <c:pt idx="4">
                  <c:v>50+</c:v>
                </c:pt>
              </c:strCache>
            </c:strRef>
          </c:cat>
          <c:val>
            <c:numRef>
              <c:f>'Intakes by Age'!$E$37:$E$41</c:f>
              <c:numCache>
                <c:formatCode>General</c:formatCode>
                <c:ptCount val="5"/>
                <c:pt idx="0">
                  <c:v>243</c:v>
                </c:pt>
                <c:pt idx="1">
                  <c:v>170</c:v>
                </c:pt>
                <c:pt idx="2">
                  <c:v>260</c:v>
                </c:pt>
                <c:pt idx="3">
                  <c:v>190</c:v>
                </c:pt>
                <c:pt idx="4">
                  <c:v>139</c:v>
                </c:pt>
              </c:numCache>
            </c:numRef>
          </c:val>
          <c:extLst>
            <c:ext xmlns:c16="http://schemas.microsoft.com/office/drawing/2014/chart" uri="{C3380CC4-5D6E-409C-BE32-E72D297353CC}">
              <c16:uniqueId val="{00000003-4E4A-4CA9-A1DE-F8D04727646B}"/>
            </c:ext>
          </c:extLst>
        </c:ser>
        <c:ser>
          <c:idx val="4"/>
          <c:order val="4"/>
          <c:tx>
            <c:strRef>
              <c:f>'Intakes by Age'!$F$36</c:f>
              <c:strCache>
                <c:ptCount val="1"/>
                <c:pt idx="0">
                  <c:v>2015</c:v>
                </c:pt>
              </c:strCache>
            </c:strRef>
          </c:tx>
          <c:spPr>
            <a:solidFill>
              <a:schemeClr val="accent5"/>
            </a:solidFill>
            <a:ln>
              <a:noFill/>
            </a:ln>
            <a:effectLst/>
          </c:spPr>
          <c:invertIfNegative val="0"/>
          <c:cat>
            <c:strRef>
              <c:f>'Intakes by Age'!$A$37:$A$41</c:f>
              <c:strCache>
                <c:ptCount val="5"/>
                <c:pt idx="0">
                  <c:v>18-24</c:v>
                </c:pt>
                <c:pt idx="1">
                  <c:v>25-29</c:v>
                </c:pt>
                <c:pt idx="2">
                  <c:v>30-39</c:v>
                </c:pt>
                <c:pt idx="3">
                  <c:v>40-49</c:v>
                </c:pt>
                <c:pt idx="4">
                  <c:v>50+</c:v>
                </c:pt>
              </c:strCache>
            </c:strRef>
          </c:cat>
          <c:val>
            <c:numRef>
              <c:f>'Intakes by Age'!$F$37:$F$41</c:f>
              <c:numCache>
                <c:formatCode>General</c:formatCode>
                <c:ptCount val="5"/>
                <c:pt idx="0">
                  <c:v>228</c:v>
                </c:pt>
                <c:pt idx="1">
                  <c:v>146</c:v>
                </c:pt>
                <c:pt idx="2">
                  <c:v>272</c:v>
                </c:pt>
                <c:pt idx="3">
                  <c:v>173</c:v>
                </c:pt>
                <c:pt idx="4">
                  <c:v>156</c:v>
                </c:pt>
              </c:numCache>
            </c:numRef>
          </c:val>
          <c:extLst>
            <c:ext xmlns:c16="http://schemas.microsoft.com/office/drawing/2014/chart" uri="{C3380CC4-5D6E-409C-BE32-E72D297353CC}">
              <c16:uniqueId val="{00000004-4E4A-4CA9-A1DE-F8D04727646B}"/>
            </c:ext>
          </c:extLst>
        </c:ser>
        <c:ser>
          <c:idx val="5"/>
          <c:order val="5"/>
          <c:tx>
            <c:strRef>
              <c:f>'Intakes by Age'!$G$36</c:f>
              <c:strCache>
                <c:ptCount val="1"/>
                <c:pt idx="0">
                  <c:v>2016</c:v>
                </c:pt>
              </c:strCache>
            </c:strRef>
          </c:tx>
          <c:spPr>
            <a:solidFill>
              <a:schemeClr val="accent6"/>
            </a:solidFill>
            <a:ln>
              <a:noFill/>
            </a:ln>
            <a:effectLst/>
          </c:spPr>
          <c:invertIfNegative val="0"/>
          <c:cat>
            <c:strRef>
              <c:f>'Intakes by Age'!$A$37:$A$41</c:f>
              <c:strCache>
                <c:ptCount val="5"/>
                <c:pt idx="0">
                  <c:v>18-24</c:v>
                </c:pt>
                <c:pt idx="1">
                  <c:v>25-29</c:v>
                </c:pt>
                <c:pt idx="2">
                  <c:v>30-39</c:v>
                </c:pt>
                <c:pt idx="3">
                  <c:v>40-49</c:v>
                </c:pt>
                <c:pt idx="4">
                  <c:v>50+</c:v>
                </c:pt>
              </c:strCache>
            </c:strRef>
          </c:cat>
          <c:val>
            <c:numRef>
              <c:f>'Intakes by Age'!$G$37:$G$41</c:f>
              <c:numCache>
                <c:formatCode>General</c:formatCode>
                <c:ptCount val="5"/>
                <c:pt idx="0">
                  <c:v>219</c:v>
                </c:pt>
                <c:pt idx="1">
                  <c:v>150</c:v>
                </c:pt>
                <c:pt idx="2">
                  <c:v>235</c:v>
                </c:pt>
                <c:pt idx="3">
                  <c:v>170</c:v>
                </c:pt>
                <c:pt idx="4">
                  <c:v>105</c:v>
                </c:pt>
              </c:numCache>
            </c:numRef>
          </c:val>
          <c:extLst>
            <c:ext xmlns:c16="http://schemas.microsoft.com/office/drawing/2014/chart" uri="{C3380CC4-5D6E-409C-BE32-E72D297353CC}">
              <c16:uniqueId val="{00000005-4E4A-4CA9-A1DE-F8D04727646B}"/>
            </c:ext>
          </c:extLst>
        </c:ser>
        <c:ser>
          <c:idx val="6"/>
          <c:order val="6"/>
          <c:tx>
            <c:strRef>
              <c:f>'Intakes by Age'!$H$36</c:f>
              <c:strCache>
                <c:ptCount val="1"/>
                <c:pt idx="0">
                  <c:v>2017</c:v>
                </c:pt>
              </c:strCache>
            </c:strRef>
          </c:tx>
          <c:spPr>
            <a:solidFill>
              <a:schemeClr val="accent1">
                <a:lumMod val="60000"/>
              </a:schemeClr>
            </a:solidFill>
            <a:ln>
              <a:noFill/>
            </a:ln>
            <a:effectLst/>
          </c:spPr>
          <c:invertIfNegative val="0"/>
          <c:cat>
            <c:strRef>
              <c:f>'Intakes by Age'!$A$37:$A$41</c:f>
              <c:strCache>
                <c:ptCount val="5"/>
                <c:pt idx="0">
                  <c:v>18-24</c:v>
                </c:pt>
                <c:pt idx="1">
                  <c:v>25-29</c:v>
                </c:pt>
                <c:pt idx="2">
                  <c:v>30-39</c:v>
                </c:pt>
                <c:pt idx="3">
                  <c:v>40-49</c:v>
                </c:pt>
                <c:pt idx="4">
                  <c:v>50+</c:v>
                </c:pt>
              </c:strCache>
            </c:strRef>
          </c:cat>
          <c:val>
            <c:numRef>
              <c:f>'Intakes by Age'!$H$37:$H$41</c:f>
              <c:numCache>
                <c:formatCode>General</c:formatCode>
                <c:ptCount val="5"/>
                <c:pt idx="0">
                  <c:v>195</c:v>
                </c:pt>
                <c:pt idx="1">
                  <c:v>140</c:v>
                </c:pt>
                <c:pt idx="2">
                  <c:v>256</c:v>
                </c:pt>
                <c:pt idx="3">
                  <c:v>169</c:v>
                </c:pt>
                <c:pt idx="4">
                  <c:v>141</c:v>
                </c:pt>
              </c:numCache>
            </c:numRef>
          </c:val>
          <c:extLst>
            <c:ext xmlns:c16="http://schemas.microsoft.com/office/drawing/2014/chart" uri="{C3380CC4-5D6E-409C-BE32-E72D297353CC}">
              <c16:uniqueId val="{00000006-4E4A-4CA9-A1DE-F8D04727646B}"/>
            </c:ext>
          </c:extLst>
        </c:ser>
        <c:ser>
          <c:idx val="7"/>
          <c:order val="7"/>
          <c:tx>
            <c:strRef>
              <c:f>'Intakes by Age'!$I$36</c:f>
              <c:strCache>
                <c:ptCount val="1"/>
                <c:pt idx="0">
                  <c:v>2018</c:v>
                </c:pt>
              </c:strCache>
            </c:strRef>
          </c:tx>
          <c:spPr>
            <a:solidFill>
              <a:schemeClr val="accent2">
                <a:lumMod val="60000"/>
              </a:schemeClr>
            </a:solidFill>
            <a:ln>
              <a:noFill/>
            </a:ln>
            <a:effectLst/>
          </c:spPr>
          <c:invertIfNegative val="0"/>
          <c:cat>
            <c:strRef>
              <c:f>'Intakes by Age'!$A$37:$A$41</c:f>
              <c:strCache>
                <c:ptCount val="5"/>
                <c:pt idx="0">
                  <c:v>18-24</c:v>
                </c:pt>
                <c:pt idx="1">
                  <c:v>25-29</c:v>
                </c:pt>
                <c:pt idx="2">
                  <c:v>30-39</c:v>
                </c:pt>
                <c:pt idx="3">
                  <c:v>40-49</c:v>
                </c:pt>
                <c:pt idx="4">
                  <c:v>50+</c:v>
                </c:pt>
              </c:strCache>
            </c:strRef>
          </c:cat>
          <c:val>
            <c:numRef>
              <c:f>'Intakes by Age'!$I$37:$I$41</c:f>
              <c:numCache>
                <c:formatCode>General</c:formatCode>
                <c:ptCount val="5"/>
                <c:pt idx="0">
                  <c:v>145</c:v>
                </c:pt>
                <c:pt idx="1">
                  <c:v>164</c:v>
                </c:pt>
                <c:pt idx="2">
                  <c:v>272</c:v>
                </c:pt>
                <c:pt idx="3">
                  <c:v>162</c:v>
                </c:pt>
                <c:pt idx="4">
                  <c:v>139</c:v>
                </c:pt>
              </c:numCache>
            </c:numRef>
          </c:val>
          <c:extLst>
            <c:ext xmlns:c16="http://schemas.microsoft.com/office/drawing/2014/chart" uri="{C3380CC4-5D6E-409C-BE32-E72D297353CC}">
              <c16:uniqueId val="{00000007-4E4A-4CA9-A1DE-F8D04727646B}"/>
            </c:ext>
          </c:extLst>
        </c:ser>
        <c:ser>
          <c:idx val="8"/>
          <c:order val="8"/>
          <c:tx>
            <c:strRef>
              <c:f>'Intakes by Age'!$J$36</c:f>
              <c:strCache>
                <c:ptCount val="1"/>
                <c:pt idx="0">
                  <c:v>2019</c:v>
                </c:pt>
              </c:strCache>
            </c:strRef>
          </c:tx>
          <c:spPr>
            <a:solidFill>
              <a:schemeClr val="accent3">
                <a:lumMod val="60000"/>
              </a:schemeClr>
            </a:solidFill>
            <a:ln>
              <a:noFill/>
            </a:ln>
            <a:effectLst/>
          </c:spPr>
          <c:invertIfNegative val="0"/>
          <c:cat>
            <c:strRef>
              <c:f>'Intakes by Age'!$A$37:$A$41</c:f>
              <c:strCache>
                <c:ptCount val="5"/>
                <c:pt idx="0">
                  <c:v>18-24</c:v>
                </c:pt>
                <c:pt idx="1">
                  <c:v>25-29</c:v>
                </c:pt>
                <c:pt idx="2">
                  <c:v>30-39</c:v>
                </c:pt>
                <c:pt idx="3">
                  <c:v>40-49</c:v>
                </c:pt>
                <c:pt idx="4">
                  <c:v>50+</c:v>
                </c:pt>
              </c:strCache>
            </c:strRef>
          </c:cat>
          <c:val>
            <c:numRef>
              <c:f>'Intakes by Age'!$J$37:$J$41</c:f>
              <c:numCache>
                <c:formatCode>General</c:formatCode>
                <c:ptCount val="5"/>
                <c:pt idx="0">
                  <c:v>123</c:v>
                </c:pt>
                <c:pt idx="1">
                  <c:v>110</c:v>
                </c:pt>
                <c:pt idx="2">
                  <c:v>244</c:v>
                </c:pt>
                <c:pt idx="3">
                  <c:v>159</c:v>
                </c:pt>
                <c:pt idx="4">
                  <c:v>118</c:v>
                </c:pt>
              </c:numCache>
            </c:numRef>
          </c:val>
          <c:extLst>
            <c:ext xmlns:c16="http://schemas.microsoft.com/office/drawing/2014/chart" uri="{C3380CC4-5D6E-409C-BE32-E72D297353CC}">
              <c16:uniqueId val="{00000008-4E4A-4CA9-A1DE-F8D04727646B}"/>
            </c:ext>
          </c:extLst>
        </c:ser>
        <c:ser>
          <c:idx val="9"/>
          <c:order val="9"/>
          <c:tx>
            <c:strRef>
              <c:f>'Intakes by Age'!$K$36</c:f>
              <c:strCache>
                <c:ptCount val="1"/>
                <c:pt idx="0">
                  <c:v>2020</c:v>
                </c:pt>
              </c:strCache>
            </c:strRef>
          </c:tx>
          <c:spPr>
            <a:solidFill>
              <a:schemeClr val="accent4">
                <a:lumMod val="60000"/>
              </a:schemeClr>
            </a:solidFill>
            <a:ln>
              <a:noFill/>
            </a:ln>
            <a:effectLst/>
          </c:spPr>
          <c:invertIfNegative val="0"/>
          <c:cat>
            <c:strRef>
              <c:f>'Intakes by Age'!$A$37:$A$41</c:f>
              <c:strCache>
                <c:ptCount val="5"/>
                <c:pt idx="0">
                  <c:v>18-24</c:v>
                </c:pt>
                <c:pt idx="1">
                  <c:v>25-29</c:v>
                </c:pt>
                <c:pt idx="2">
                  <c:v>30-39</c:v>
                </c:pt>
                <c:pt idx="3">
                  <c:v>40-49</c:v>
                </c:pt>
                <c:pt idx="4">
                  <c:v>50+</c:v>
                </c:pt>
              </c:strCache>
            </c:strRef>
          </c:cat>
          <c:val>
            <c:numRef>
              <c:f>'Intakes by Age'!$K$37:$K$41</c:f>
              <c:numCache>
                <c:formatCode>General</c:formatCode>
                <c:ptCount val="5"/>
                <c:pt idx="0">
                  <c:v>84</c:v>
                </c:pt>
                <c:pt idx="1">
                  <c:v>81</c:v>
                </c:pt>
                <c:pt idx="2">
                  <c:v>188</c:v>
                </c:pt>
                <c:pt idx="3">
                  <c:v>111</c:v>
                </c:pt>
                <c:pt idx="4">
                  <c:v>111</c:v>
                </c:pt>
              </c:numCache>
            </c:numRef>
          </c:val>
          <c:extLst>
            <c:ext xmlns:c16="http://schemas.microsoft.com/office/drawing/2014/chart" uri="{C3380CC4-5D6E-409C-BE32-E72D297353CC}">
              <c16:uniqueId val="{00000009-4E4A-4CA9-A1DE-F8D04727646B}"/>
            </c:ext>
          </c:extLst>
        </c:ser>
        <c:ser>
          <c:idx val="10"/>
          <c:order val="10"/>
          <c:tx>
            <c:strRef>
              <c:f>'Intakes by Age'!$L$36</c:f>
              <c:strCache>
                <c:ptCount val="1"/>
                <c:pt idx="0">
                  <c:v>2021</c:v>
                </c:pt>
              </c:strCache>
            </c:strRef>
          </c:tx>
          <c:spPr>
            <a:solidFill>
              <a:schemeClr val="accent5">
                <a:lumMod val="60000"/>
              </a:schemeClr>
            </a:solidFill>
            <a:ln>
              <a:noFill/>
            </a:ln>
            <a:effectLst/>
          </c:spPr>
          <c:invertIfNegative val="0"/>
          <c:cat>
            <c:strRef>
              <c:f>'Intakes by Age'!$A$37:$A$41</c:f>
              <c:strCache>
                <c:ptCount val="5"/>
                <c:pt idx="0">
                  <c:v>18-24</c:v>
                </c:pt>
                <c:pt idx="1">
                  <c:v>25-29</c:v>
                </c:pt>
                <c:pt idx="2">
                  <c:v>30-39</c:v>
                </c:pt>
                <c:pt idx="3">
                  <c:v>40-49</c:v>
                </c:pt>
                <c:pt idx="4">
                  <c:v>50+</c:v>
                </c:pt>
              </c:strCache>
            </c:strRef>
          </c:cat>
          <c:val>
            <c:numRef>
              <c:f>'Intakes by Age'!$L$37:$L$41</c:f>
              <c:numCache>
                <c:formatCode>General</c:formatCode>
                <c:ptCount val="5"/>
                <c:pt idx="0">
                  <c:v>82</c:v>
                </c:pt>
                <c:pt idx="1">
                  <c:v>93</c:v>
                </c:pt>
                <c:pt idx="2">
                  <c:v>207</c:v>
                </c:pt>
                <c:pt idx="3">
                  <c:v>163</c:v>
                </c:pt>
                <c:pt idx="4">
                  <c:v>121</c:v>
                </c:pt>
              </c:numCache>
            </c:numRef>
          </c:val>
          <c:extLst>
            <c:ext xmlns:c16="http://schemas.microsoft.com/office/drawing/2014/chart" uri="{C3380CC4-5D6E-409C-BE32-E72D297353CC}">
              <c16:uniqueId val="{0000000A-4E4A-4CA9-A1DE-F8D04727646B}"/>
            </c:ext>
          </c:extLst>
        </c:ser>
        <c:dLbls>
          <c:showLegendKey val="0"/>
          <c:showVal val="0"/>
          <c:showCatName val="0"/>
          <c:showSerName val="0"/>
          <c:showPercent val="0"/>
          <c:showBubbleSize val="0"/>
        </c:dLbls>
        <c:gapWidth val="219"/>
        <c:overlap val="-27"/>
        <c:axId val="624527008"/>
        <c:axId val="624524264"/>
      </c:barChart>
      <c:catAx>
        <c:axId val="624527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4524264"/>
        <c:crosses val="autoZero"/>
        <c:auto val="1"/>
        <c:lblAlgn val="ctr"/>
        <c:lblOffset val="100"/>
        <c:noMultiLvlLbl val="0"/>
      </c:catAx>
      <c:valAx>
        <c:axId val="6245242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45270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Percent Change in Orange Intakes by Age Group (2011-2021)</a:t>
            </a:r>
          </a:p>
        </c:rich>
      </c:tx>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'Intakes by Age'!$A$80</c:f>
              <c:strCache>
                <c:ptCount val="1"/>
                <c:pt idx="0">
                  <c:v>18-24</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Age'!$B$79</c:f>
              <c:strCache>
                <c:ptCount val="1"/>
                <c:pt idx="0">
                  <c:v>% Change 2011-2021</c:v>
                </c:pt>
              </c:strCache>
            </c:strRef>
          </c:cat>
          <c:val>
            <c:numRef>
              <c:f>'Intakes by Age'!$B$80</c:f>
              <c:numCache>
                <c:formatCode>0%</c:formatCode>
                <c:ptCount val="1"/>
                <c:pt idx="0">
                  <c:v>-0.56000000000000005</c:v>
                </c:pt>
              </c:numCache>
            </c:numRef>
          </c:val>
          <c:extLst>
            <c:ext xmlns:c16="http://schemas.microsoft.com/office/drawing/2014/chart" uri="{C3380CC4-5D6E-409C-BE32-E72D297353CC}">
              <c16:uniqueId val="{00000000-1ED2-4A49-A33E-40F9840070B4}"/>
            </c:ext>
          </c:extLst>
        </c:ser>
        <c:ser>
          <c:idx val="1"/>
          <c:order val="1"/>
          <c:tx>
            <c:strRef>
              <c:f>'Intakes by Age'!$A$81</c:f>
              <c:strCache>
                <c:ptCount val="1"/>
                <c:pt idx="0">
                  <c:v>25-29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Age'!$B$79</c:f>
              <c:strCache>
                <c:ptCount val="1"/>
                <c:pt idx="0">
                  <c:v>% Change 2011-2021</c:v>
                </c:pt>
              </c:strCache>
            </c:strRef>
          </c:cat>
          <c:val>
            <c:numRef>
              <c:f>'Intakes by Age'!$B$81</c:f>
              <c:numCache>
                <c:formatCode>0%</c:formatCode>
                <c:ptCount val="1"/>
                <c:pt idx="0">
                  <c:v>-0.26</c:v>
                </c:pt>
              </c:numCache>
            </c:numRef>
          </c:val>
          <c:extLst>
            <c:ext xmlns:c16="http://schemas.microsoft.com/office/drawing/2014/chart" uri="{C3380CC4-5D6E-409C-BE32-E72D297353CC}">
              <c16:uniqueId val="{00000001-1ED2-4A49-A33E-40F9840070B4}"/>
            </c:ext>
          </c:extLst>
        </c:ser>
        <c:ser>
          <c:idx val="2"/>
          <c:order val="2"/>
          <c:tx>
            <c:strRef>
              <c:f>'Intakes by Age'!$A$82</c:f>
              <c:strCache>
                <c:ptCount val="1"/>
                <c:pt idx="0">
                  <c:v>30-39</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Age'!$B$79</c:f>
              <c:strCache>
                <c:ptCount val="1"/>
                <c:pt idx="0">
                  <c:v>% Change 2011-2021</c:v>
                </c:pt>
              </c:strCache>
            </c:strRef>
          </c:cat>
          <c:val>
            <c:numRef>
              <c:f>'Intakes by Age'!$B$82</c:f>
              <c:numCache>
                <c:formatCode>0%</c:formatCode>
                <c:ptCount val="1"/>
                <c:pt idx="0">
                  <c:v>0.05</c:v>
                </c:pt>
              </c:numCache>
            </c:numRef>
          </c:val>
          <c:extLst>
            <c:ext xmlns:c16="http://schemas.microsoft.com/office/drawing/2014/chart" uri="{C3380CC4-5D6E-409C-BE32-E72D297353CC}">
              <c16:uniqueId val="{00000002-1ED2-4A49-A33E-40F9840070B4}"/>
            </c:ext>
          </c:extLst>
        </c:ser>
        <c:ser>
          <c:idx val="3"/>
          <c:order val="3"/>
          <c:tx>
            <c:strRef>
              <c:f>'Intakes by Age'!$A$83</c:f>
              <c:strCache>
                <c:ptCount val="1"/>
                <c:pt idx="0">
                  <c:v>40-49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Age'!$B$79</c:f>
              <c:strCache>
                <c:ptCount val="1"/>
                <c:pt idx="0">
                  <c:v>% Change 2011-2021</c:v>
                </c:pt>
              </c:strCache>
            </c:strRef>
          </c:cat>
          <c:val>
            <c:numRef>
              <c:f>'Intakes by Age'!$B$83</c:f>
              <c:numCache>
                <c:formatCode>0%</c:formatCode>
                <c:ptCount val="1"/>
                <c:pt idx="0">
                  <c:v>-0.24</c:v>
                </c:pt>
              </c:numCache>
            </c:numRef>
          </c:val>
          <c:extLst>
            <c:ext xmlns:c16="http://schemas.microsoft.com/office/drawing/2014/chart" uri="{C3380CC4-5D6E-409C-BE32-E72D297353CC}">
              <c16:uniqueId val="{00000003-1ED2-4A49-A33E-40F9840070B4}"/>
            </c:ext>
          </c:extLst>
        </c:ser>
        <c:ser>
          <c:idx val="4"/>
          <c:order val="4"/>
          <c:tx>
            <c:strRef>
              <c:f>'Intakes by Age'!$A$84</c:f>
              <c:strCache>
                <c:ptCount val="1"/>
                <c:pt idx="0">
                  <c:v>50+</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'Intakes by Age'!$B$79</c:f>
              <c:strCache>
                <c:ptCount val="1"/>
                <c:pt idx="0">
                  <c:v>% Change 2011-2021</c:v>
                </c:pt>
              </c:strCache>
            </c:strRef>
          </c:cat>
          <c:val>
            <c:numRef>
              <c:f>'Intakes by Age'!$B$84</c:f>
              <c:numCache>
                <c:formatCode>0%</c:formatCode>
                <c:ptCount val="1"/>
                <c:pt idx="0">
                  <c:v>-0.08</c:v>
                </c:pt>
              </c:numCache>
            </c:numRef>
          </c:val>
          <c:extLst>
            <c:ext xmlns:c16="http://schemas.microsoft.com/office/drawing/2014/chart" uri="{C3380CC4-5D6E-409C-BE32-E72D297353CC}">
              <c16:uniqueId val="{00000004-1ED2-4A49-A33E-40F9840070B4}"/>
            </c:ext>
          </c:extLst>
        </c:ser>
        <c:dLbls>
          <c:showLegendKey val="0"/>
          <c:showVal val="0"/>
          <c:showCatName val="0"/>
          <c:showSerName val="0"/>
          <c:showPercent val="0"/>
          <c:showBubbleSize val="0"/>
        </c:dLbls>
        <c:gapWidth val="219"/>
        <c:overlap val="-27"/>
        <c:axId val="624519168"/>
        <c:axId val="624520344"/>
      </c:barChart>
      <c:catAx>
        <c:axId val="624519168"/>
        <c:scaling>
          <c:orientation val="minMax"/>
        </c:scaling>
        <c:delete val="1"/>
        <c:axPos val="b"/>
        <c:numFmt formatCode="General" sourceLinked="1"/>
        <c:majorTickMark val="none"/>
        <c:minorTickMark val="none"/>
        <c:tickLblPos val="nextTo"/>
        <c:crossAx val="624520344"/>
        <c:crosses val="autoZero"/>
        <c:auto val="1"/>
        <c:lblAlgn val="ctr"/>
        <c:lblOffset val="100"/>
        <c:noMultiLvlLbl val="0"/>
      </c:catAx>
      <c:valAx>
        <c:axId val="624520344"/>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6245191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'Intakes by Age'!$A$108</c:f>
              <c:strCache>
                <c:ptCount val="1"/>
                <c:pt idx="0">
                  <c:v>Orange Average Age at Intake</c:v>
                </c:pt>
              </c:strCache>
            </c:strRef>
          </c:tx>
          <c:spPr>
            <a:solidFill>
              <a:schemeClr val="accent1"/>
            </a:solidFill>
            <a:ln>
              <a:noFill/>
            </a:ln>
            <a:effectLst/>
          </c:spPr>
          <c:invertIfNegative val="0"/>
          <c:trendline>
            <c:spPr>
              <a:ln w="19050" cap="rnd">
                <a:solidFill>
                  <a:schemeClr val="accent1"/>
                </a:solidFill>
                <a:prstDash val="sysDot"/>
              </a:ln>
              <a:effectLst/>
            </c:spPr>
            <c:trendlineType val="linear"/>
            <c:dispRSqr val="0"/>
            <c:dispEq val="0"/>
          </c:trendline>
          <c:cat>
            <c:numRef>
              <c:f>'Intakes by Age'!$B$107:$L$107</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'Intakes by Age'!$B$108:$L$108</c:f>
              <c:numCache>
                <c:formatCode>General</c:formatCode>
                <c:ptCount val="11"/>
                <c:pt idx="0">
                  <c:v>35.79</c:v>
                </c:pt>
                <c:pt idx="1">
                  <c:v>35.69</c:v>
                </c:pt>
                <c:pt idx="2">
                  <c:v>34.79</c:v>
                </c:pt>
                <c:pt idx="3">
                  <c:v>34.78</c:v>
                </c:pt>
                <c:pt idx="4">
                  <c:v>35.29</c:v>
                </c:pt>
                <c:pt idx="5">
                  <c:v>34.31</c:v>
                </c:pt>
                <c:pt idx="6">
                  <c:v>35.700000000000003</c:v>
                </c:pt>
                <c:pt idx="7">
                  <c:v>36.28</c:v>
                </c:pt>
                <c:pt idx="8">
                  <c:v>36.770000000000003</c:v>
                </c:pt>
                <c:pt idx="9">
                  <c:v>37.590000000000003</c:v>
                </c:pt>
                <c:pt idx="10">
                  <c:v>38.369999999999997</c:v>
                </c:pt>
              </c:numCache>
            </c:numRef>
          </c:val>
          <c:extLst>
            <c:ext xmlns:c16="http://schemas.microsoft.com/office/drawing/2014/chart" uri="{C3380CC4-5D6E-409C-BE32-E72D297353CC}">
              <c16:uniqueId val="{00000000-058B-4C58-9B25-DA981D0850D7}"/>
            </c:ext>
          </c:extLst>
        </c:ser>
        <c:dLbls>
          <c:showLegendKey val="0"/>
          <c:showVal val="0"/>
          <c:showCatName val="0"/>
          <c:showSerName val="0"/>
          <c:showPercent val="0"/>
          <c:showBubbleSize val="0"/>
        </c:dLbls>
        <c:gapWidth val="219"/>
        <c:overlap val="-27"/>
        <c:axId val="239055872"/>
        <c:axId val="239042560"/>
      </c:barChart>
      <c:catAx>
        <c:axId val="239055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39042560"/>
        <c:crosses val="autoZero"/>
        <c:auto val="1"/>
        <c:lblAlgn val="ctr"/>
        <c:lblOffset val="100"/>
        <c:noMultiLvlLbl val="0"/>
      </c:catAx>
      <c:valAx>
        <c:axId val="23904256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39055872"/>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0.69495</cdr:x>
      <cdr:y>0.15461</cdr:y>
    </cdr:from>
    <cdr:to>
      <cdr:x>0.76995</cdr:x>
      <cdr:y>0.28794</cdr:y>
    </cdr:to>
    <cdr:sp macro="" textlink="">
      <cdr:nvSpPr>
        <cdr:cNvPr id="2" name="TextBox 1"/>
        <cdr:cNvSpPr txBox="1"/>
      </cdr:nvSpPr>
      <cdr:spPr>
        <a:xfrm xmlns:a="http://schemas.openxmlformats.org/drawingml/2006/main">
          <a:off x="8472791" y="106031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Intakes per 1000 down 29%</a:t>
          </a:r>
          <a:endParaRPr lang="en-US" sz="1800" dirty="0"/>
        </a:p>
      </cdr:txBody>
    </cdr:sp>
  </cdr:relSizeAnchor>
  <cdr:relSizeAnchor xmlns:cdr="http://schemas.openxmlformats.org/drawingml/2006/chartDrawing">
    <cdr:from>
      <cdr:x>0.89521</cdr:x>
      <cdr:y>0.20284</cdr:y>
    </cdr:from>
    <cdr:to>
      <cdr:x>0.9391</cdr:x>
      <cdr:y>0.45674</cdr:y>
    </cdr:to>
    <cdr:cxnSp macro="">
      <cdr:nvCxnSpPr>
        <cdr:cNvPr id="4" name="Straight Arrow Connector 3"/>
        <cdr:cNvCxnSpPr/>
      </cdr:nvCxnSpPr>
      <cdr:spPr>
        <a:xfrm xmlns:a="http://schemas.openxmlformats.org/drawingml/2006/main">
          <a:off x="10914434" y="1391055"/>
          <a:ext cx="535021" cy="174125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0.7859</cdr:x>
      <cdr:y>0.13617</cdr:y>
    </cdr:from>
    <cdr:to>
      <cdr:x>0.8609</cdr:x>
      <cdr:y>0.2695</cdr:y>
    </cdr:to>
    <cdr:sp macro="" textlink="">
      <cdr:nvSpPr>
        <cdr:cNvPr id="2" name="TextBox 1"/>
        <cdr:cNvSpPr txBox="1"/>
      </cdr:nvSpPr>
      <cdr:spPr>
        <a:xfrm xmlns:a="http://schemas.openxmlformats.org/drawingml/2006/main">
          <a:off x="9581745" y="93385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BDE up 24%</a:t>
          </a:r>
          <a:endParaRPr lang="en-US" sz="1800" dirty="0"/>
        </a:p>
      </cdr:txBody>
    </cdr:sp>
  </cdr:relSizeAnchor>
  <cdr:relSizeAnchor xmlns:cdr="http://schemas.openxmlformats.org/drawingml/2006/chartDrawing">
    <cdr:from>
      <cdr:x>0.87527</cdr:x>
      <cdr:y>0.17872</cdr:y>
    </cdr:from>
    <cdr:to>
      <cdr:x>0.9383</cdr:x>
      <cdr:y>0.33191</cdr:y>
    </cdr:to>
    <cdr:cxnSp macro="">
      <cdr:nvCxnSpPr>
        <cdr:cNvPr id="4" name="Straight Arrow Connector 3"/>
        <cdr:cNvCxnSpPr/>
      </cdr:nvCxnSpPr>
      <cdr:spPr>
        <a:xfrm xmlns:a="http://schemas.openxmlformats.org/drawingml/2006/main">
          <a:off x="10671243" y="1225685"/>
          <a:ext cx="768485" cy="105058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0.72207</cdr:x>
      <cdr:y>0.1234</cdr:y>
    </cdr:from>
    <cdr:to>
      <cdr:x>0.79707</cdr:x>
      <cdr:y>0.25674</cdr:y>
    </cdr:to>
    <cdr:sp macro="" textlink="">
      <cdr:nvSpPr>
        <cdr:cNvPr id="2" name="TextBox 1"/>
        <cdr:cNvSpPr txBox="1"/>
      </cdr:nvSpPr>
      <cdr:spPr>
        <a:xfrm xmlns:a="http://schemas.openxmlformats.org/drawingml/2006/main">
          <a:off x="8803531" y="84630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BDE per 1000 up 15%</a:t>
          </a:r>
          <a:endParaRPr lang="en-US" sz="1800" dirty="0"/>
        </a:p>
      </cdr:txBody>
    </cdr:sp>
  </cdr:relSizeAnchor>
  <cdr:relSizeAnchor xmlns:cdr="http://schemas.openxmlformats.org/drawingml/2006/chartDrawing">
    <cdr:from>
      <cdr:x>0.88324</cdr:x>
      <cdr:y>0.17021</cdr:y>
    </cdr:from>
    <cdr:to>
      <cdr:x>0.93511</cdr:x>
      <cdr:y>0.32057</cdr:y>
    </cdr:to>
    <cdr:cxnSp macro="">
      <cdr:nvCxnSpPr>
        <cdr:cNvPr id="4" name="Straight Arrow Connector 3"/>
        <cdr:cNvCxnSpPr/>
      </cdr:nvCxnSpPr>
      <cdr:spPr>
        <a:xfrm xmlns:a="http://schemas.openxmlformats.org/drawingml/2006/main">
          <a:off x="10768519" y="1167319"/>
          <a:ext cx="632298" cy="103113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0.07016</cdr:x>
      <cdr:y>0.14194</cdr:y>
    </cdr:from>
    <cdr:to>
      <cdr:x>0.14516</cdr:x>
      <cdr:y>0.27527</cdr:y>
    </cdr:to>
    <cdr:sp macro="" textlink="">
      <cdr:nvSpPr>
        <cdr:cNvPr id="2" name="TextBox 1"/>
        <cdr:cNvSpPr txBox="1"/>
      </cdr:nvSpPr>
      <cdr:spPr>
        <a:xfrm xmlns:a="http://schemas.openxmlformats.org/drawingml/2006/main">
          <a:off x="855406" y="97339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0.04516</cdr:x>
      <cdr:y>0.119</cdr:y>
    </cdr:from>
    <cdr:to>
      <cdr:x>0.12016</cdr:x>
      <cdr:y>0.25233</cdr:y>
    </cdr:to>
    <cdr:sp macro="" textlink="">
      <cdr:nvSpPr>
        <cdr:cNvPr id="3" name="TextBox 2"/>
        <cdr:cNvSpPr txBox="1"/>
      </cdr:nvSpPr>
      <cdr:spPr>
        <a:xfrm xmlns:a="http://schemas.openxmlformats.org/drawingml/2006/main">
          <a:off x="550608" y="81607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0.20161</cdr:x>
      <cdr:y>0.119</cdr:y>
    </cdr:from>
    <cdr:to>
      <cdr:x>0.27661</cdr:x>
      <cdr:y>0.25233</cdr:y>
    </cdr:to>
    <cdr:sp macro="" textlink="">
      <cdr:nvSpPr>
        <cdr:cNvPr id="4" name="TextBox 3"/>
        <cdr:cNvSpPr txBox="1"/>
      </cdr:nvSpPr>
      <cdr:spPr>
        <a:xfrm xmlns:a="http://schemas.openxmlformats.org/drawingml/2006/main">
          <a:off x="2458066" y="81607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0.33548</cdr:x>
      <cdr:y>0.119</cdr:y>
    </cdr:from>
    <cdr:to>
      <cdr:x>0.41048</cdr:x>
      <cdr:y>0.25233</cdr:y>
    </cdr:to>
    <cdr:sp macro="" textlink="">
      <cdr:nvSpPr>
        <cdr:cNvPr id="5" name="TextBox 4"/>
        <cdr:cNvSpPr txBox="1"/>
      </cdr:nvSpPr>
      <cdr:spPr>
        <a:xfrm xmlns:a="http://schemas.openxmlformats.org/drawingml/2006/main">
          <a:off x="4090221" y="81607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0.44641</cdr:x>
      <cdr:y>0.11916</cdr:y>
    </cdr:from>
    <cdr:to>
      <cdr:x>0.52141</cdr:x>
      <cdr:y>0.25249</cdr:y>
    </cdr:to>
    <cdr:sp macro="" textlink="">
      <cdr:nvSpPr>
        <cdr:cNvPr id="6" name="TextBox 5"/>
        <cdr:cNvSpPr txBox="1"/>
      </cdr:nvSpPr>
      <cdr:spPr>
        <a:xfrm xmlns:a="http://schemas.openxmlformats.org/drawingml/2006/main">
          <a:off x="5442575" y="81720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0.6</cdr:x>
      <cdr:y>0.11756</cdr:y>
    </cdr:from>
    <cdr:to>
      <cdr:x>0.675</cdr:x>
      <cdr:y>0.2509</cdr:y>
    </cdr:to>
    <cdr:sp macro="" textlink="">
      <cdr:nvSpPr>
        <cdr:cNvPr id="7" name="TextBox 6"/>
        <cdr:cNvSpPr txBox="1"/>
      </cdr:nvSpPr>
      <cdr:spPr>
        <a:xfrm xmlns:a="http://schemas.openxmlformats.org/drawingml/2006/main">
          <a:off x="7315200" y="80624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0.72419</cdr:x>
      <cdr:y>0.11756</cdr:y>
    </cdr:from>
    <cdr:to>
      <cdr:x>0.79919</cdr:x>
      <cdr:y>0.2509</cdr:y>
    </cdr:to>
    <cdr:sp macro="" textlink="">
      <cdr:nvSpPr>
        <cdr:cNvPr id="8" name="TextBox 7"/>
        <cdr:cNvSpPr txBox="1"/>
      </cdr:nvSpPr>
      <cdr:spPr>
        <a:xfrm xmlns:a="http://schemas.openxmlformats.org/drawingml/2006/main">
          <a:off x="8829368" y="80624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dr:relSizeAnchor xmlns:cdr="http://schemas.openxmlformats.org/drawingml/2006/chartDrawing">
    <cdr:from>
      <cdr:x>0.86694</cdr:x>
      <cdr:y>0.11613</cdr:y>
    </cdr:from>
    <cdr:to>
      <cdr:x>0.94194</cdr:x>
      <cdr:y>0.24946</cdr:y>
    </cdr:to>
    <cdr:sp macro="" textlink="">
      <cdr:nvSpPr>
        <cdr:cNvPr id="9" name="TextBox 8"/>
        <cdr:cNvSpPr txBox="1"/>
      </cdr:nvSpPr>
      <cdr:spPr>
        <a:xfrm xmlns:a="http://schemas.openxmlformats.org/drawingml/2006/main">
          <a:off x="10569677" y="79641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a:p>
      </cdr:txBody>
    </cdr:sp>
  </cdr:relSizeAnchor>
</c:userShapes>
</file>

<file path=ppt/drawings/drawing13.xml><?xml version="1.0" encoding="utf-8"?>
<c:userShapes xmlns:c="http://schemas.openxmlformats.org/drawingml/2006/chart">
  <cdr:relSizeAnchor xmlns:cdr="http://schemas.openxmlformats.org/drawingml/2006/chartDrawing">
    <cdr:from>
      <cdr:x>0.69795</cdr:x>
      <cdr:y>0.1116</cdr:y>
    </cdr:from>
    <cdr:to>
      <cdr:x>0.77295</cdr:x>
      <cdr:y>0.24493</cdr:y>
    </cdr:to>
    <cdr:sp macro="" textlink="">
      <cdr:nvSpPr>
        <cdr:cNvPr id="2" name="TextBox 1"/>
        <cdr:cNvSpPr txBox="1"/>
      </cdr:nvSpPr>
      <cdr:spPr>
        <a:xfrm xmlns:a="http://schemas.openxmlformats.org/drawingml/2006/main">
          <a:off x="8509387" y="76533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White inmate BDE up 46%</a:t>
          </a:r>
          <a:endParaRPr lang="en-US" sz="1800" dirty="0"/>
        </a:p>
      </cdr:txBody>
    </cdr:sp>
  </cdr:relSizeAnchor>
  <cdr:relSizeAnchor xmlns:cdr="http://schemas.openxmlformats.org/drawingml/2006/chartDrawing">
    <cdr:from>
      <cdr:x>0.89043</cdr:x>
      <cdr:y>0.15603</cdr:y>
    </cdr:from>
    <cdr:to>
      <cdr:x>0.9391</cdr:x>
      <cdr:y>0.26667</cdr:y>
    </cdr:to>
    <cdr:cxnSp macro="">
      <cdr:nvCxnSpPr>
        <cdr:cNvPr id="4" name="Straight Arrow Connector 3"/>
        <cdr:cNvCxnSpPr/>
      </cdr:nvCxnSpPr>
      <cdr:spPr>
        <a:xfrm xmlns:a="http://schemas.openxmlformats.org/drawingml/2006/main">
          <a:off x="10856068" y="1070043"/>
          <a:ext cx="593387" cy="75875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0.68343</cdr:x>
      <cdr:y>0.4162</cdr:y>
    </cdr:from>
    <cdr:to>
      <cdr:x>0.75843</cdr:x>
      <cdr:y>0.54953</cdr:y>
    </cdr:to>
    <cdr:sp macro="" textlink="">
      <cdr:nvSpPr>
        <cdr:cNvPr id="6" name="TextBox 5"/>
        <cdr:cNvSpPr txBox="1"/>
      </cdr:nvSpPr>
      <cdr:spPr>
        <a:xfrm xmlns:a="http://schemas.openxmlformats.org/drawingml/2006/main">
          <a:off x="8332436" y="285427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Black inmate BDE down 14%</a:t>
          </a:r>
          <a:endParaRPr lang="en-US" sz="1800" dirty="0"/>
        </a:p>
      </cdr:txBody>
    </cdr:sp>
  </cdr:relSizeAnchor>
  <cdr:relSizeAnchor xmlns:cdr="http://schemas.openxmlformats.org/drawingml/2006/chartDrawing">
    <cdr:from>
      <cdr:x>0.89286</cdr:x>
      <cdr:y>0.47111</cdr:y>
    </cdr:from>
    <cdr:to>
      <cdr:x>0.9383</cdr:x>
      <cdr:y>0.64681</cdr:y>
    </cdr:to>
    <cdr:cxnSp macro="">
      <cdr:nvCxnSpPr>
        <cdr:cNvPr id="8" name="Straight Arrow Connector 7"/>
        <cdr:cNvCxnSpPr/>
      </cdr:nvCxnSpPr>
      <cdr:spPr>
        <a:xfrm xmlns:a="http://schemas.openxmlformats.org/drawingml/2006/main">
          <a:off x="10885714" y="3230880"/>
          <a:ext cx="554014" cy="120493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4.xml><?xml version="1.0" encoding="utf-8"?>
<c:userShapes xmlns:c="http://schemas.openxmlformats.org/drawingml/2006/chart">
  <cdr:relSizeAnchor xmlns:cdr="http://schemas.openxmlformats.org/drawingml/2006/chartDrawing">
    <cdr:from>
      <cdr:x>0.69786</cdr:x>
      <cdr:y>0.13841</cdr:y>
    </cdr:from>
    <cdr:to>
      <cdr:x>0.77286</cdr:x>
      <cdr:y>0.27175</cdr:y>
    </cdr:to>
    <cdr:sp macro="" textlink="">
      <cdr:nvSpPr>
        <cdr:cNvPr id="2" name="TextBox 1"/>
        <cdr:cNvSpPr txBox="1"/>
      </cdr:nvSpPr>
      <cdr:spPr>
        <a:xfrm xmlns:a="http://schemas.openxmlformats.org/drawingml/2006/main">
          <a:off x="8508275" y="94923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Male inmate BDE up 19%</a:t>
          </a:r>
          <a:endParaRPr lang="en-US" sz="1800" dirty="0"/>
        </a:p>
      </cdr:txBody>
    </cdr:sp>
  </cdr:relSizeAnchor>
  <cdr:relSizeAnchor xmlns:cdr="http://schemas.openxmlformats.org/drawingml/2006/chartDrawing">
    <cdr:from>
      <cdr:x>0.88714</cdr:x>
      <cdr:y>0.1854</cdr:y>
    </cdr:from>
    <cdr:to>
      <cdr:x>0.93786</cdr:x>
      <cdr:y>0.32254</cdr:y>
    </cdr:to>
    <cdr:cxnSp macro="">
      <cdr:nvCxnSpPr>
        <cdr:cNvPr id="4" name="Straight Arrow Connector 3"/>
        <cdr:cNvCxnSpPr/>
      </cdr:nvCxnSpPr>
      <cdr:spPr>
        <a:xfrm xmlns:a="http://schemas.openxmlformats.org/drawingml/2006/main">
          <a:off x="10816046" y="1271451"/>
          <a:ext cx="618308" cy="94052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0.69214</cdr:x>
      <cdr:y>0.56635</cdr:y>
    </cdr:from>
    <cdr:to>
      <cdr:x>0.76714</cdr:x>
      <cdr:y>0.69968</cdr:y>
    </cdr:to>
    <cdr:sp macro="" textlink="">
      <cdr:nvSpPr>
        <cdr:cNvPr id="7" name="TextBox 6"/>
        <cdr:cNvSpPr txBox="1"/>
      </cdr:nvSpPr>
      <cdr:spPr>
        <a:xfrm xmlns:a="http://schemas.openxmlformats.org/drawingml/2006/main">
          <a:off x="8438606" y="388402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Female inmate BDE up 45%</a:t>
          </a:r>
          <a:endParaRPr lang="en-US" sz="1800" dirty="0"/>
        </a:p>
      </cdr:txBody>
    </cdr:sp>
  </cdr:relSizeAnchor>
  <cdr:relSizeAnchor xmlns:cdr="http://schemas.openxmlformats.org/drawingml/2006/chartDrawing">
    <cdr:from>
      <cdr:x>0.89571</cdr:x>
      <cdr:y>0.61333</cdr:y>
    </cdr:from>
    <cdr:to>
      <cdr:x>0.94071</cdr:x>
      <cdr:y>0.74794</cdr:y>
    </cdr:to>
    <cdr:cxnSp macro="">
      <cdr:nvCxnSpPr>
        <cdr:cNvPr id="9" name="Straight Arrow Connector 8"/>
        <cdr:cNvCxnSpPr/>
      </cdr:nvCxnSpPr>
      <cdr:spPr>
        <a:xfrm xmlns:a="http://schemas.openxmlformats.org/drawingml/2006/main">
          <a:off x="10920549" y="4206240"/>
          <a:ext cx="548640" cy="92310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5.xml><?xml version="1.0" encoding="utf-8"?>
<c:userShapes xmlns:c="http://schemas.openxmlformats.org/drawingml/2006/chart">
  <cdr:relSizeAnchor xmlns:cdr="http://schemas.openxmlformats.org/drawingml/2006/chartDrawing">
    <cdr:from>
      <cdr:x>0.68714</cdr:x>
      <cdr:y>0.10794</cdr:y>
    </cdr:from>
    <cdr:to>
      <cdr:x>0.76214</cdr:x>
      <cdr:y>0.24127</cdr:y>
    </cdr:to>
    <cdr:sp macro="" textlink="">
      <cdr:nvSpPr>
        <cdr:cNvPr id="2" name="TextBox 1"/>
        <cdr:cNvSpPr txBox="1"/>
      </cdr:nvSpPr>
      <cdr:spPr>
        <a:xfrm xmlns:a="http://schemas.openxmlformats.org/drawingml/2006/main">
          <a:off x="8377646" y="74022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0-30 Day stays down 34%</a:t>
          </a:r>
          <a:endParaRPr lang="en-US" sz="1800" dirty="0"/>
        </a:p>
      </cdr:txBody>
    </cdr:sp>
  </cdr:relSizeAnchor>
  <cdr:relSizeAnchor xmlns:cdr="http://schemas.openxmlformats.org/drawingml/2006/chartDrawing">
    <cdr:from>
      <cdr:x>0.87286</cdr:x>
      <cdr:y>0.15365</cdr:y>
    </cdr:from>
    <cdr:to>
      <cdr:x>0.935</cdr:x>
      <cdr:y>0.37714</cdr:y>
    </cdr:to>
    <cdr:cxnSp macro="">
      <cdr:nvCxnSpPr>
        <cdr:cNvPr id="4" name="Straight Arrow Connector 3"/>
        <cdr:cNvCxnSpPr/>
      </cdr:nvCxnSpPr>
      <cdr:spPr>
        <a:xfrm xmlns:a="http://schemas.openxmlformats.org/drawingml/2006/main">
          <a:off x="10641874" y="1053737"/>
          <a:ext cx="757646" cy="153270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0.73143</cdr:x>
      <cdr:y>0.50921</cdr:y>
    </cdr:from>
    <cdr:to>
      <cdr:x>0.80643</cdr:x>
      <cdr:y>0.64254</cdr:y>
    </cdr:to>
    <cdr:sp macro="" textlink="">
      <cdr:nvSpPr>
        <cdr:cNvPr id="6" name="TextBox 5"/>
        <cdr:cNvSpPr txBox="1"/>
      </cdr:nvSpPr>
      <cdr:spPr>
        <a:xfrm xmlns:a="http://schemas.openxmlformats.org/drawingml/2006/main">
          <a:off x="8917577" y="349213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+30 day stays up 23%</a:t>
          </a:r>
          <a:endParaRPr lang="en-US" sz="1800" dirty="0"/>
        </a:p>
      </cdr:txBody>
    </cdr:sp>
  </cdr:relSizeAnchor>
  <cdr:relSizeAnchor xmlns:cdr="http://schemas.openxmlformats.org/drawingml/2006/chartDrawing">
    <cdr:from>
      <cdr:x>0.88857</cdr:x>
      <cdr:y>0.55619</cdr:y>
    </cdr:from>
    <cdr:to>
      <cdr:x>0.93786</cdr:x>
      <cdr:y>0.67556</cdr:y>
    </cdr:to>
    <cdr:cxnSp macro="">
      <cdr:nvCxnSpPr>
        <cdr:cNvPr id="8" name="Straight Arrow Connector 7"/>
        <cdr:cNvCxnSpPr/>
      </cdr:nvCxnSpPr>
      <cdr:spPr>
        <a:xfrm xmlns:a="http://schemas.openxmlformats.org/drawingml/2006/main">
          <a:off x="10833463" y="3814354"/>
          <a:ext cx="600891" cy="81860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6.xml><?xml version="1.0" encoding="utf-8"?>
<c:userShapes xmlns:c="http://schemas.openxmlformats.org/drawingml/2006/chart">
  <cdr:relSizeAnchor xmlns:cdr="http://schemas.openxmlformats.org/drawingml/2006/chartDrawing">
    <cdr:from>
      <cdr:x>0.70643</cdr:x>
      <cdr:y>0.11556</cdr:y>
    </cdr:from>
    <cdr:to>
      <cdr:x>0.78143</cdr:x>
      <cdr:y>0.24889</cdr:y>
    </cdr:to>
    <cdr:sp macro="" textlink="">
      <cdr:nvSpPr>
        <cdr:cNvPr id="2" name="TextBox 1"/>
        <cdr:cNvSpPr txBox="1"/>
      </cdr:nvSpPr>
      <cdr:spPr>
        <a:xfrm xmlns:a="http://schemas.openxmlformats.org/drawingml/2006/main">
          <a:off x="8612777" y="79247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 +30 day stays up 68%</a:t>
          </a:r>
          <a:endParaRPr lang="en-US" sz="1800" dirty="0"/>
        </a:p>
      </cdr:txBody>
    </cdr:sp>
  </cdr:relSizeAnchor>
  <cdr:relSizeAnchor xmlns:cdr="http://schemas.openxmlformats.org/drawingml/2006/chartDrawing">
    <cdr:from>
      <cdr:x>0.88929</cdr:x>
      <cdr:y>0.16127</cdr:y>
    </cdr:from>
    <cdr:to>
      <cdr:x>0.93929</cdr:x>
      <cdr:y>0.26794</cdr:y>
    </cdr:to>
    <cdr:cxnSp macro="">
      <cdr:nvCxnSpPr>
        <cdr:cNvPr id="4" name="Straight Arrow Connector 3"/>
        <cdr:cNvCxnSpPr/>
      </cdr:nvCxnSpPr>
      <cdr:spPr>
        <a:xfrm xmlns:a="http://schemas.openxmlformats.org/drawingml/2006/main">
          <a:off x="10842171" y="1105989"/>
          <a:ext cx="609600" cy="73152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0.73214</cdr:x>
      <cdr:y>0.11048</cdr:y>
    </cdr:from>
    <cdr:to>
      <cdr:x>0.80714</cdr:x>
      <cdr:y>0.24381</cdr:y>
    </cdr:to>
    <cdr:sp macro="" textlink="">
      <cdr:nvSpPr>
        <cdr:cNvPr id="2" name="TextBox 1"/>
        <cdr:cNvSpPr txBox="1"/>
      </cdr:nvSpPr>
      <cdr:spPr>
        <a:xfrm xmlns:a="http://schemas.openxmlformats.org/drawingml/2006/main">
          <a:off x="8926286" y="75764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800" dirty="0"/>
        </a:p>
      </cdr:txBody>
    </cdr:sp>
  </cdr:relSizeAnchor>
  <cdr:relSizeAnchor xmlns:cdr="http://schemas.openxmlformats.org/drawingml/2006/chartDrawing">
    <cdr:from>
      <cdr:x>0.77714</cdr:x>
      <cdr:y>0.10921</cdr:y>
    </cdr:from>
    <cdr:to>
      <cdr:x>0.85214</cdr:x>
      <cdr:y>0.24254</cdr:y>
    </cdr:to>
    <cdr:sp macro="" textlink="">
      <cdr:nvSpPr>
        <cdr:cNvPr id="3" name="TextBox 2"/>
        <cdr:cNvSpPr txBox="1"/>
      </cdr:nvSpPr>
      <cdr:spPr>
        <a:xfrm xmlns:a="http://schemas.openxmlformats.org/drawingml/2006/main">
          <a:off x="9474925" y="74893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Average age up 8%</a:t>
          </a:r>
          <a:endParaRPr lang="en-US" sz="1800" dirty="0"/>
        </a:p>
      </cdr:txBody>
    </cdr:sp>
  </cdr:relSizeAnchor>
</c:userShapes>
</file>

<file path=ppt/drawings/drawing3.xml><?xml version="1.0" encoding="utf-8"?>
<c:userShapes xmlns:c="http://schemas.openxmlformats.org/drawingml/2006/chart">
  <cdr:relSizeAnchor xmlns:cdr="http://schemas.openxmlformats.org/drawingml/2006/chartDrawing">
    <cdr:from>
      <cdr:x>0.82357</cdr:x>
      <cdr:y>0.11429</cdr:y>
    </cdr:from>
    <cdr:to>
      <cdr:x>0.89857</cdr:x>
      <cdr:y>0.24762</cdr:y>
    </cdr:to>
    <cdr:sp macro="" textlink="">
      <cdr:nvSpPr>
        <cdr:cNvPr id="2" name="TextBox 1"/>
        <cdr:cNvSpPr txBox="1"/>
      </cdr:nvSpPr>
      <cdr:spPr>
        <a:xfrm xmlns:a="http://schemas.openxmlformats.org/drawingml/2006/main">
          <a:off x="10040982" y="78377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8%</a:t>
          </a:r>
          <a:endParaRPr lang="en-US" sz="1800" dirty="0"/>
        </a:p>
      </cdr:txBody>
    </cdr:sp>
  </cdr:relSizeAnchor>
  <cdr:relSizeAnchor xmlns:cdr="http://schemas.openxmlformats.org/drawingml/2006/chartDrawing">
    <cdr:from>
      <cdr:x>0.89286</cdr:x>
      <cdr:y>0.15746</cdr:y>
    </cdr:from>
    <cdr:to>
      <cdr:x>0.94357</cdr:x>
      <cdr:y>0.29079</cdr:y>
    </cdr:to>
    <cdr:cxnSp macro="">
      <cdr:nvCxnSpPr>
        <cdr:cNvPr id="4" name="Straight Arrow Connector 3"/>
        <cdr:cNvCxnSpPr/>
      </cdr:nvCxnSpPr>
      <cdr:spPr>
        <a:xfrm xmlns:a="http://schemas.openxmlformats.org/drawingml/2006/main">
          <a:off x="10885714" y="1079863"/>
          <a:ext cx="618309" cy="9144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0.69214</cdr:x>
      <cdr:y>0.11937</cdr:y>
    </cdr:from>
    <cdr:to>
      <cdr:x>0.76714</cdr:x>
      <cdr:y>0.2527</cdr:y>
    </cdr:to>
    <cdr:sp macro="" textlink="">
      <cdr:nvSpPr>
        <cdr:cNvPr id="2" name="TextBox 1"/>
        <cdr:cNvSpPr txBox="1"/>
      </cdr:nvSpPr>
      <cdr:spPr>
        <a:xfrm xmlns:a="http://schemas.openxmlformats.org/drawingml/2006/main">
          <a:off x="8438606" y="81860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Bookings per 1000 down 15%</a:t>
          </a:r>
          <a:endParaRPr lang="en-US" sz="1800" dirty="0"/>
        </a:p>
      </cdr:txBody>
    </cdr:sp>
  </cdr:relSizeAnchor>
  <cdr:relSizeAnchor xmlns:cdr="http://schemas.openxmlformats.org/drawingml/2006/chartDrawing">
    <cdr:from>
      <cdr:x>0.90857</cdr:x>
      <cdr:y>0.16635</cdr:y>
    </cdr:from>
    <cdr:to>
      <cdr:x>0.94214</cdr:x>
      <cdr:y>0.35048</cdr:y>
    </cdr:to>
    <cdr:cxnSp macro="">
      <cdr:nvCxnSpPr>
        <cdr:cNvPr id="4" name="Straight Arrow Connector 3"/>
        <cdr:cNvCxnSpPr/>
      </cdr:nvCxnSpPr>
      <cdr:spPr>
        <a:xfrm xmlns:a="http://schemas.openxmlformats.org/drawingml/2006/main">
          <a:off x="11077303" y="1140823"/>
          <a:ext cx="409303" cy="126274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0.72429</cdr:x>
      <cdr:y>0.11937</cdr:y>
    </cdr:from>
    <cdr:to>
      <cdr:x>0.79929</cdr:x>
      <cdr:y>0.2527</cdr:y>
    </cdr:to>
    <cdr:sp macro="" textlink="">
      <cdr:nvSpPr>
        <cdr:cNvPr id="2" name="TextBox 1"/>
        <cdr:cNvSpPr txBox="1"/>
      </cdr:nvSpPr>
      <cdr:spPr>
        <a:xfrm xmlns:a="http://schemas.openxmlformats.org/drawingml/2006/main">
          <a:off x="8830491" y="81860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Misdemeanors down 18%</a:t>
          </a:r>
          <a:endParaRPr lang="en-US" sz="1800" dirty="0"/>
        </a:p>
      </cdr:txBody>
    </cdr:sp>
  </cdr:relSizeAnchor>
  <cdr:relSizeAnchor xmlns:cdr="http://schemas.openxmlformats.org/drawingml/2006/chartDrawing">
    <cdr:from>
      <cdr:x>0.91</cdr:x>
      <cdr:y>0.16508</cdr:y>
    </cdr:from>
    <cdr:to>
      <cdr:x>0.94286</cdr:x>
      <cdr:y>0.33524</cdr:y>
    </cdr:to>
    <cdr:cxnSp macro="">
      <cdr:nvCxnSpPr>
        <cdr:cNvPr id="4" name="Straight Arrow Connector 3"/>
        <cdr:cNvCxnSpPr/>
      </cdr:nvCxnSpPr>
      <cdr:spPr>
        <a:xfrm xmlns:a="http://schemas.openxmlformats.org/drawingml/2006/main">
          <a:off x="11094720" y="1132114"/>
          <a:ext cx="400594" cy="116694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0.79857</cdr:x>
      <cdr:y>0.5981</cdr:y>
    </cdr:from>
    <cdr:to>
      <cdr:x>0.87357</cdr:x>
      <cdr:y>0.73143</cdr:y>
    </cdr:to>
    <cdr:sp macro="" textlink="">
      <cdr:nvSpPr>
        <cdr:cNvPr id="7" name="TextBox 6"/>
        <cdr:cNvSpPr txBox="1"/>
      </cdr:nvSpPr>
      <cdr:spPr>
        <a:xfrm xmlns:a="http://schemas.openxmlformats.org/drawingml/2006/main">
          <a:off x="9736183" y="41017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Felonies up 5%</a:t>
          </a:r>
          <a:endParaRPr lang="en-US" sz="1800" dirty="0"/>
        </a:p>
      </cdr:txBody>
    </cdr:sp>
  </cdr:relSizeAnchor>
  <cdr:relSizeAnchor xmlns:cdr="http://schemas.openxmlformats.org/drawingml/2006/chartDrawing">
    <cdr:from>
      <cdr:x>0.90643</cdr:x>
      <cdr:y>0.37714</cdr:y>
    </cdr:from>
    <cdr:to>
      <cdr:x>0.94</cdr:x>
      <cdr:y>0.60063</cdr:y>
    </cdr:to>
    <cdr:cxnSp macro="">
      <cdr:nvCxnSpPr>
        <cdr:cNvPr id="9" name="Straight Arrow Connector 8"/>
        <cdr:cNvCxnSpPr/>
      </cdr:nvCxnSpPr>
      <cdr:spPr>
        <a:xfrm xmlns:a="http://schemas.openxmlformats.org/drawingml/2006/main" flipV="1">
          <a:off x="11051177" y="2586446"/>
          <a:ext cx="409303" cy="153270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0.64214</cdr:x>
      <cdr:y>0.0927</cdr:y>
    </cdr:from>
    <cdr:to>
      <cdr:x>0.71714</cdr:x>
      <cdr:y>0.22603</cdr:y>
    </cdr:to>
    <cdr:sp macro="" textlink="">
      <cdr:nvSpPr>
        <cdr:cNvPr id="2" name="TextBox 1"/>
        <cdr:cNvSpPr txBox="1"/>
      </cdr:nvSpPr>
      <cdr:spPr>
        <a:xfrm xmlns:a="http://schemas.openxmlformats.org/drawingml/2006/main">
          <a:off x="7829005" y="63572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Felony Probation Violations up 158%</a:t>
          </a:r>
          <a:endParaRPr lang="en-US" sz="1800" dirty="0"/>
        </a:p>
      </cdr:txBody>
    </cdr:sp>
  </cdr:relSizeAnchor>
  <cdr:relSizeAnchor xmlns:cdr="http://schemas.openxmlformats.org/drawingml/2006/chartDrawing">
    <cdr:from>
      <cdr:x>0.91214</cdr:x>
      <cdr:y>0.13968</cdr:y>
    </cdr:from>
    <cdr:to>
      <cdr:x>0.94429</cdr:x>
      <cdr:y>0.25651</cdr:y>
    </cdr:to>
    <cdr:cxnSp macro="">
      <cdr:nvCxnSpPr>
        <cdr:cNvPr id="4" name="Straight Arrow Connector 3"/>
        <cdr:cNvCxnSpPr/>
      </cdr:nvCxnSpPr>
      <cdr:spPr>
        <a:xfrm xmlns:a="http://schemas.openxmlformats.org/drawingml/2006/main">
          <a:off x="11120846" y="957943"/>
          <a:ext cx="391885" cy="80118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0.59571</cdr:x>
      <cdr:y>0.47111</cdr:y>
    </cdr:from>
    <cdr:to>
      <cdr:x>0.67071</cdr:x>
      <cdr:y>0.60444</cdr:y>
    </cdr:to>
    <cdr:sp macro="" textlink="">
      <cdr:nvSpPr>
        <cdr:cNvPr id="6" name="TextBox 5"/>
        <cdr:cNvSpPr txBox="1"/>
      </cdr:nvSpPr>
      <cdr:spPr>
        <a:xfrm xmlns:a="http://schemas.openxmlformats.org/drawingml/2006/main">
          <a:off x="7262948" y="323087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Misdemeanor Probation Violations up 10%</a:t>
          </a:r>
          <a:endParaRPr lang="en-US" sz="1800" dirty="0"/>
        </a:p>
      </cdr:txBody>
    </cdr:sp>
  </cdr:relSizeAnchor>
  <cdr:relSizeAnchor xmlns:cdr="http://schemas.openxmlformats.org/drawingml/2006/chartDrawing">
    <cdr:from>
      <cdr:x>0.91643</cdr:x>
      <cdr:y>0.51683</cdr:y>
    </cdr:from>
    <cdr:to>
      <cdr:x>0.94714</cdr:x>
      <cdr:y>0.62603</cdr:y>
    </cdr:to>
    <cdr:cxnSp macro="">
      <cdr:nvCxnSpPr>
        <cdr:cNvPr id="8" name="Straight Arrow Connector 7"/>
        <cdr:cNvCxnSpPr/>
      </cdr:nvCxnSpPr>
      <cdr:spPr>
        <a:xfrm xmlns:a="http://schemas.openxmlformats.org/drawingml/2006/main">
          <a:off x="11173097" y="3544389"/>
          <a:ext cx="374469" cy="74893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0.77643</cdr:x>
      <cdr:y>0.11302</cdr:y>
    </cdr:from>
    <cdr:to>
      <cdr:x>0.85143</cdr:x>
      <cdr:y>0.24635</cdr:y>
    </cdr:to>
    <cdr:sp macro="" textlink="">
      <cdr:nvSpPr>
        <cdr:cNvPr id="2" name="TextBox 1"/>
        <cdr:cNvSpPr txBox="1"/>
      </cdr:nvSpPr>
      <cdr:spPr>
        <a:xfrm xmlns:a="http://schemas.openxmlformats.org/drawingml/2006/main">
          <a:off x="9466217" y="7750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ALOS up 76%</a:t>
          </a:r>
          <a:endParaRPr lang="en-US" sz="1800" dirty="0"/>
        </a:p>
      </cdr:txBody>
    </cdr:sp>
  </cdr:relSizeAnchor>
  <cdr:relSizeAnchor xmlns:cdr="http://schemas.openxmlformats.org/drawingml/2006/chartDrawing">
    <cdr:from>
      <cdr:x>0.87714</cdr:x>
      <cdr:y>0.15619</cdr:y>
    </cdr:from>
    <cdr:to>
      <cdr:x>0.94071</cdr:x>
      <cdr:y>0.29587</cdr:y>
    </cdr:to>
    <cdr:cxnSp macro="">
      <cdr:nvCxnSpPr>
        <cdr:cNvPr id="4" name="Straight Arrow Connector 3"/>
        <cdr:cNvCxnSpPr/>
      </cdr:nvCxnSpPr>
      <cdr:spPr>
        <a:xfrm xmlns:a="http://schemas.openxmlformats.org/drawingml/2006/main">
          <a:off x="10694126" y="1071154"/>
          <a:ext cx="775063" cy="95794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0.69</cdr:x>
      <cdr:y>0.11175</cdr:y>
    </cdr:from>
    <cdr:to>
      <cdr:x>0.765</cdr:x>
      <cdr:y>0.24508</cdr:y>
    </cdr:to>
    <cdr:sp macro="" textlink="">
      <cdr:nvSpPr>
        <cdr:cNvPr id="3" name="TextBox 2"/>
        <cdr:cNvSpPr txBox="1"/>
      </cdr:nvSpPr>
      <cdr:spPr>
        <a:xfrm xmlns:a="http://schemas.openxmlformats.org/drawingml/2006/main">
          <a:off x="8412480" y="76635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Black inmate ALOS up 48%</a:t>
          </a:r>
          <a:endParaRPr lang="en-US" sz="1800" dirty="0"/>
        </a:p>
      </cdr:txBody>
    </cdr:sp>
  </cdr:relSizeAnchor>
  <cdr:relSizeAnchor xmlns:cdr="http://schemas.openxmlformats.org/drawingml/2006/chartDrawing">
    <cdr:from>
      <cdr:x>0.88714</cdr:x>
      <cdr:y>0.15746</cdr:y>
    </cdr:from>
    <cdr:to>
      <cdr:x>0.935</cdr:x>
      <cdr:y>0.29968</cdr:y>
    </cdr:to>
    <cdr:cxnSp macro="">
      <cdr:nvCxnSpPr>
        <cdr:cNvPr id="5" name="Straight Arrow Connector 4"/>
        <cdr:cNvCxnSpPr/>
      </cdr:nvCxnSpPr>
      <cdr:spPr>
        <a:xfrm xmlns:a="http://schemas.openxmlformats.org/drawingml/2006/main">
          <a:off x="10816046" y="1079863"/>
          <a:ext cx="583474" cy="97536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0.69071</cdr:x>
      <cdr:y>0.53714</cdr:y>
    </cdr:from>
    <cdr:to>
      <cdr:x>0.76571</cdr:x>
      <cdr:y>0.67048</cdr:y>
    </cdr:to>
    <cdr:sp macro="" textlink="">
      <cdr:nvSpPr>
        <cdr:cNvPr id="8" name="TextBox 7"/>
        <cdr:cNvSpPr txBox="1"/>
      </cdr:nvSpPr>
      <cdr:spPr>
        <a:xfrm xmlns:a="http://schemas.openxmlformats.org/drawingml/2006/main">
          <a:off x="8421189" y="368372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White inmate ALOS up 87%</a:t>
          </a:r>
          <a:endParaRPr lang="en-US" sz="1800" dirty="0"/>
        </a:p>
      </cdr:txBody>
    </cdr:sp>
  </cdr:relSizeAnchor>
  <cdr:relSizeAnchor xmlns:cdr="http://schemas.openxmlformats.org/drawingml/2006/chartDrawing">
    <cdr:from>
      <cdr:x>0.89</cdr:x>
      <cdr:y>0.37079</cdr:y>
    </cdr:from>
    <cdr:to>
      <cdr:x>0.93929</cdr:x>
      <cdr:y>0.54222</cdr:y>
    </cdr:to>
    <cdr:cxnSp macro="">
      <cdr:nvCxnSpPr>
        <cdr:cNvPr id="10" name="Straight Arrow Connector 9"/>
        <cdr:cNvCxnSpPr/>
      </cdr:nvCxnSpPr>
      <cdr:spPr>
        <a:xfrm xmlns:a="http://schemas.openxmlformats.org/drawingml/2006/main" flipV="1">
          <a:off x="10850880" y="2542903"/>
          <a:ext cx="600891" cy="117565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0.69357</cdr:x>
      <cdr:y>0.10667</cdr:y>
    </cdr:from>
    <cdr:to>
      <cdr:x>0.76857</cdr:x>
      <cdr:y>0.24</cdr:y>
    </cdr:to>
    <cdr:sp macro="" textlink="">
      <cdr:nvSpPr>
        <cdr:cNvPr id="2" name="TextBox 1"/>
        <cdr:cNvSpPr txBox="1"/>
      </cdr:nvSpPr>
      <cdr:spPr>
        <a:xfrm xmlns:a="http://schemas.openxmlformats.org/drawingml/2006/main">
          <a:off x="8456024" y="73152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Male inmate ALOS up 73%</a:t>
          </a:r>
          <a:endParaRPr lang="en-US" sz="1800" dirty="0"/>
        </a:p>
      </cdr:txBody>
    </cdr:sp>
  </cdr:relSizeAnchor>
  <cdr:relSizeAnchor xmlns:cdr="http://schemas.openxmlformats.org/drawingml/2006/chartDrawing">
    <cdr:from>
      <cdr:x>0.89071</cdr:x>
      <cdr:y>0.15238</cdr:y>
    </cdr:from>
    <cdr:to>
      <cdr:x>0.93571</cdr:x>
      <cdr:y>0.24</cdr:y>
    </cdr:to>
    <cdr:cxnSp macro="">
      <cdr:nvCxnSpPr>
        <cdr:cNvPr id="4" name="Straight Arrow Connector 3"/>
        <cdr:cNvCxnSpPr/>
      </cdr:nvCxnSpPr>
      <cdr:spPr>
        <a:xfrm xmlns:a="http://schemas.openxmlformats.org/drawingml/2006/main">
          <a:off x="10859589" y="1045029"/>
          <a:ext cx="548640" cy="600891"/>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0.69857</cdr:x>
      <cdr:y>0.61714</cdr:y>
    </cdr:from>
    <cdr:to>
      <cdr:x>0.77357</cdr:x>
      <cdr:y>0.75048</cdr:y>
    </cdr:to>
    <cdr:sp macro="" textlink="">
      <cdr:nvSpPr>
        <cdr:cNvPr id="6" name="TextBox 5"/>
        <cdr:cNvSpPr txBox="1"/>
      </cdr:nvSpPr>
      <cdr:spPr>
        <a:xfrm xmlns:a="http://schemas.openxmlformats.org/drawingml/2006/main">
          <a:off x="8516983" y="423236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Female inmate ALOS up 91%</a:t>
          </a:r>
          <a:endParaRPr lang="en-US" sz="1800" dirty="0"/>
        </a:p>
      </cdr:txBody>
    </cdr:sp>
  </cdr:relSizeAnchor>
  <cdr:relSizeAnchor xmlns:cdr="http://schemas.openxmlformats.org/drawingml/2006/chartDrawing">
    <cdr:from>
      <cdr:x>0.90429</cdr:x>
      <cdr:y>0.42921</cdr:y>
    </cdr:from>
    <cdr:to>
      <cdr:x>0.93643</cdr:x>
      <cdr:y>0.61968</cdr:y>
    </cdr:to>
    <cdr:cxnSp macro="">
      <cdr:nvCxnSpPr>
        <cdr:cNvPr id="8" name="Straight Arrow Connector 7"/>
        <cdr:cNvCxnSpPr/>
      </cdr:nvCxnSpPr>
      <cdr:spPr>
        <a:xfrm xmlns:a="http://schemas.openxmlformats.org/drawingml/2006/main" flipV="1">
          <a:off x="11025051" y="2943497"/>
          <a:ext cx="391886" cy="130628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4058224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90531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5440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1315525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AFFDA77-5CFF-4D72-A77F-ACB8514FEC03}" type="datetimeFigureOut">
              <a:rPr lang="en-US" smtClean="0"/>
              <a:t>7/19/2022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678048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FFDA77-5CFF-4D72-A77F-ACB8514FEC0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373781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FFDA77-5CFF-4D72-A77F-ACB8514FEC03}" type="datetimeFigureOut">
              <a:rPr lang="en-US" smtClean="0"/>
              <a:t>7/19/2022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4171623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FFDA77-5CFF-4D72-A77F-ACB8514FEC03}" type="datetimeFigureOut">
              <a:rPr lang="en-US" smtClean="0"/>
              <a:t>7/19/2022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312947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FDA77-5CFF-4D72-A77F-ACB8514FEC03}" type="datetimeFigureOut">
              <a:rPr lang="en-US" smtClean="0"/>
              <a:t>7/19/2022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851751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FFDA77-5CFF-4D72-A77F-ACB8514FEC0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91447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FFDA77-5CFF-4D72-A77F-ACB8514FEC03}" type="datetimeFigureOut">
              <a:rPr lang="en-US" smtClean="0"/>
              <a:t>7/19/2022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4FE72-6372-4489-A14A-C31228F5AA0F}" type="slidenum">
              <a:rPr lang="en-US" smtClean="0"/>
              <a:t>‹#›</a:t>
            </a:fld>
            <a:endParaRPr lang="en-US"/>
          </a:p>
        </p:txBody>
      </p:sp>
    </p:spTree>
    <p:extLst>
      <p:ext uri="{BB962C8B-B14F-4D97-AF65-F5344CB8AC3E}">
        <p14:creationId xmlns:p14="http://schemas.microsoft.com/office/powerpoint/2010/main" val="965243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FDA77-5CFF-4D72-A77F-ACB8514FEC03}" type="datetimeFigureOut">
              <a:rPr lang="en-US" smtClean="0"/>
              <a:t>7/19/2022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4FE72-6372-4489-A14A-C31228F5AA0F}" type="slidenum">
              <a:rPr lang="en-US" smtClean="0"/>
              <a:t>‹#›</a:t>
            </a:fld>
            <a:endParaRPr lang="en-US"/>
          </a:p>
        </p:txBody>
      </p:sp>
    </p:spTree>
    <p:extLst>
      <p:ext uri="{BB962C8B-B14F-4D97-AF65-F5344CB8AC3E}">
        <p14:creationId xmlns:p14="http://schemas.microsoft.com/office/powerpoint/2010/main" val="4053638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mailto:ngoodloe@oar-jacc.org"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88870"/>
            <a:ext cx="9144000" cy="3492136"/>
          </a:xfrm>
        </p:spPr>
        <p:txBody>
          <a:bodyPr>
            <a:normAutofit fontScale="90000"/>
          </a:bodyPr>
          <a:lstStyle/>
          <a:p>
            <a:r>
              <a:rPr lang="en-US" b="1" dirty="0" smtClean="0">
                <a:solidFill>
                  <a:srgbClr val="0070C0"/>
                </a:solidFill>
              </a:rPr>
              <a:t>Annual Report</a:t>
            </a:r>
            <a:r>
              <a:rPr lang="en-US" dirty="0" smtClean="0"/>
              <a:t/>
            </a:r>
            <a:br>
              <a:rPr lang="en-US" dirty="0" smtClean="0"/>
            </a:br>
            <a:r>
              <a:rPr lang="en-US" dirty="0" smtClean="0"/>
              <a:t/>
            </a:r>
            <a:br>
              <a:rPr lang="en-US" dirty="0" smtClean="0"/>
            </a:br>
            <a:r>
              <a:rPr lang="en-US" dirty="0" smtClean="0"/>
              <a:t>Orange County </a:t>
            </a:r>
            <a:br>
              <a:rPr lang="en-US" dirty="0" smtClean="0"/>
            </a:br>
            <a:r>
              <a:rPr lang="en-US" dirty="0" smtClean="0"/>
              <a:t>Utilization of the</a:t>
            </a:r>
            <a:br>
              <a:rPr lang="en-US" dirty="0" smtClean="0"/>
            </a:br>
            <a:r>
              <a:rPr lang="en-US" dirty="0" smtClean="0"/>
              <a:t>Central Virginia Regional Jail</a:t>
            </a:r>
            <a:endParaRPr lang="en-US" dirty="0"/>
          </a:p>
        </p:txBody>
      </p:sp>
      <p:sp>
        <p:nvSpPr>
          <p:cNvPr id="3" name="Subtitle 2"/>
          <p:cNvSpPr>
            <a:spLocks noGrp="1"/>
          </p:cNvSpPr>
          <p:nvPr>
            <p:ph type="subTitle" idx="1"/>
          </p:nvPr>
        </p:nvSpPr>
        <p:spPr>
          <a:xfrm>
            <a:off x="1524000" y="5164182"/>
            <a:ext cx="9144000" cy="1132113"/>
          </a:xfrm>
        </p:spPr>
        <p:txBody>
          <a:bodyPr>
            <a:normAutofit fontScale="92500" lnSpcReduction="20000"/>
          </a:bodyPr>
          <a:lstStyle/>
          <a:p>
            <a:r>
              <a:rPr lang="en-US" dirty="0" smtClean="0"/>
              <a:t>2011-2021</a:t>
            </a:r>
          </a:p>
          <a:p>
            <a:r>
              <a:rPr lang="en-US" dirty="0" smtClean="0"/>
              <a:t>Criminal Justice Planner</a:t>
            </a:r>
          </a:p>
          <a:p>
            <a:r>
              <a:rPr lang="en-US" dirty="0" smtClean="0"/>
              <a:t>Jefferson Area Community Criminal Justice Board</a:t>
            </a:r>
            <a:endParaRPr lang="en-US" dirty="0"/>
          </a:p>
        </p:txBody>
      </p:sp>
    </p:spTree>
    <p:extLst>
      <p:ext uri="{BB962C8B-B14F-4D97-AF65-F5344CB8AC3E}">
        <p14:creationId xmlns:p14="http://schemas.microsoft.com/office/powerpoint/2010/main" val="199821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84968627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081555" y="809897"/>
            <a:ext cx="3211585" cy="369332"/>
          </a:xfrm>
          <a:prstGeom prst="rect">
            <a:avLst/>
          </a:prstGeom>
          <a:noFill/>
        </p:spPr>
        <p:txBody>
          <a:bodyPr wrap="none" rtlCol="0">
            <a:spAutoFit/>
          </a:bodyPr>
          <a:lstStyle/>
          <a:p>
            <a:r>
              <a:rPr lang="en-US" dirty="0" smtClean="0"/>
              <a:t>White inmate intakes down 12%</a:t>
            </a:r>
            <a:endParaRPr lang="en-US" dirty="0"/>
          </a:p>
        </p:txBody>
      </p:sp>
      <p:cxnSp>
        <p:nvCxnSpPr>
          <p:cNvPr id="5" name="Straight Arrow Connector 4"/>
          <p:cNvCxnSpPr/>
          <p:nvPr/>
        </p:nvCxnSpPr>
        <p:spPr>
          <a:xfrm>
            <a:off x="10964091" y="1132114"/>
            <a:ext cx="478972" cy="10798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230680" y="3429000"/>
            <a:ext cx="3212383" cy="369332"/>
          </a:xfrm>
          <a:prstGeom prst="rect">
            <a:avLst/>
          </a:prstGeom>
          <a:noFill/>
        </p:spPr>
        <p:txBody>
          <a:bodyPr wrap="square" rtlCol="0">
            <a:spAutoFit/>
          </a:bodyPr>
          <a:lstStyle/>
          <a:p>
            <a:r>
              <a:rPr lang="en-US" dirty="0" smtClean="0"/>
              <a:t>Black inmate intakes down 38% </a:t>
            </a:r>
            <a:endParaRPr lang="en-US" dirty="0"/>
          </a:p>
        </p:txBody>
      </p:sp>
      <p:cxnSp>
        <p:nvCxnSpPr>
          <p:cNvPr id="9" name="Straight Arrow Connector 8"/>
          <p:cNvCxnSpPr/>
          <p:nvPr/>
        </p:nvCxnSpPr>
        <p:spPr>
          <a:xfrm>
            <a:off x="11051177" y="3762103"/>
            <a:ext cx="487680" cy="9492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0745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06210331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7977052" y="809897"/>
            <a:ext cx="3117905" cy="369332"/>
          </a:xfrm>
          <a:prstGeom prst="rect">
            <a:avLst/>
          </a:prstGeom>
          <a:noFill/>
        </p:spPr>
        <p:txBody>
          <a:bodyPr wrap="none" rtlCol="0">
            <a:spAutoFit/>
          </a:bodyPr>
          <a:lstStyle/>
          <a:p>
            <a:r>
              <a:rPr lang="en-US" dirty="0" smtClean="0"/>
              <a:t>Male inmate intakes down 26%</a:t>
            </a:r>
            <a:endParaRPr lang="en-US" dirty="0"/>
          </a:p>
        </p:txBody>
      </p:sp>
      <p:cxnSp>
        <p:nvCxnSpPr>
          <p:cNvPr id="5" name="Straight Arrow Connector 4"/>
          <p:cNvCxnSpPr/>
          <p:nvPr/>
        </p:nvCxnSpPr>
        <p:spPr>
          <a:xfrm>
            <a:off x="10789920" y="1123406"/>
            <a:ext cx="670560" cy="1463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137583" y="3818707"/>
            <a:ext cx="3322897" cy="369332"/>
          </a:xfrm>
          <a:prstGeom prst="rect">
            <a:avLst/>
          </a:prstGeom>
          <a:noFill/>
        </p:spPr>
        <p:txBody>
          <a:bodyPr wrap="none" rtlCol="0">
            <a:spAutoFit/>
          </a:bodyPr>
          <a:lstStyle/>
          <a:p>
            <a:r>
              <a:rPr lang="en-US" dirty="0" smtClean="0"/>
              <a:t>Female inmate intakes down 13%</a:t>
            </a:r>
            <a:endParaRPr lang="en-US" dirty="0"/>
          </a:p>
        </p:txBody>
      </p:sp>
      <p:cxnSp>
        <p:nvCxnSpPr>
          <p:cNvPr id="9" name="Straight Arrow Connector 8"/>
          <p:cNvCxnSpPr/>
          <p:nvPr/>
        </p:nvCxnSpPr>
        <p:spPr>
          <a:xfrm>
            <a:off x="11125200" y="4136571"/>
            <a:ext cx="335280" cy="775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9481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1893172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8426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397053266"/>
              </p:ext>
            </p:extLst>
          </p:nvPr>
        </p:nvGraphicFramePr>
        <p:xfrm>
          <a:off x="0" y="0"/>
          <a:ext cx="12191999"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7597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76058652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5466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 Volume</a:t>
            </a:r>
            <a:endParaRPr lang="en-US" b="1" dirty="0">
              <a:solidFill>
                <a:srgbClr val="0070C0"/>
              </a:solidFill>
            </a:endParaRPr>
          </a:p>
        </p:txBody>
      </p:sp>
      <p:sp>
        <p:nvSpPr>
          <p:cNvPr id="3" name="Content Placeholder 2"/>
          <p:cNvSpPr>
            <a:spLocks noGrp="1"/>
          </p:cNvSpPr>
          <p:nvPr>
            <p:ph idx="1"/>
          </p:nvPr>
        </p:nvSpPr>
        <p:spPr/>
        <p:txBody>
          <a:bodyPr>
            <a:normAutofit fontScale="77500" lnSpcReduction="20000"/>
          </a:bodyPr>
          <a:lstStyle/>
          <a:p>
            <a:r>
              <a:rPr lang="en-US" dirty="0" smtClean="0"/>
              <a:t>An inmate’s “intake” is often associated with more than one “booking” (charge).  While intake volume is the most accurate measure of the </a:t>
            </a:r>
            <a:r>
              <a:rPr lang="en-US" u="sng" dirty="0" smtClean="0"/>
              <a:t>number</a:t>
            </a:r>
            <a:r>
              <a:rPr lang="en-US" dirty="0" smtClean="0"/>
              <a:t> of individuals entering CVRJ, booking volume helps identify the </a:t>
            </a:r>
            <a:r>
              <a:rPr lang="en-US" u="sng" dirty="0" smtClean="0"/>
              <a:t>types</a:t>
            </a:r>
            <a:r>
              <a:rPr lang="en-US" dirty="0" smtClean="0"/>
              <a:t> of charges lodged against them. </a:t>
            </a:r>
          </a:p>
          <a:p>
            <a:r>
              <a:rPr lang="en-US" dirty="0" smtClean="0"/>
              <a:t>From 2011 to 2021, </a:t>
            </a:r>
            <a:r>
              <a:rPr lang="en-US" dirty="0" smtClean="0"/>
              <a:t>Orange County </a:t>
            </a:r>
            <a:r>
              <a:rPr lang="en-US" dirty="0" smtClean="0"/>
              <a:t>booking volume fell </a:t>
            </a:r>
            <a:r>
              <a:rPr lang="en-US" dirty="0"/>
              <a:t>8</a:t>
            </a:r>
            <a:r>
              <a:rPr lang="en-US" dirty="0" smtClean="0"/>
              <a:t>% </a:t>
            </a:r>
            <a:r>
              <a:rPr lang="en-US" dirty="0"/>
              <a:t>(down </a:t>
            </a:r>
            <a:r>
              <a:rPr lang="en-US" dirty="0" smtClean="0"/>
              <a:t>15% </a:t>
            </a:r>
            <a:r>
              <a:rPr lang="en-US" dirty="0"/>
              <a:t>per capita</a:t>
            </a:r>
            <a:r>
              <a:rPr lang="en-US" dirty="0" smtClean="0"/>
              <a:t>).</a:t>
            </a:r>
          </a:p>
          <a:p>
            <a:r>
              <a:rPr lang="en-US" dirty="0" smtClean="0"/>
              <a:t>Felony booking volume increased </a:t>
            </a:r>
            <a:r>
              <a:rPr lang="en-US" dirty="0"/>
              <a:t>5</a:t>
            </a:r>
            <a:r>
              <a:rPr lang="en-US" dirty="0" smtClean="0"/>
              <a:t>%, offset by an 18% decrease in misdemeanor bookings.</a:t>
            </a:r>
          </a:p>
          <a:p>
            <a:r>
              <a:rPr lang="en-US" dirty="0" smtClean="0"/>
              <a:t>In 2011, misdemeanors significantly outnumbered felonies in Orange </a:t>
            </a:r>
            <a:r>
              <a:rPr lang="en-US" dirty="0" smtClean="0"/>
              <a:t>County booking </a:t>
            </a:r>
            <a:r>
              <a:rPr lang="en-US" dirty="0" smtClean="0"/>
              <a:t>volume (844 misdemeanors to 585 felonies). However, by 2021, the gap had narrowed to 652 </a:t>
            </a:r>
            <a:r>
              <a:rPr lang="en-US" dirty="0" smtClean="0"/>
              <a:t>Orange County </a:t>
            </a:r>
            <a:r>
              <a:rPr lang="en-US" dirty="0" smtClean="0"/>
              <a:t>misdemeanor bookings, compared to 595 felony bookings.</a:t>
            </a:r>
          </a:p>
          <a:p>
            <a:r>
              <a:rPr lang="en-US" dirty="0"/>
              <a:t>M</a:t>
            </a:r>
            <a:r>
              <a:rPr lang="en-US" dirty="0" smtClean="0"/>
              <a:t>isdemeanor bookings dropped more sharply than did felony bookings in 2020, with a partial rebound in 2021 among misdemeanors that was not observed among felonies.</a:t>
            </a:r>
          </a:p>
          <a:p>
            <a:r>
              <a:rPr lang="en-US" dirty="0" smtClean="0"/>
              <a:t>Orange County </a:t>
            </a:r>
            <a:r>
              <a:rPr lang="en-US" dirty="0" smtClean="0"/>
              <a:t>inmates were taken into CVRJ on 21% more charges per intake event from 2021 to 2011.</a:t>
            </a:r>
          </a:p>
        </p:txBody>
      </p:sp>
    </p:spTree>
    <p:extLst>
      <p:ext uri="{BB962C8B-B14F-4D97-AF65-F5344CB8AC3E}">
        <p14:creationId xmlns:p14="http://schemas.microsoft.com/office/powerpoint/2010/main" val="3593644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9974112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8065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83520124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45090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8001466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33157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33236936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534400" y="635726"/>
            <a:ext cx="3164248" cy="369332"/>
          </a:xfrm>
          <a:prstGeom prst="rect">
            <a:avLst/>
          </a:prstGeom>
          <a:noFill/>
        </p:spPr>
        <p:txBody>
          <a:bodyPr wrap="square" rtlCol="0">
            <a:spAutoFit/>
          </a:bodyPr>
          <a:lstStyle/>
          <a:p>
            <a:r>
              <a:rPr lang="en-US" dirty="0" smtClean="0"/>
              <a:t>Bookings per intake up 21%</a:t>
            </a:r>
            <a:endParaRPr lang="en-US" dirty="0"/>
          </a:p>
        </p:txBody>
      </p:sp>
      <p:cxnSp>
        <p:nvCxnSpPr>
          <p:cNvPr id="5" name="Straight Arrow Connector 4"/>
          <p:cNvCxnSpPr/>
          <p:nvPr/>
        </p:nvCxnSpPr>
        <p:spPr>
          <a:xfrm>
            <a:off x="10972800" y="931817"/>
            <a:ext cx="522514" cy="583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382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Introduction</a:t>
            </a:r>
            <a:endParaRPr lang="en-US" b="1" dirty="0">
              <a:solidFill>
                <a:srgbClr val="0070C0"/>
              </a:solidFill>
            </a:endParaRPr>
          </a:p>
        </p:txBody>
      </p:sp>
      <p:sp>
        <p:nvSpPr>
          <p:cNvPr id="3" name="Content Placeholder 2"/>
          <p:cNvSpPr>
            <a:spLocks noGrp="1"/>
          </p:cNvSpPr>
          <p:nvPr>
            <p:ph idx="1"/>
          </p:nvPr>
        </p:nvSpPr>
        <p:spPr>
          <a:xfrm>
            <a:off x="838200" y="1825625"/>
            <a:ext cx="10515600" cy="4827724"/>
          </a:xfrm>
        </p:spPr>
        <p:txBody>
          <a:bodyPr>
            <a:normAutofit fontScale="85000" lnSpcReduction="10000"/>
          </a:bodyPr>
          <a:lstStyle/>
          <a:p>
            <a:r>
              <a:rPr lang="en-US" dirty="0" smtClean="0"/>
              <a:t>This report, generated by the Criminal Justice Planner, documents trends among various key metrics associated with Orange County inmates at the Central Virginia Regional Jail (CVRJ).</a:t>
            </a:r>
          </a:p>
          <a:p>
            <a:r>
              <a:rPr lang="en-US" dirty="0" smtClean="0"/>
              <a:t>These key metrics include the number of inmates entering and leaving the jail, their charges, their race, gender and age, and their length of stay. </a:t>
            </a:r>
          </a:p>
          <a:p>
            <a:r>
              <a:rPr lang="en-US" dirty="0" smtClean="0"/>
              <a:t>The report shows how these metrics have impacted the total number of bed days expended on Orange County inmates at CVRJ from 2012 to 2021.</a:t>
            </a:r>
          </a:p>
          <a:p>
            <a:r>
              <a:rPr lang="en-US" dirty="0" smtClean="0"/>
              <a:t>This analysis also assesses the impact of the COVID-19 pandemic years (2020 and 2021) on longer-term trends in Orange </a:t>
            </a:r>
            <a:r>
              <a:rPr lang="en-US" dirty="0" smtClean="0"/>
              <a:t>County jail </a:t>
            </a:r>
            <a:r>
              <a:rPr lang="en-US" dirty="0" smtClean="0"/>
              <a:t>utilization by comparing them to the two most recent pre-pandemic years (2018 and 2019).</a:t>
            </a:r>
          </a:p>
          <a:p>
            <a:r>
              <a:rPr lang="en-US" dirty="0" smtClean="0"/>
              <a:t>All data was extracted from the CVRJ operational management system.</a:t>
            </a:r>
          </a:p>
          <a:p>
            <a:r>
              <a:rPr lang="en-US" dirty="0" smtClean="0"/>
              <a:t>A supplemental report will be issued in September 2022, documenting trends in reported crime in </a:t>
            </a:r>
            <a:r>
              <a:rPr lang="en-US" dirty="0" smtClean="0"/>
              <a:t>Orange County, </a:t>
            </a:r>
            <a:r>
              <a:rPr lang="en-US" dirty="0" smtClean="0"/>
              <a:t>pending the publication of 2021 crime data by the Virginia State Police.</a:t>
            </a:r>
            <a:endParaRPr lang="en-US" dirty="0"/>
          </a:p>
        </p:txBody>
      </p:sp>
    </p:spTree>
    <p:extLst>
      <p:ext uri="{BB962C8B-B14F-4D97-AF65-F5344CB8AC3E}">
        <p14:creationId xmlns:p14="http://schemas.microsoft.com/office/powerpoint/2010/main" val="25679015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 Volume in the COVID Era</a:t>
            </a:r>
            <a:endParaRPr lang="en-US"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smtClean="0"/>
              <a:t>The COVID-19 pandemic had a significant impact on </a:t>
            </a:r>
            <a:r>
              <a:rPr lang="en-US" dirty="0" smtClean="0"/>
              <a:t>Orange County </a:t>
            </a:r>
            <a:r>
              <a:rPr lang="en-US" dirty="0" smtClean="0"/>
              <a:t>booking trends.</a:t>
            </a:r>
          </a:p>
          <a:p>
            <a:r>
              <a:rPr lang="en-US" dirty="0" smtClean="0"/>
              <a:t>Booking volume dropped by more than one third with the onset of the pandemic (from 380 in the first quarter of 2020, to 254 in the second quarter).</a:t>
            </a:r>
          </a:p>
          <a:p>
            <a:r>
              <a:rPr lang="en-US" dirty="0" smtClean="0"/>
              <a:t>In the two years preceding the pandemic (2018-19), </a:t>
            </a:r>
            <a:r>
              <a:rPr lang="en-US" dirty="0" smtClean="0"/>
              <a:t>Orange County’s </a:t>
            </a:r>
            <a:r>
              <a:rPr lang="en-US" dirty="0" smtClean="0"/>
              <a:t>quarterly booking volume averaged 438 bookings.</a:t>
            </a:r>
          </a:p>
          <a:p>
            <a:r>
              <a:rPr lang="en-US" dirty="0"/>
              <a:t>The average quarterly booking volume for 2020-21 was 310, with booking volume dropping 44% over the four-year time frame (2018-2021</a:t>
            </a:r>
            <a:r>
              <a:rPr lang="en-US" dirty="0" smtClean="0"/>
              <a:t>).</a:t>
            </a:r>
          </a:p>
          <a:p>
            <a:r>
              <a:rPr lang="en-US" dirty="0" smtClean="0"/>
              <a:t>Following the significant dip in booking volume at the onset of the pandemic, a partial rebound was observed during the 4</a:t>
            </a:r>
            <a:r>
              <a:rPr lang="en-US" baseline="30000" dirty="0" smtClean="0"/>
              <a:t>th</a:t>
            </a:r>
            <a:r>
              <a:rPr lang="en-US" dirty="0" smtClean="0"/>
              <a:t> quarter of 2020 and continuing into 2021. However, booking volume in 2021 remained well below the pre-pandemic average.</a:t>
            </a:r>
          </a:p>
          <a:p>
            <a:r>
              <a:rPr lang="en-US" dirty="0" smtClean="0"/>
              <a:t>Misdemeanor booking volume dropped 50% from 2018 to 2021, while felony booking volume fell by 35%.</a:t>
            </a:r>
          </a:p>
        </p:txBody>
      </p:sp>
    </p:spTree>
    <p:extLst>
      <p:ext uri="{BB962C8B-B14F-4D97-AF65-F5344CB8AC3E}">
        <p14:creationId xmlns:p14="http://schemas.microsoft.com/office/powerpoint/2010/main" val="3821907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50070533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901645" y="827314"/>
            <a:ext cx="1187248" cy="369332"/>
          </a:xfrm>
          <a:prstGeom prst="rect">
            <a:avLst/>
          </a:prstGeom>
          <a:noFill/>
        </p:spPr>
        <p:txBody>
          <a:bodyPr wrap="none" rtlCol="0">
            <a:spAutoFit/>
          </a:bodyPr>
          <a:lstStyle/>
          <a:p>
            <a:r>
              <a:rPr lang="en-US" dirty="0" smtClean="0"/>
              <a:t>Down 44%</a:t>
            </a:r>
            <a:endParaRPr lang="en-US" dirty="0"/>
          </a:p>
        </p:txBody>
      </p:sp>
      <p:cxnSp>
        <p:nvCxnSpPr>
          <p:cNvPr id="5" name="Straight Arrow Connector 4"/>
          <p:cNvCxnSpPr/>
          <p:nvPr/>
        </p:nvCxnSpPr>
        <p:spPr>
          <a:xfrm>
            <a:off x="10772503" y="1132114"/>
            <a:ext cx="670560" cy="2403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711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88273957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5212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Bookings by Charge Type</a:t>
            </a:r>
            <a:endParaRPr lang="en-US" b="1" dirty="0">
              <a:solidFill>
                <a:srgbClr val="0070C0"/>
              </a:solidFill>
            </a:endParaRPr>
          </a:p>
        </p:txBody>
      </p:sp>
      <p:sp>
        <p:nvSpPr>
          <p:cNvPr id="3" name="Content Placeholder 2"/>
          <p:cNvSpPr>
            <a:spLocks noGrp="1"/>
          </p:cNvSpPr>
          <p:nvPr>
            <p:ph idx="1"/>
          </p:nvPr>
        </p:nvSpPr>
        <p:spPr>
          <a:xfrm>
            <a:off x="838200" y="1825625"/>
            <a:ext cx="10515600" cy="4618718"/>
          </a:xfrm>
        </p:spPr>
        <p:txBody>
          <a:bodyPr>
            <a:normAutofit fontScale="85000" lnSpcReduction="10000"/>
          </a:bodyPr>
          <a:lstStyle/>
          <a:p>
            <a:r>
              <a:rPr lang="en-US" dirty="0" smtClean="0"/>
              <a:t>The top ten </a:t>
            </a:r>
            <a:r>
              <a:rPr lang="en-US" dirty="0" smtClean="0"/>
              <a:t>Orange County </a:t>
            </a:r>
            <a:r>
              <a:rPr lang="en-US" dirty="0" smtClean="0"/>
              <a:t>charge types by booking volume from 2011 to 2021 were (in descending order) DWI, </a:t>
            </a:r>
            <a:r>
              <a:rPr lang="en-US" dirty="0"/>
              <a:t>narcotic </a:t>
            </a:r>
            <a:r>
              <a:rPr lang="en-US" dirty="0" smtClean="0"/>
              <a:t>violations, larceny, probation violations</a:t>
            </a:r>
            <a:r>
              <a:rPr lang="en-US" dirty="0"/>
              <a:t>, </a:t>
            </a:r>
            <a:r>
              <a:rPr lang="en-US" dirty="0" smtClean="0"/>
              <a:t>assault, operator’s </a:t>
            </a:r>
            <a:r>
              <a:rPr lang="en-US" dirty="0"/>
              <a:t>license </a:t>
            </a:r>
            <a:r>
              <a:rPr lang="en-US" dirty="0" smtClean="0"/>
              <a:t>offenses, alcohol offenses, fraud, </a:t>
            </a:r>
            <a:r>
              <a:rPr lang="en-US" dirty="0"/>
              <a:t>contempt of court </a:t>
            </a:r>
            <a:r>
              <a:rPr lang="en-US" dirty="0" smtClean="0"/>
              <a:t>and reckless driving.</a:t>
            </a:r>
          </a:p>
          <a:p>
            <a:r>
              <a:rPr lang="en-US" dirty="0" smtClean="0"/>
              <a:t>From 2011 to 2021, the fastest-growing charge type at booking was, by far, in the category of probation violations (up 157%). Reckless driving offenses were up 57%, with DWI up 31%, assaults up 27% and narcotics offenses up 6%.</a:t>
            </a:r>
          </a:p>
          <a:p>
            <a:r>
              <a:rPr lang="en-US" dirty="0" smtClean="0"/>
              <a:t>Significant decreases in booking volume were observed among alcohol offenses (down 80%), fraud (down 65%) and larceny (down 58%).</a:t>
            </a:r>
          </a:p>
          <a:p>
            <a:r>
              <a:rPr lang="en-US" dirty="0" smtClean="0"/>
              <a:t>Decreases were observed among eight of the top ten </a:t>
            </a:r>
            <a:r>
              <a:rPr lang="en-US" dirty="0" smtClean="0"/>
              <a:t>Orange County </a:t>
            </a:r>
            <a:r>
              <a:rPr lang="en-US" dirty="0" smtClean="0"/>
              <a:t>charge categories between 2018 and 2021, with all eight categories showing a decrease of </a:t>
            </a:r>
            <a:r>
              <a:rPr lang="en-US" dirty="0"/>
              <a:t>3</a:t>
            </a:r>
            <a:r>
              <a:rPr lang="en-US" dirty="0" smtClean="0"/>
              <a:t>0% or greater. The only increases observed during the pandemic were in the categories of reckless driving (up 13%) and DWI (up 11%).</a:t>
            </a:r>
          </a:p>
        </p:txBody>
      </p:sp>
    </p:spTree>
    <p:extLst>
      <p:ext uri="{BB962C8B-B14F-4D97-AF65-F5344CB8AC3E}">
        <p14:creationId xmlns:p14="http://schemas.microsoft.com/office/powerpoint/2010/main" val="3000651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98236286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4162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99672293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41169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912457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28740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70C0"/>
                </a:solidFill>
              </a:rPr>
              <a:t>Probation Violation Bookings</a:t>
            </a:r>
            <a:endParaRPr lang="en-US" b="1" u="sng"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dirty="0"/>
              <a:t>P</a:t>
            </a:r>
            <a:r>
              <a:rPr lang="en-US" dirty="0" smtClean="0"/>
              <a:t>robation violation bookings, as a percentage of all Orange bookings at CVRJ, increased 213% from 2011 to 2021.  Probation violations represented 3.5% of all bookings in 2011, rising to 9.7% of total booking volume in 2021. </a:t>
            </a:r>
          </a:p>
          <a:p>
            <a:r>
              <a:rPr lang="en-US" dirty="0" smtClean="0"/>
              <a:t>Felony probation violation booking volume increased 158% from 2011 to 2021, while misdemeanor probation violation bookings </a:t>
            </a:r>
            <a:r>
              <a:rPr lang="en-US" dirty="0" smtClean="0"/>
              <a:t>increased </a:t>
            </a:r>
            <a:r>
              <a:rPr lang="en-US" dirty="0" smtClean="0"/>
              <a:t>10%. </a:t>
            </a:r>
          </a:p>
          <a:p>
            <a:r>
              <a:rPr lang="en-US" dirty="0" smtClean="0"/>
              <a:t>The number of </a:t>
            </a:r>
            <a:r>
              <a:rPr lang="en-US" dirty="0" smtClean="0"/>
              <a:t>Orange County </a:t>
            </a:r>
            <a:r>
              <a:rPr lang="en-US" dirty="0" smtClean="0"/>
              <a:t>felony probation violation bookings averaged 106 in each year from 2011 to 2021, more than twice the volume of misdemeanor probation violation bookings (which averaged 50 per year).</a:t>
            </a:r>
          </a:p>
          <a:p>
            <a:r>
              <a:rPr lang="en-US" dirty="0"/>
              <a:t>F</a:t>
            </a:r>
            <a:r>
              <a:rPr lang="en-US" dirty="0" smtClean="0"/>
              <a:t>elony probation violation bookings rose sharply between 2013 and 2018, but fell between 2018 and 2021.</a:t>
            </a:r>
            <a:endParaRPr lang="en-US" dirty="0"/>
          </a:p>
        </p:txBody>
      </p:sp>
    </p:spTree>
    <p:extLst>
      <p:ext uri="{BB962C8B-B14F-4D97-AF65-F5344CB8AC3E}">
        <p14:creationId xmlns:p14="http://schemas.microsoft.com/office/powerpoint/2010/main" val="27108615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94644216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406743" y="661851"/>
            <a:ext cx="1785257" cy="369332"/>
          </a:xfrm>
          <a:prstGeom prst="rect">
            <a:avLst/>
          </a:prstGeom>
          <a:noFill/>
        </p:spPr>
        <p:txBody>
          <a:bodyPr wrap="square" rtlCol="0">
            <a:spAutoFit/>
          </a:bodyPr>
          <a:lstStyle/>
          <a:p>
            <a:r>
              <a:rPr lang="en-US" dirty="0" smtClean="0"/>
              <a:t>Up 213%</a:t>
            </a:r>
            <a:endParaRPr lang="en-US" dirty="0"/>
          </a:p>
        </p:txBody>
      </p:sp>
      <p:cxnSp>
        <p:nvCxnSpPr>
          <p:cNvPr id="6" name="Straight Arrow Connector 5"/>
          <p:cNvCxnSpPr/>
          <p:nvPr/>
        </p:nvCxnSpPr>
        <p:spPr>
          <a:xfrm>
            <a:off x="11138263" y="940526"/>
            <a:ext cx="330926" cy="4441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517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85570407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1313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General Population</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The population of Orange County increased from 33,481 in 2010 to 36,254 in 2020, according to U.S. Census Bureau data.</a:t>
            </a:r>
          </a:p>
          <a:p>
            <a:r>
              <a:rPr lang="en-US" dirty="0" smtClean="0"/>
              <a:t>This represents an increase of 8.3% over that time period.</a:t>
            </a:r>
          </a:p>
          <a:p>
            <a:r>
              <a:rPr lang="en-US" dirty="0" smtClean="0"/>
              <a:t>Wherever appropriate in this report, changes in jail utilization from 2011 to 2021 will be expressed as a rate per 1000 Orange </a:t>
            </a:r>
            <a:r>
              <a:rPr lang="en-US" dirty="0" smtClean="0"/>
              <a:t>County residents</a:t>
            </a:r>
            <a:r>
              <a:rPr lang="en-US" dirty="0" smtClean="0"/>
              <a:t>, utilizing U. S. Census data.</a:t>
            </a:r>
            <a:endParaRPr lang="en-US" dirty="0"/>
          </a:p>
        </p:txBody>
      </p:sp>
    </p:spTree>
    <p:extLst>
      <p:ext uri="{BB962C8B-B14F-4D97-AF65-F5344CB8AC3E}">
        <p14:creationId xmlns:p14="http://schemas.microsoft.com/office/powerpoint/2010/main" val="8628888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Average Length of Stay (ALOS)</a:t>
            </a:r>
            <a:endParaRPr lang="en-US" b="1" dirty="0">
              <a:solidFill>
                <a:srgbClr val="0070C0"/>
              </a:solidFill>
            </a:endParaRPr>
          </a:p>
        </p:txBody>
      </p:sp>
      <p:sp>
        <p:nvSpPr>
          <p:cNvPr id="3" name="Content Placeholder 2"/>
          <p:cNvSpPr>
            <a:spLocks noGrp="1"/>
          </p:cNvSpPr>
          <p:nvPr>
            <p:ph idx="1"/>
          </p:nvPr>
        </p:nvSpPr>
        <p:spPr>
          <a:xfrm>
            <a:off x="838200" y="1576251"/>
            <a:ext cx="10515600" cy="5281749"/>
          </a:xfrm>
        </p:spPr>
        <p:txBody>
          <a:bodyPr>
            <a:normAutofit fontScale="85000" lnSpcReduction="20000"/>
          </a:bodyPr>
          <a:lstStyle/>
          <a:p>
            <a:r>
              <a:rPr lang="en-US" dirty="0" smtClean="0"/>
              <a:t>The average length stay of an Orange County inmate increased </a:t>
            </a:r>
            <a:r>
              <a:rPr lang="en-US" u="sng" dirty="0" smtClean="0"/>
              <a:t>76%</a:t>
            </a:r>
            <a:r>
              <a:rPr lang="en-US" dirty="0" smtClean="0"/>
              <a:t> from 2012 to 2021. This trend had significant implications for bed day expenditures and the overall cost of housing Orange County </a:t>
            </a:r>
            <a:r>
              <a:rPr lang="en-US" dirty="0" smtClean="0"/>
              <a:t>inmates at CVRJ.</a:t>
            </a:r>
            <a:endParaRPr lang="en-US" dirty="0" smtClean="0"/>
          </a:p>
          <a:p>
            <a:r>
              <a:rPr lang="en-US" dirty="0" smtClean="0"/>
              <a:t>Average length of stay began rising after 2014, and peaked at 33.5 days during 2020.  ALOS dropped somewhat during the second year of the pandemic (down to 26.3 days in 2021).</a:t>
            </a:r>
            <a:endParaRPr lang="en-US" dirty="0"/>
          </a:p>
          <a:p>
            <a:r>
              <a:rPr lang="en-US" dirty="0" smtClean="0"/>
              <a:t>Average length of stay increased 48% </a:t>
            </a:r>
            <a:r>
              <a:rPr lang="en-US" dirty="0"/>
              <a:t>among Black inmates from </a:t>
            </a:r>
            <a:r>
              <a:rPr lang="en-US" dirty="0" smtClean="0"/>
              <a:t>2012 to 2021, while ALOS among White inmates increased </a:t>
            </a:r>
            <a:r>
              <a:rPr lang="en-US" dirty="0"/>
              <a:t>8</a:t>
            </a:r>
            <a:r>
              <a:rPr lang="en-US" dirty="0" smtClean="0"/>
              <a:t>7%.  </a:t>
            </a:r>
          </a:p>
          <a:p>
            <a:r>
              <a:rPr lang="en-US" dirty="0" smtClean="0"/>
              <a:t>Black inmates served an average of 27.2 days during the study period, compared to 22.4 days for White inmates.  However, Black inmates served less time, on average, than did White inmates in 2021 (25.3 days vs. 26.6 days)</a:t>
            </a:r>
          </a:p>
          <a:p>
            <a:r>
              <a:rPr lang="en-US" dirty="0" smtClean="0"/>
              <a:t>Increases in the average length of stay were significant for both female inmates (up 91%) and for male inmates (up </a:t>
            </a:r>
            <a:r>
              <a:rPr lang="en-US" dirty="0"/>
              <a:t>7</a:t>
            </a:r>
            <a:r>
              <a:rPr lang="en-US" dirty="0" smtClean="0"/>
              <a:t>3%) from 2012 to 2021. Male </a:t>
            </a:r>
            <a:r>
              <a:rPr lang="en-US" dirty="0"/>
              <a:t>inmates </a:t>
            </a:r>
            <a:r>
              <a:rPr lang="en-US" dirty="0" smtClean="0"/>
              <a:t>served </a:t>
            </a:r>
            <a:r>
              <a:rPr lang="en-US" dirty="0"/>
              <a:t>longer average lengths of stay than did </a:t>
            </a:r>
            <a:r>
              <a:rPr lang="en-US" dirty="0" smtClean="0"/>
              <a:t>female </a:t>
            </a:r>
            <a:r>
              <a:rPr lang="en-US" dirty="0"/>
              <a:t>inmates in every year </a:t>
            </a:r>
            <a:r>
              <a:rPr lang="en-US" dirty="0" smtClean="0"/>
              <a:t>studied.</a:t>
            </a:r>
          </a:p>
          <a:p>
            <a:r>
              <a:rPr lang="en-US" dirty="0" smtClean="0"/>
              <a:t>All five age groups of Orange County inmates had increases in average length of stay greater than 50%.</a:t>
            </a:r>
          </a:p>
        </p:txBody>
      </p:sp>
    </p:spTree>
    <p:extLst>
      <p:ext uri="{BB962C8B-B14F-4D97-AF65-F5344CB8AC3E}">
        <p14:creationId xmlns:p14="http://schemas.microsoft.com/office/powerpoint/2010/main" val="3938119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50482719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86202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6060983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90435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9154149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885143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73639973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63924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52541332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41509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1525"/>
          </a:xfrm>
        </p:spPr>
        <p:txBody>
          <a:bodyPr>
            <a:normAutofit fontScale="90000"/>
          </a:bodyPr>
          <a:lstStyle/>
          <a:p>
            <a:r>
              <a:rPr lang="en-US" b="1" dirty="0" smtClean="0">
                <a:solidFill>
                  <a:srgbClr val="0070C0"/>
                </a:solidFill>
              </a:rPr>
              <a:t>Bed Day Expenditures (BDE)</a:t>
            </a:r>
            <a:endParaRPr lang="en-US" b="1" dirty="0">
              <a:solidFill>
                <a:srgbClr val="0070C0"/>
              </a:solidFill>
            </a:endParaRPr>
          </a:p>
        </p:txBody>
      </p:sp>
      <p:sp>
        <p:nvSpPr>
          <p:cNvPr id="3" name="Content Placeholder 2"/>
          <p:cNvSpPr>
            <a:spLocks noGrp="1"/>
          </p:cNvSpPr>
          <p:nvPr>
            <p:ph idx="1"/>
          </p:nvPr>
        </p:nvSpPr>
        <p:spPr>
          <a:xfrm>
            <a:off x="838200" y="1262743"/>
            <a:ext cx="10515600" cy="5595258"/>
          </a:xfrm>
        </p:spPr>
        <p:txBody>
          <a:bodyPr>
            <a:normAutofit fontScale="70000" lnSpcReduction="20000"/>
          </a:bodyPr>
          <a:lstStyle/>
          <a:p>
            <a:r>
              <a:rPr lang="en-US" dirty="0" smtClean="0"/>
              <a:t>Bed day expenditures are a product of intake volume, multiplied by length of stay. BDE is a useful metric to track the total cost</a:t>
            </a:r>
            <a:r>
              <a:rPr lang="en-US" dirty="0"/>
              <a:t> </a:t>
            </a:r>
            <a:r>
              <a:rPr lang="en-US" dirty="0" smtClean="0"/>
              <a:t>of a jurisdiction’s jail utilization (currently listed at $99.69 per day, per CVRJ inmate, in the Virginia Compensation Board’s 2020 Jail Cost Report).</a:t>
            </a:r>
          </a:p>
          <a:p>
            <a:r>
              <a:rPr lang="en-US" dirty="0" smtClean="0"/>
              <a:t>Decreases in </a:t>
            </a:r>
            <a:r>
              <a:rPr lang="en-US" dirty="0" smtClean="0"/>
              <a:t>Orange County </a:t>
            </a:r>
            <a:r>
              <a:rPr lang="en-US" dirty="0" smtClean="0"/>
              <a:t>intake volume were offset by more significant increases in average length of stay, resulting in an increase in overall bed day expenditures of 24% from 2012 to 2021. Bed day expenditures per 1,000 Orange residents increased 1</a:t>
            </a:r>
            <a:r>
              <a:rPr lang="en-US" dirty="0"/>
              <a:t>5</a:t>
            </a:r>
            <a:r>
              <a:rPr lang="en-US" dirty="0" smtClean="0"/>
              <a:t>% during that time frame.</a:t>
            </a:r>
          </a:p>
          <a:p>
            <a:r>
              <a:rPr lang="en-US" dirty="0" smtClean="0"/>
              <a:t>The peak year for Orange bed day expenditures was 2017, totaling 20,469. BDE dropped generally thereafter.</a:t>
            </a:r>
          </a:p>
          <a:p>
            <a:r>
              <a:rPr lang="en-US" dirty="0" smtClean="0"/>
              <a:t>As a share of overall CVRJ bed day utilization, Orange County’s percentage of bed day expenditures increased 45% from 2012 to 2021</a:t>
            </a:r>
            <a:r>
              <a:rPr lang="en-US" dirty="0"/>
              <a:t> </a:t>
            </a:r>
            <a:r>
              <a:rPr lang="en-US" dirty="0" smtClean="0"/>
              <a:t>(the most significant increase of any CVRJ member jurisdiction). The increase in share was a result of increased </a:t>
            </a:r>
            <a:r>
              <a:rPr lang="en-US" dirty="0" smtClean="0"/>
              <a:t>Orange County </a:t>
            </a:r>
            <a:r>
              <a:rPr lang="en-US" dirty="0" smtClean="0"/>
              <a:t>BDE over the decade, combined with sizeable drops in BDE among Federal and Madison County inmates.</a:t>
            </a:r>
          </a:p>
          <a:p>
            <a:r>
              <a:rPr lang="en-US" dirty="0" smtClean="0"/>
              <a:t>From 2011 to 2021, bed day expenditures among </a:t>
            </a:r>
            <a:r>
              <a:rPr lang="en-US" dirty="0" smtClean="0"/>
              <a:t>Orange County’s </a:t>
            </a:r>
            <a:r>
              <a:rPr lang="en-US" dirty="0" smtClean="0"/>
              <a:t>Black inmates decreased 14%, compared to a 46% increase among White inmates. </a:t>
            </a:r>
          </a:p>
          <a:p>
            <a:r>
              <a:rPr lang="en-US" dirty="0" smtClean="0"/>
              <a:t>Orange County’s </a:t>
            </a:r>
            <a:r>
              <a:rPr lang="en-US" dirty="0" smtClean="0"/>
              <a:t>female inmates expended 45% more bed days from 2012 to 2021, compared to a 19% increase observed among male inmates.</a:t>
            </a:r>
          </a:p>
          <a:p>
            <a:r>
              <a:rPr lang="en-US" dirty="0" smtClean="0"/>
              <a:t>The youngest group of </a:t>
            </a:r>
            <a:r>
              <a:rPr lang="en-US" dirty="0" smtClean="0"/>
              <a:t>Orange County’s </a:t>
            </a:r>
            <a:r>
              <a:rPr lang="en-US" dirty="0" smtClean="0"/>
              <a:t>inmates (age 18-24) expended 37% fewer bed days from 2011 to 2021, representing the single greatest downward influence </a:t>
            </a:r>
            <a:r>
              <a:rPr lang="en-US" dirty="0" smtClean="0"/>
              <a:t>on </a:t>
            </a:r>
            <a:r>
              <a:rPr lang="en-US" dirty="0" smtClean="0"/>
              <a:t>overall BDE.  Increases in bed day expenditures of greater 30% were observed in all other age groups (age 25-50+). </a:t>
            </a:r>
            <a:endParaRPr lang="en-US" dirty="0"/>
          </a:p>
        </p:txBody>
      </p:sp>
    </p:spTree>
    <p:extLst>
      <p:ext uri="{BB962C8B-B14F-4D97-AF65-F5344CB8AC3E}">
        <p14:creationId xmlns:p14="http://schemas.microsoft.com/office/powerpoint/2010/main" val="9325503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36266032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757365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06204844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78707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3290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Intakes</a:t>
            </a:r>
            <a:endParaRPr lang="en-US" b="1" dirty="0">
              <a:solidFill>
                <a:srgbClr val="0070C0"/>
              </a:solidFill>
            </a:endParaRPr>
          </a:p>
        </p:txBody>
      </p:sp>
      <p:sp>
        <p:nvSpPr>
          <p:cNvPr id="3" name="Content Placeholder 2"/>
          <p:cNvSpPr>
            <a:spLocks noGrp="1"/>
          </p:cNvSpPr>
          <p:nvPr>
            <p:ph idx="1"/>
          </p:nvPr>
        </p:nvSpPr>
        <p:spPr>
          <a:xfrm>
            <a:off x="838200" y="1602377"/>
            <a:ext cx="10515600" cy="5024846"/>
          </a:xfrm>
        </p:spPr>
        <p:txBody>
          <a:bodyPr>
            <a:normAutofit lnSpcReduction="10000"/>
          </a:bodyPr>
          <a:lstStyle/>
          <a:p>
            <a:r>
              <a:rPr lang="en-US" dirty="0" smtClean="0"/>
              <a:t>An “intake” is an event, in which a person is taken into CVRJ on Orange County charges, no matter how long their stay, or how many charges they have lodged against them.</a:t>
            </a:r>
          </a:p>
          <a:p>
            <a:r>
              <a:rPr lang="en-US" dirty="0" smtClean="0"/>
              <a:t>From 2011 through 2021, Orange </a:t>
            </a:r>
            <a:r>
              <a:rPr lang="en-US" dirty="0" smtClean="0"/>
              <a:t>County intake </a:t>
            </a:r>
            <a:r>
              <a:rPr lang="en-US" dirty="0" smtClean="0"/>
              <a:t>volume decreased by 23%.</a:t>
            </a:r>
          </a:p>
          <a:p>
            <a:r>
              <a:rPr lang="en-US" dirty="0" smtClean="0"/>
              <a:t>The per-capita rate of decrease in </a:t>
            </a:r>
            <a:r>
              <a:rPr lang="en-US" dirty="0" smtClean="0"/>
              <a:t>Orange County </a:t>
            </a:r>
            <a:r>
              <a:rPr lang="en-US" dirty="0" smtClean="0"/>
              <a:t>intakes at CVRJ between 2011 and 2021 was 29%.  25.4 inmates per 1000 county residents were taken into CVRJ on </a:t>
            </a:r>
            <a:r>
              <a:rPr lang="en-US" dirty="0" smtClean="0"/>
              <a:t>Orange County </a:t>
            </a:r>
            <a:r>
              <a:rPr lang="en-US" dirty="0" smtClean="0"/>
              <a:t>offenses in 2011, compared to 17.9 per 1000 in 2021.</a:t>
            </a:r>
          </a:p>
          <a:p>
            <a:r>
              <a:rPr lang="en-US" dirty="0" smtClean="0"/>
              <a:t>Despite these decreases, </a:t>
            </a:r>
            <a:r>
              <a:rPr lang="en-US" dirty="0" smtClean="0"/>
              <a:t>Orange County’s </a:t>
            </a:r>
            <a:r>
              <a:rPr lang="en-US" dirty="0" smtClean="0"/>
              <a:t>share of all CVRJ intakes increased 15% from 2011 to 2021, largely due to a 71% decrease in intakes of Federal inmates. </a:t>
            </a:r>
          </a:p>
        </p:txBody>
      </p:sp>
    </p:spTree>
    <p:extLst>
      <p:ext uri="{BB962C8B-B14F-4D97-AF65-F5344CB8AC3E}">
        <p14:creationId xmlns:p14="http://schemas.microsoft.com/office/powerpoint/2010/main" val="24014913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73635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55563006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54826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21540819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32928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9401139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31521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542626932"/>
              </p:ext>
            </p:extLst>
          </p:nvPr>
        </p:nvGraphicFramePr>
        <p:xfrm>
          <a:off x="0" y="0"/>
          <a:ext cx="12191999"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3836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Shorter-Staying vs. Longer-Staying Inmates</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The number of Orange County inmates spending 30 days or fewer in CVRJ custody decreased 34% from 2012 to 2021, while the number of inmates staying 31 days or longer increased 23%. As a result, the percentage of Orange inmates at CVRJ with lengths of stay exceeding 30 days increased 68% from 2012 to 2021.</a:t>
            </a:r>
          </a:p>
          <a:p>
            <a:r>
              <a:rPr lang="en-US" dirty="0" smtClean="0"/>
              <a:t>During 2021, the average length of stay for inmates serving 0-30 days was 4.5 days, compared to a 116-day average length of stay among those inmates serving longer than 30 days.</a:t>
            </a:r>
          </a:p>
          <a:p>
            <a:r>
              <a:rPr lang="en-US" dirty="0" smtClean="0"/>
              <a:t>During 2021, 19.6% of </a:t>
            </a:r>
            <a:r>
              <a:rPr lang="en-US" dirty="0" smtClean="0"/>
              <a:t>Orange County’s </a:t>
            </a:r>
            <a:r>
              <a:rPr lang="en-US" dirty="0" smtClean="0"/>
              <a:t>inmates served longer than 30 days in custody. However, these longer-serving inmates accounted for over 86% of all bed days expended by Orange County at CVRJ in 2021. </a:t>
            </a:r>
          </a:p>
          <a:p>
            <a:r>
              <a:rPr lang="en-US" dirty="0" smtClean="0"/>
              <a:t>Overall, bed days expended by </a:t>
            </a:r>
            <a:r>
              <a:rPr lang="en-US" dirty="0" smtClean="0"/>
              <a:t>Orange County </a:t>
            </a:r>
            <a:r>
              <a:rPr lang="en-US" dirty="0" smtClean="0"/>
              <a:t>inmates serving longer than 30 days increased 33% from 2012 to 2021. </a:t>
            </a:r>
            <a:endParaRPr lang="en-US" dirty="0"/>
          </a:p>
        </p:txBody>
      </p:sp>
    </p:spTree>
    <p:extLst>
      <p:ext uri="{BB962C8B-B14F-4D97-AF65-F5344CB8AC3E}">
        <p14:creationId xmlns:p14="http://schemas.microsoft.com/office/powerpoint/2010/main" val="42189746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88015199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595026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06447433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50595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472119058"/>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81278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88292311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264427" y="788908"/>
            <a:ext cx="2933688" cy="369332"/>
          </a:xfrm>
          <a:prstGeom prst="rect">
            <a:avLst/>
          </a:prstGeom>
          <a:noFill/>
        </p:spPr>
        <p:txBody>
          <a:bodyPr wrap="none" rtlCol="0">
            <a:spAutoFit/>
          </a:bodyPr>
          <a:lstStyle/>
          <a:p>
            <a:r>
              <a:rPr lang="en-US" dirty="0" smtClean="0"/>
              <a:t>BDE for +30 day stays up 33%</a:t>
            </a:r>
            <a:endParaRPr lang="en-US" dirty="0"/>
          </a:p>
        </p:txBody>
      </p:sp>
      <p:cxnSp>
        <p:nvCxnSpPr>
          <p:cNvPr id="5" name="Straight Arrow Connector 4"/>
          <p:cNvCxnSpPr/>
          <p:nvPr/>
        </p:nvCxnSpPr>
        <p:spPr>
          <a:xfrm>
            <a:off x="10929257" y="1158240"/>
            <a:ext cx="505097" cy="8098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085339" y="3815918"/>
            <a:ext cx="3291863" cy="369332"/>
          </a:xfrm>
          <a:prstGeom prst="rect">
            <a:avLst/>
          </a:prstGeom>
          <a:noFill/>
        </p:spPr>
        <p:txBody>
          <a:bodyPr wrap="none" rtlCol="0">
            <a:spAutoFit/>
          </a:bodyPr>
          <a:lstStyle/>
          <a:p>
            <a:r>
              <a:rPr lang="en-US" dirty="0" smtClean="0"/>
              <a:t>BDE for 0-30 day stays down 18%</a:t>
            </a:r>
            <a:endParaRPr lang="en-US" dirty="0"/>
          </a:p>
        </p:txBody>
      </p:sp>
      <p:cxnSp>
        <p:nvCxnSpPr>
          <p:cNvPr id="11" name="Straight Arrow Connector 10"/>
          <p:cNvCxnSpPr/>
          <p:nvPr/>
        </p:nvCxnSpPr>
        <p:spPr>
          <a:xfrm>
            <a:off x="11094720" y="4162697"/>
            <a:ext cx="339634" cy="8114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727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4791914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482149" y="1010194"/>
            <a:ext cx="2593723" cy="369332"/>
          </a:xfrm>
          <a:prstGeom prst="rect">
            <a:avLst/>
          </a:prstGeom>
          <a:noFill/>
        </p:spPr>
        <p:txBody>
          <a:bodyPr wrap="none" rtlCol="0">
            <a:spAutoFit/>
          </a:bodyPr>
          <a:lstStyle/>
          <a:p>
            <a:r>
              <a:rPr lang="en-US" dirty="0" smtClean="0"/>
              <a:t>Inmate intakes down 23%</a:t>
            </a:r>
            <a:endParaRPr lang="en-US" dirty="0"/>
          </a:p>
        </p:txBody>
      </p:sp>
      <p:cxnSp>
        <p:nvCxnSpPr>
          <p:cNvPr id="5" name="Straight Arrow Connector 4"/>
          <p:cNvCxnSpPr/>
          <p:nvPr/>
        </p:nvCxnSpPr>
        <p:spPr>
          <a:xfrm>
            <a:off x="10772503" y="1332411"/>
            <a:ext cx="705394" cy="15414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16256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40081895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12387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9337"/>
            <a:ext cx="10515600" cy="966652"/>
          </a:xfrm>
        </p:spPr>
        <p:txBody>
          <a:bodyPr>
            <a:normAutofit/>
          </a:bodyPr>
          <a:lstStyle/>
          <a:p>
            <a:r>
              <a:rPr lang="en-US" b="1" dirty="0" smtClean="0">
                <a:solidFill>
                  <a:srgbClr val="0070C0"/>
                </a:solidFill>
              </a:rPr>
              <a:t>Conclusions</a:t>
            </a:r>
            <a:endParaRPr lang="en-US" b="1" dirty="0">
              <a:solidFill>
                <a:srgbClr val="0070C0"/>
              </a:solidFill>
            </a:endParaRPr>
          </a:p>
        </p:txBody>
      </p:sp>
      <p:sp>
        <p:nvSpPr>
          <p:cNvPr id="3" name="Content Placeholder 2"/>
          <p:cNvSpPr>
            <a:spLocks noGrp="1"/>
          </p:cNvSpPr>
          <p:nvPr>
            <p:ph idx="1"/>
          </p:nvPr>
        </p:nvSpPr>
        <p:spPr>
          <a:xfrm>
            <a:off x="838200" y="1219200"/>
            <a:ext cx="10515600" cy="5638800"/>
          </a:xfrm>
        </p:spPr>
        <p:txBody>
          <a:bodyPr>
            <a:normAutofit fontScale="92500" lnSpcReduction="20000"/>
          </a:bodyPr>
          <a:lstStyle/>
          <a:p>
            <a:r>
              <a:rPr lang="en-US" dirty="0" smtClean="0"/>
              <a:t>The number of inmates taken into CVRJ on Orange County charges decreased 23% from 2011 to 2021 (down 29% per capita).</a:t>
            </a:r>
          </a:p>
          <a:p>
            <a:r>
              <a:rPr lang="en-US" dirty="0"/>
              <a:t>T</a:t>
            </a:r>
            <a:r>
              <a:rPr lang="en-US" dirty="0" smtClean="0"/>
              <a:t>he most significant</a:t>
            </a:r>
            <a:r>
              <a:rPr lang="en-US" dirty="0"/>
              <a:t> </a:t>
            </a:r>
            <a:r>
              <a:rPr lang="en-US" dirty="0" smtClean="0"/>
              <a:t>decreases in intakes were observed among Black inmates, male inmates, and the youngest inmate group (age 18-24</a:t>
            </a:r>
            <a:r>
              <a:rPr lang="en-US" dirty="0"/>
              <a:t>)</a:t>
            </a:r>
            <a:r>
              <a:rPr lang="en-US" dirty="0" smtClean="0"/>
              <a:t>.</a:t>
            </a:r>
          </a:p>
          <a:p>
            <a:r>
              <a:rPr lang="en-US" dirty="0" smtClean="0"/>
              <a:t>Despite these decreases, </a:t>
            </a:r>
            <a:r>
              <a:rPr lang="en-US" dirty="0" smtClean="0"/>
              <a:t>Orange County’s </a:t>
            </a:r>
            <a:r>
              <a:rPr lang="en-US" dirty="0" smtClean="0"/>
              <a:t>share of CVRJ intakes increased 15% from 2011 to 2021, largely due to a 71% decrease in intakes of Federal inmates.</a:t>
            </a:r>
          </a:p>
          <a:p>
            <a:r>
              <a:rPr lang="en-US" dirty="0" smtClean="0"/>
              <a:t>Orange</a:t>
            </a:r>
            <a:r>
              <a:rPr lang="en-US" dirty="0"/>
              <a:t> </a:t>
            </a:r>
            <a:r>
              <a:rPr lang="en-US" dirty="0" smtClean="0"/>
              <a:t>County booking volume (charges at intake) dropped </a:t>
            </a:r>
            <a:r>
              <a:rPr lang="en-US" dirty="0"/>
              <a:t>8</a:t>
            </a:r>
            <a:r>
              <a:rPr lang="en-US" dirty="0" smtClean="0"/>
              <a:t>% (down 15% per capita), the result of an 18% decrease in misdemeanor offenses (partially offset by a 5% increase in felony bookings).</a:t>
            </a:r>
          </a:p>
          <a:p>
            <a:r>
              <a:rPr lang="en-US" dirty="0" smtClean="0"/>
              <a:t>Probation violations</a:t>
            </a:r>
            <a:r>
              <a:rPr lang="en-US" dirty="0"/>
              <a:t>, reckless driving, </a:t>
            </a:r>
            <a:r>
              <a:rPr lang="en-US" dirty="0" smtClean="0"/>
              <a:t>DWI and </a:t>
            </a:r>
            <a:r>
              <a:rPr lang="en-US" dirty="0" smtClean="0"/>
              <a:t>assaults </a:t>
            </a:r>
            <a:r>
              <a:rPr lang="en-US" dirty="0" smtClean="0"/>
              <a:t>had the most significant booking growth among the top ten Orange County charge types</a:t>
            </a:r>
            <a:r>
              <a:rPr lang="en-US" dirty="0"/>
              <a:t> </a:t>
            </a:r>
            <a:r>
              <a:rPr lang="en-US" dirty="0" smtClean="0"/>
              <a:t>from 2011 to 2021, while the most significant decreases were observed among alcohol offenses, fraud and larceny.</a:t>
            </a:r>
          </a:p>
          <a:p>
            <a:r>
              <a:rPr lang="en-US" dirty="0"/>
              <a:t>P</a:t>
            </a:r>
            <a:r>
              <a:rPr lang="en-US" dirty="0" smtClean="0"/>
              <a:t>robation violations grew at a greater </a:t>
            </a:r>
            <a:r>
              <a:rPr lang="en-US" dirty="0" smtClean="0"/>
              <a:t>rate</a:t>
            </a:r>
            <a:r>
              <a:rPr lang="en-US" dirty="0" smtClean="0"/>
              <a:t> </a:t>
            </a:r>
            <a:r>
              <a:rPr lang="en-US" dirty="0" smtClean="0"/>
              <a:t>than any other charge category, represented </a:t>
            </a:r>
            <a:r>
              <a:rPr lang="en-US" dirty="0"/>
              <a:t>9</a:t>
            </a:r>
            <a:r>
              <a:rPr lang="en-US" dirty="0" smtClean="0"/>
              <a:t>.7% of all </a:t>
            </a:r>
            <a:r>
              <a:rPr lang="en-US" dirty="0" smtClean="0"/>
              <a:t>Orange County </a:t>
            </a:r>
            <a:r>
              <a:rPr lang="en-US" dirty="0" smtClean="0"/>
              <a:t>bookings at CVRJ in 2021, compared to 3.5% in 2011.</a:t>
            </a:r>
          </a:p>
        </p:txBody>
      </p:sp>
    </p:spTree>
    <p:extLst>
      <p:ext uri="{BB962C8B-B14F-4D97-AF65-F5344CB8AC3E}">
        <p14:creationId xmlns:p14="http://schemas.microsoft.com/office/powerpoint/2010/main" val="30228360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5401"/>
          </a:xfrm>
        </p:spPr>
        <p:txBody>
          <a:bodyPr>
            <a:normAutofit fontScale="90000"/>
          </a:bodyPr>
          <a:lstStyle/>
          <a:p>
            <a:r>
              <a:rPr lang="en-US" b="1" dirty="0" smtClean="0">
                <a:solidFill>
                  <a:srgbClr val="0070C0"/>
                </a:solidFill>
              </a:rPr>
              <a:t>Conclusions (continued)</a:t>
            </a:r>
            <a:endParaRPr lang="en-US" b="1" dirty="0">
              <a:solidFill>
                <a:srgbClr val="0070C0"/>
              </a:solidFill>
            </a:endParaRPr>
          </a:p>
        </p:txBody>
      </p:sp>
      <p:sp>
        <p:nvSpPr>
          <p:cNvPr id="3" name="Content Placeholder 2"/>
          <p:cNvSpPr>
            <a:spLocks noGrp="1"/>
          </p:cNvSpPr>
          <p:nvPr>
            <p:ph idx="1"/>
          </p:nvPr>
        </p:nvSpPr>
        <p:spPr>
          <a:xfrm>
            <a:off x="838200" y="1210492"/>
            <a:ext cx="10515600" cy="5647508"/>
          </a:xfrm>
        </p:spPr>
        <p:txBody>
          <a:bodyPr>
            <a:normAutofit fontScale="77500" lnSpcReduction="20000"/>
          </a:bodyPr>
          <a:lstStyle/>
          <a:p>
            <a:r>
              <a:rPr lang="en-US" dirty="0"/>
              <a:t>The average length of </a:t>
            </a:r>
            <a:r>
              <a:rPr lang="en-US" dirty="0" smtClean="0"/>
              <a:t>an Orange County </a:t>
            </a:r>
            <a:r>
              <a:rPr lang="en-US" dirty="0"/>
              <a:t>inmate’s stay increased </a:t>
            </a:r>
            <a:r>
              <a:rPr lang="en-US" dirty="0" smtClean="0"/>
              <a:t>76% </a:t>
            </a:r>
            <a:r>
              <a:rPr lang="en-US" dirty="0"/>
              <a:t>from 2012 to 2021. Average length of stay increased </a:t>
            </a:r>
            <a:r>
              <a:rPr lang="en-US" dirty="0" smtClean="0"/>
              <a:t>in </a:t>
            </a:r>
            <a:r>
              <a:rPr lang="en-US" dirty="0"/>
              <a:t>all </a:t>
            </a:r>
            <a:r>
              <a:rPr lang="en-US" dirty="0" smtClean="0"/>
              <a:t>demographic categories.</a:t>
            </a:r>
          </a:p>
          <a:p>
            <a:r>
              <a:rPr lang="en-US" dirty="0" smtClean="0"/>
              <a:t>This increase in average length of stay was greater than that observed in any other CVRJ member jurisdiction, and had significant implications for Orange County’s bed day expenditures and overall jail </a:t>
            </a:r>
            <a:r>
              <a:rPr lang="en-US" dirty="0" smtClean="0"/>
              <a:t>utilization.</a:t>
            </a:r>
            <a:endParaRPr lang="en-US" dirty="0"/>
          </a:p>
          <a:p>
            <a:r>
              <a:rPr lang="en-US" dirty="0"/>
              <a:t>The number of CVRJ bed days expended on </a:t>
            </a:r>
            <a:r>
              <a:rPr lang="en-US" dirty="0" smtClean="0"/>
              <a:t>Orange </a:t>
            </a:r>
            <a:r>
              <a:rPr lang="en-US" dirty="0"/>
              <a:t>County inmates </a:t>
            </a:r>
            <a:r>
              <a:rPr lang="en-US" dirty="0" smtClean="0"/>
              <a:t>increased 24% </a:t>
            </a:r>
            <a:r>
              <a:rPr lang="en-US" dirty="0"/>
              <a:t>from 2012 to 2021 </a:t>
            </a:r>
            <a:r>
              <a:rPr lang="en-US" dirty="0" smtClean="0"/>
              <a:t>(15% </a:t>
            </a:r>
            <a:r>
              <a:rPr lang="en-US" dirty="0"/>
              <a:t>per capita).  Bed day expenditures </a:t>
            </a:r>
            <a:r>
              <a:rPr lang="en-US" dirty="0" smtClean="0"/>
              <a:t>rose </a:t>
            </a:r>
            <a:r>
              <a:rPr lang="en-US" dirty="0"/>
              <a:t>significantly among </a:t>
            </a:r>
            <a:r>
              <a:rPr lang="en-US" dirty="0" smtClean="0"/>
              <a:t>White inmates,  male and female inmates, </a:t>
            </a:r>
            <a:r>
              <a:rPr lang="en-US" dirty="0"/>
              <a:t>and </a:t>
            </a:r>
            <a:r>
              <a:rPr lang="en-US" dirty="0" smtClean="0"/>
              <a:t>all inmates age 25 and older. Countering these increases were decreases in bed day expenditures among Black inmates, and inmates age 18-24. </a:t>
            </a:r>
          </a:p>
          <a:p>
            <a:r>
              <a:rPr lang="en-US" dirty="0" smtClean="0"/>
              <a:t>Overall, Orange County’s </a:t>
            </a:r>
            <a:r>
              <a:rPr lang="en-US" dirty="0"/>
              <a:t>share of CVRJ bed day expenditures increased </a:t>
            </a:r>
            <a:r>
              <a:rPr lang="en-US" dirty="0" smtClean="0"/>
              <a:t>45% </a:t>
            </a:r>
            <a:r>
              <a:rPr lang="en-US" dirty="0"/>
              <a:t>from 2011 to </a:t>
            </a:r>
            <a:r>
              <a:rPr lang="en-US" dirty="0" smtClean="0"/>
              <a:t>2021.  </a:t>
            </a:r>
            <a:r>
              <a:rPr lang="en-US" dirty="0"/>
              <a:t>However, </a:t>
            </a:r>
            <a:r>
              <a:rPr lang="en-US" dirty="0" smtClean="0"/>
              <a:t>Orange County bed </a:t>
            </a:r>
            <a:r>
              <a:rPr lang="en-US" dirty="0"/>
              <a:t>day expenditures peaked in 2017 and have been dropping ever since.</a:t>
            </a:r>
          </a:p>
          <a:p>
            <a:r>
              <a:rPr lang="en-US" dirty="0" smtClean="0"/>
              <a:t>The onset of the COVID-19 </a:t>
            </a:r>
            <a:r>
              <a:rPr lang="en-US" dirty="0"/>
              <a:t>pandemic was associated with significant decreases in </a:t>
            </a:r>
            <a:r>
              <a:rPr lang="en-US" dirty="0" smtClean="0"/>
              <a:t>Orange </a:t>
            </a:r>
            <a:r>
              <a:rPr lang="en-US" dirty="0"/>
              <a:t>intakes </a:t>
            </a:r>
            <a:r>
              <a:rPr lang="en-US" dirty="0" smtClean="0"/>
              <a:t>and bookings at </a:t>
            </a:r>
            <a:r>
              <a:rPr lang="en-US" dirty="0"/>
              <a:t>CVRJ in </a:t>
            </a:r>
            <a:r>
              <a:rPr lang="en-US" dirty="0" smtClean="0"/>
              <a:t>2020, </a:t>
            </a:r>
            <a:r>
              <a:rPr lang="en-US" dirty="0"/>
              <a:t>along with </a:t>
            </a:r>
            <a:r>
              <a:rPr lang="en-US" dirty="0" smtClean="0"/>
              <a:t>a significant increase </a:t>
            </a:r>
            <a:r>
              <a:rPr lang="en-US" dirty="0"/>
              <a:t>in average length of stay</a:t>
            </a:r>
            <a:r>
              <a:rPr lang="en-US" dirty="0" smtClean="0"/>
              <a:t>. These three trends reversed direction in 2021.</a:t>
            </a:r>
            <a:endParaRPr lang="en-US" dirty="0"/>
          </a:p>
          <a:p>
            <a:r>
              <a:rPr lang="en-US" dirty="0"/>
              <a:t>Inmates serving longer than 30 day sentences accounted for fewer than </a:t>
            </a:r>
            <a:r>
              <a:rPr lang="en-US" dirty="0" smtClean="0"/>
              <a:t>20% </a:t>
            </a:r>
            <a:r>
              <a:rPr lang="en-US" dirty="0"/>
              <a:t>of all </a:t>
            </a:r>
            <a:r>
              <a:rPr lang="en-US" dirty="0" smtClean="0"/>
              <a:t>Orange County </a:t>
            </a:r>
            <a:r>
              <a:rPr lang="en-US" dirty="0"/>
              <a:t>inmates taken into CVRJ on 2021, but were responsible for </a:t>
            </a:r>
            <a:r>
              <a:rPr lang="en-US" dirty="0" smtClean="0"/>
              <a:t>more than 86% </a:t>
            </a:r>
            <a:r>
              <a:rPr lang="en-US" dirty="0" smtClean="0"/>
              <a:t>of </a:t>
            </a:r>
            <a:r>
              <a:rPr lang="en-US" dirty="0"/>
              <a:t>bed day </a:t>
            </a:r>
            <a:r>
              <a:rPr lang="en-US" dirty="0" smtClean="0"/>
              <a:t>expenditures, making them the most expensive inmates </a:t>
            </a:r>
            <a:r>
              <a:rPr lang="en-US" dirty="0" smtClean="0"/>
              <a:t>for the county at CVRJ.</a:t>
            </a:r>
            <a:endParaRPr lang="en-US" dirty="0"/>
          </a:p>
          <a:p>
            <a:endParaRPr lang="en-US" dirty="0"/>
          </a:p>
        </p:txBody>
      </p:sp>
    </p:spTree>
    <p:extLst>
      <p:ext uri="{BB962C8B-B14F-4D97-AF65-F5344CB8AC3E}">
        <p14:creationId xmlns:p14="http://schemas.microsoft.com/office/powerpoint/2010/main" val="2986990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9"/>
            <a:ext cx="10515600" cy="1190216"/>
          </a:xfrm>
        </p:spPr>
        <p:txBody>
          <a:bodyPr/>
          <a:lstStyle/>
          <a:p>
            <a:r>
              <a:rPr lang="en-US" dirty="0" smtClean="0"/>
              <a:t>Prepared by:</a:t>
            </a:r>
            <a:endParaRPr lang="en-US" dirty="0"/>
          </a:p>
        </p:txBody>
      </p:sp>
      <p:sp>
        <p:nvSpPr>
          <p:cNvPr id="5" name="Text Placeholder 4"/>
          <p:cNvSpPr>
            <a:spLocks noGrp="1"/>
          </p:cNvSpPr>
          <p:nvPr>
            <p:ph type="body" idx="1"/>
          </p:nvPr>
        </p:nvSpPr>
        <p:spPr>
          <a:xfrm>
            <a:off x="831850" y="3596641"/>
            <a:ext cx="10515600" cy="2493010"/>
          </a:xfrm>
        </p:spPr>
        <p:txBody>
          <a:bodyPr>
            <a:normAutofit/>
          </a:bodyPr>
          <a:lstStyle/>
          <a:p>
            <a:r>
              <a:rPr lang="en-US" dirty="0" smtClean="0">
                <a:solidFill>
                  <a:schemeClr val="tx1"/>
                </a:solidFill>
              </a:rPr>
              <a:t>Neal S. Goodloe, MPA</a:t>
            </a:r>
          </a:p>
          <a:p>
            <a:r>
              <a:rPr lang="en-US" dirty="0" smtClean="0">
                <a:solidFill>
                  <a:schemeClr val="tx1"/>
                </a:solidFill>
              </a:rPr>
              <a:t>Criminal Justice Planner</a:t>
            </a:r>
          </a:p>
          <a:p>
            <a:r>
              <a:rPr lang="en-US" dirty="0" smtClean="0">
                <a:solidFill>
                  <a:schemeClr val="tx1"/>
                </a:solidFill>
              </a:rPr>
              <a:t>Jefferson Area Community Criminal Justice Board</a:t>
            </a:r>
          </a:p>
          <a:p>
            <a:r>
              <a:rPr lang="en-US" dirty="0" smtClean="0">
                <a:solidFill>
                  <a:schemeClr val="tx1"/>
                </a:solidFill>
                <a:hlinkClick r:id="rId2"/>
              </a:rPr>
              <a:t>ngoodloe@oar-jacc.org</a:t>
            </a:r>
            <a:endParaRPr lang="en-US" dirty="0">
              <a:solidFill>
                <a:schemeClr val="tx1"/>
              </a:solidFill>
            </a:endParaRPr>
          </a:p>
          <a:p>
            <a:r>
              <a:rPr lang="en-US" smtClean="0">
                <a:solidFill>
                  <a:schemeClr val="tx1"/>
                </a:solidFill>
              </a:rPr>
              <a:t>May </a:t>
            </a:r>
            <a:r>
              <a:rPr lang="en-US" dirty="0" smtClean="0">
                <a:solidFill>
                  <a:schemeClr val="tx1"/>
                </a:solidFill>
              </a:rPr>
              <a:t>2022</a:t>
            </a:r>
            <a:endParaRPr lang="en-US" dirty="0">
              <a:solidFill>
                <a:schemeClr val="tx1"/>
              </a:solidFill>
            </a:endParaRPr>
          </a:p>
        </p:txBody>
      </p:sp>
    </p:spTree>
    <p:extLst>
      <p:ext uri="{BB962C8B-B14F-4D97-AF65-F5344CB8AC3E}">
        <p14:creationId xmlns:p14="http://schemas.microsoft.com/office/powerpoint/2010/main" val="1239936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06408762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0275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1984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5720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Intakes by Race, Gender and Age</a:t>
            </a:r>
            <a:endParaRPr lang="en-US" b="1" dirty="0">
              <a:solidFill>
                <a:srgbClr val="0070C0"/>
              </a:solidFill>
            </a:endParaRPr>
          </a:p>
        </p:txBody>
      </p:sp>
      <p:sp>
        <p:nvSpPr>
          <p:cNvPr id="3" name="Content Placeholder 2"/>
          <p:cNvSpPr>
            <a:spLocks noGrp="1"/>
          </p:cNvSpPr>
          <p:nvPr>
            <p:ph idx="1"/>
          </p:nvPr>
        </p:nvSpPr>
        <p:spPr>
          <a:xfrm>
            <a:off x="838200" y="1825624"/>
            <a:ext cx="10515600" cy="4731929"/>
          </a:xfrm>
        </p:spPr>
        <p:txBody>
          <a:bodyPr>
            <a:normAutofit fontScale="85000" lnSpcReduction="20000"/>
          </a:bodyPr>
          <a:lstStyle/>
          <a:p>
            <a:r>
              <a:rPr lang="en-US" dirty="0" smtClean="0"/>
              <a:t>From 2011 to 2021, Orange </a:t>
            </a:r>
            <a:r>
              <a:rPr lang="en-US" dirty="0" smtClean="0"/>
              <a:t>County intake </a:t>
            </a:r>
            <a:r>
              <a:rPr lang="en-US" dirty="0" smtClean="0"/>
              <a:t>volume at CVRJ dropped</a:t>
            </a:r>
            <a:r>
              <a:rPr lang="en-US" dirty="0"/>
              <a:t> </a:t>
            </a:r>
            <a:r>
              <a:rPr lang="en-US" dirty="0" smtClean="0"/>
              <a:t>at more than three times the rate among Black inmates (down 38%) than among White inmates (down 12%).</a:t>
            </a:r>
          </a:p>
          <a:p>
            <a:r>
              <a:rPr lang="en-US" dirty="0" smtClean="0"/>
              <a:t>Intakes of male </a:t>
            </a:r>
            <a:r>
              <a:rPr lang="en-US" dirty="0"/>
              <a:t>inmates </a:t>
            </a:r>
            <a:r>
              <a:rPr lang="en-US" dirty="0" smtClean="0"/>
              <a:t>(down 26%) fell at twice the rate of female inmates (down 13%).</a:t>
            </a:r>
          </a:p>
          <a:p>
            <a:r>
              <a:rPr lang="en-US" dirty="0" smtClean="0"/>
              <a:t>Intake volume dropped most significantly among inmates age 18 to 24</a:t>
            </a:r>
            <a:r>
              <a:rPr lang="en-US" dirty="0"/>
              <a:t> </a:t>
            </a:r>
            <a:r>
              <a:rPr lang="en-US" dirty="0" smtClean="0"/>
              <a:t>(down </a:t>
            </a:r>
            <a:r>
              <a:rPr lang="en-US" u="sng" dirty="0" smtClean="0"/>
              <a:t>56%</a:t>
            </a:r>
            <a:r>
              <a:rPr lang="en-US" dirty="0" smtClean="0"/>
              <a:t>). This </a:t>
            </a:r>
            <a:r>
              <a:rPr lang="en-US" dirty="0"/>
              <a:t>downward trend in </a:t>
            </a:r>
            <a:r>
              <a:rPr lang="en-US" dirty="0" smtClean="0"/>
              <a:t>intakes of </a:t>
            </a:r>
            <a:r>
              <a:rPr lang="en-US" dirty="0"/>
              <a:t>18-24 year olds </a:t>
            </a:r>
            <a:r>
              <a:rPr lang="en-US" dirty="0" smtClean="0"/>
              <a:t>was well-established </a:t>
            </a:r>
            <a:r>
              <a:rPr lang="en-US" dirty="0"/>
              <a:t>prior to the onset of the </a:t>
            </a:r>
            <a:r>
              <a:rPr lang="en-US" dirty="0" smtClean="0"/>
              <a:t>COVID-19 pandemic.</a:t>
            </a:r>
          </a:p>
          <a:p>
            <a:r>
              <a:rPr lang="en-US" dirty="0" smtClean="0"/>
              <a:t>Significant decreases in intake volume were also observed among the 25-29 and 40-49 age groups.  The only increase in intake volume was a 5% rise among 30-39 year-olds.</a:t>
            </a:r>
            <a:endParaRPr lang="en-US" dirty="0"/>
          </a:p>
          <a:p>
            <a:r>
              <a:rPr lang="en-US" dirty="0" smtClean="0"/>
              <a:t>The average age of a Orange County inmate at intake increased 8%, from 35.8 years in 2011 to 38.4 years in 2021.</a:t>
            </a:r>
          </a:p>
          <a:p>
            <a:r>
              <a:rPr lang="en-US" dirty="0" smtClean="0"/>
              <a:t>Decreases in intake volume occurred among all demographic groups during 2020, the first year of the COVID-19 pandemic.</a:t>
            </a:r>
            <a:endParaRPr lang="en-US" dirty="0"/>
          </a:p>
        </p:txBody>
      </p:sp>
    </p:spTree>
    <p:extLst>
      <p:ext uri="{BB962C8B-B14F-4D97-AF65-F5344CB8AC3E}">
        <p14:creationId xmlns:p14="http://schemas.microsoft.com/office/powerpoint/2010/main" val="2917574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17919</TotalTime>
  <Words>2822</Words>
  <Application>Microsoft Office PowerPoint</Application>
  <PresentationFormat>Widescreen</PresentationFormat>
  <Paragraphs>162</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Calibri Light</vt:lpstr>
      <vt:lpstr>Office Theme</vt:lpstr>
      <vt:lpstr>Annual Report  Orange County  Utilization of the Central Virginia Regional Jail</vt:lpstr>
      <vt:lpstr>Introduction</vt:lpstr>
      <vt:lpstr>General Population</vt:lpstr>
      <vt:lpstr>Intakes</vt:lpstr>
      <vt:lpstr>PowerPoint Presentation</vt:lpstr>
      <vt:lpstr>PowerPoint Presentation</vt:lpstr>
      <vt:lpstr>PowerPoint Presentation</vt:lpstr>
      <vt:lpstr>PowerPoint Presentation</vt:lpstr>
      <vt:lpstr>Intakes by Race, Gender and Age</vt:lpstr>
      <vt:lpstr>PowerPoint Presentation</vt:lpstr>
      <vt:lpstr>PowerPoint Presentation</vt:lpstr>
      <vt:lpstr>PowerPoint Presentation</vt:lpstr>
      <vt:lpstr>PowerPoint Presentation</vt:lpstr>
      <vt:lpstr>PowerPoint Presentation</vt:lpstr>
      <vt:lpstr>Booking Volume</vt:lpstr>
      <vt:lpstr>PowerPoint Presentation</vt:lpstr>
      <vt:lpstr>PowerPoint Presentation</vt:lpstr>
      <vt:lpstr>PowerPoint Presentation</vt:lpstr>
      <vt:lpstr>PowerPoint Presentation</vt:lpstr>
      <vt:lpstr>Booking Volume in the COVID Era</vt:lpstr>
      <vt:lpstr>PowerPoint Presentation</vt:lpstr>
      <vt:lpstr>PowerPoint Presentation</vt:lpstr>
      <vt:lpstr>Bookings by Charge Type</vt:lpstr>
      <vt:lpstr>PowerPoint Presentation</vt:lpstr>
      <vt:lpstr>PowerPoint Presentation</vt:lpstr>
      <vt:lpstr>PowerPoint Presentation</vt:lpstr>
      <vt:lpstr>Probation Violation Bookings</vt:lpstr>
      <vt:lpstr>PowerPoint Presentation</vt:lpstr>
      <vt:lpstr>PowerPoint Presentation</vt:lpstr>
      <vt:lpstr>Average Length of Stay (ALOS)</vt:lpstr>
      <vt:lpstr>PowerPoint Presentation</vt:lpstr>
      <vt:lpstr>PowerPoint Presentation</vt:lpstr>
      <vt:lpstr>PowerPoint Presentation</vt:lpstr>
      <vt:lpstr>PowerPoint Presentation</vt:lpstr>
      <vt:lpstr>PowerPoint Presentation</vt:lpstr>
      <vt:lpstr>Bed Day Expenditures (BDE)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Shorter-Staying vs. Longer-Staying Inmates</vt:lpstr>
      <vt:lpstr>PowerPoint Presentation</vt:lpstr>
      <vt:lpstr>PowerPoint Presentation</vt:lpstr>
      <vt:lpstr>PowerPoint Presentation</vt:lpstr>
      <vt:lpstr>PowerPoint Presentation</vt:lpstr>
      <vt:lpstr>PowerPoint Presentation</vt:lpstr>
      <vt:lpstr>Conclusions</vt:lpstr>
      <vt:lpstr>Conclusions (continued)</vt:lpstr>
      <vt:lpstr>Prepared by:</vt:lpstr>
    </vt:vector>
  </TitlesOfParts>
  <Company>OAR-JACC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Report:  Nelson County Utilization of the Albemarle-Charlottesville Regional Jail</dc:title>
  <dc:creator>Neal Goodloe</dc:creator>
  <cp:lastModifiedBy>Neal Goodloe</cp:lastModifiedBy>
  <cp:revision>196</cp:revision>
  <dcterms:created xsi:type="dcterms:W3CDTF">2022-03-29T18:35:32Z</dcterms:created>
  <dcterms:modified xsi:type="dcterms:W3CDTF">2022-07-19T19:28:07Z</dcterms:modified>
</cp:coreProperties>
</file>