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Source Sans Pro"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Roboto Slab"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446af71f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446af71f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difference between the data sets we used, cutting out those that spent less than 2 days in custody at CVRJ</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446af71f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446af71f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State that the distribution of number of arrests in jail inmates is very similar, explain why this is important for later findings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446af71f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446af71f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how questions 1 and 2 are both for schizophrenia,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446af71f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446af71f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In the last 10 years, CVRJ has received a larger amount of change in screen in rates than acrj</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1d19b183e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1d19b183e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again see that the screen-in rates at ACRJ and CVRJ, even when controlling for jail times, is different</a:t>
            </a:r>
            <a:endParaRPr/>
          </a:p>
          <a:p>
            <a:pPr marL="0" lvl="0" indent="0" algn="l" rtl="0">
              <a:spcBef>
                <a:spcPts val="0"/>
              </a:spcBef>
              <a:spcAft>
                <a:spcPts val="0"/>
              </a:spcAft>
              <a:buNone/>
            </a:pPr>
            <a:r>
              <a:rPr lang="en"/>
              <a:t>At both jails, we see screen in by either method increasing as number of arrests increases, and that therapeutic seems to increase at a more consistent rate at both jails.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1d19b183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1d19b183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Jail demographics with regard to gender are similar, while CVRJ has a higher proportion of white inmates than ACRJ</a:t>
            </a:r>
            <a:endParaRPr/>
          </a:p>
          <a:p>
            <a:pPr marL="0" lvl="0" indent="0" algn="l" rtl="0">
              <a:spcBef>
                <a:spcPts val="0"/>
              </a:spcBef>
              <a:spcAft>
                <a:spcPts val="0"/>
              </a:spcAft>
              <a:buNone/>
            </a:pPr>
            <a:endParaRPr/>
          </a:p>
          <a:p>
            <a:pPr marL="0" lvl="0" indent="0" algn="l" rtl="0">
              <a:spcBef>
                <a:spcPts val="0"/>
              </a:spcBef>
              <a:spcAft>
                <a:spcPts val="0"/>
              </a:spcAft>
              <a:buNone/>
            </a:pPr>
            <a:r>
              <a:rPr lang="en"/>
              <a:t>Black inmates screen in at lower rates than white inmates, which agrees with national screener trends</a:t>
            </a:r>
            <a:endParaRPr/>
          </a:p>
          <a:p>
            <a:pPr marL="0" lvl="0" indent="0" algn="l" rtl="0">
              <a:spcBef>
                <a:spcPts val="0"/>
              </a:spcBef>
              <a:spcAft>
                <a:spcPts val="0"/>
              </a:spcAft>
              <a:buNone/>
            </a:pPr>
            <a:r>
              <a:rPr lang="en"/>
              <a:t>Women screen in at higher rates than men, which is at in agreement with national trends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446af71f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446af71f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looking at sex and race together, we again see similar trends in demographic screen-in rates at ACRJ and at CVRJ. We can also see that there may be more weight to sex than race in screen-in rates, as both Black and White women screen in at greater rates than expected and Black and White males screen in at lower rates than expected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446af71f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2446af71f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assistance from Nora</a:t>
            </a:r>
            <a:endParaRPr/>
          </a:p>
          <a:p>
            <a:pPr marL="457200" lvl="0" indent="-317500" algn="l" rtl="0">
              <a:spcBef>
                <a:spcPts val="0"/>
              </a:spcBef>
              <a:spcAft>
                <a:spcPts val="0"/>
              </a:spcAft>
              <a:buSzPts val="1400"/>
              <a:buChar char="-"/>
            </a:pPr>
            <a:r>
              <a:rPr lang="en"/>
              <a:t>Of those who change their answer to questions on the screener (here we show q7 and q8) those that are acknowledging symptoms are more likely to be coming from a jail and going to oar. Inverse is also true</a:t>
            </a:r>
            <a:endParaRPr/>
          </a:p>
          <a:p>
            <a:pPr marL="0" lvl="0" indent="0" algn="l" rtl="0">
              <a:spcBef>
                <a:spcPts val="0"/>
              </a:spcBef>
              <a:spcAft>
                <a:spcPts val="0"/>
              </a:spcAft>
              <a:buNone/>
            </a:pPr>
            <a:endParaRPr/>
          </a:p>
          <a:p>
            <a:pPr marL="0" lvl="0" indent="0" algn="l" rtl="0">
              <a:spcBef>
                <a:spcPts val="0"/>
              </a:spcBef>
              <a:spcAft>
                <a:spcPts val="0"/>
              </a:spcAft>
              <a:buNone/>
            </a:pPr>
            <a:r>
              <a:rPr lang="en"/>
              <a:t>Acknowledge</a:t>
            </a:r>
            <a:endParaRPr/>
          </a:p>
          <a:p>
            <a:pPr marL="0" lvl="0" indent="0" algn="l" rtl="0">
              <a:spcBef>
                <a:spcPts val="0"/>
              </a:spcBef>
              <a:spcAft>
                <a:spcPts val="0"/>
              </a:spcAft>
              <a:buNone/>
            </a:pPr>
            <a:endParaRPr/>
          </a:p>
          <a:p>
            <a:pPr marL="0" lvl="0" indent="0" algn="l" rtl="0">
              <a:spcBef>
                <a:spcPts val="0"/>
              </a:spcBef>
              <a:spcAft>
                <a:spcPts val="0"/>
              </a:spcAft>
              <a:buNone/>
            </a:pPr>
            <a:r>
              <a:rPr lang="en"/>
              <a:t>We need to do further research to know why this is but one possible explanation is difference in administration of screener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446af71f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446af71f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Reiterate that the next couple plots are only ACRJ data.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446af71f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446af71f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Limited window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team, point out diverse areas of study from DS to Business to Math to planning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1d19b183e_3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1d19b183e_3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proportion of people have already received r10 service prior to their first appearance in the jail. Note the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446af71f3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2446af71f3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446af71f3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2446af71f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we’re the 5th iteration of the project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Point out how past years have focused on R10 and its applications to inmates. Further define matched, demographics and characteristics of matched individuals.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446af71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446af71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over the process and the screener. Show signs of severe mental illness. Referred for further mental health evaluation and potentail treatment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1d19b183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1d19b183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446af71f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446af71f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difference between diagnostic and therapeutic. 2 questions a piece for illness (major depression, bipolar, schitzophrenia) for diagnostic</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446af71f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446af71f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path the populations take. Are there any questions about the screening process or the categorization of screened in populations. Express limitations in matched and screened populations because of data ranges.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50"/>
              <a:t>Evaluating Administered Differences of Brief Jail Mental Health Screener and Impacts of Diagnoses &amp; Treatment of Linked Inmates with Serious Mental Illness</a:t>
            </a:r>
            <a:endParaRPr sz="2850"/>
          </a:p>
          <a:p>
            <a:pPr marL="0" lvl="0" indent="0" algn="l" rtl="0">
              <a:spcBef>
                <a:spcPts val="0"/>
              </a:spcBef>
              <a:spcAft>
                <a:spcPts val="0"/>
              </a:spcAft>
              <a:buNone/>
            </a:pPr>
            <a:endParaRPr sz="2850"/>
          </a:p>
          <a:p>
            <a:pPr marL="0" lvl="0" indent="0" algn="l" rtl="0">
              <a:spcBef>
                <a:spcPts val="0"/>
              </a:spcBef>
              <a:spcAft>
                <a:spcPts val="0"/>
              </a:spcAft>
              <a:buNone/>
            </a:pPr>
            <a:r>
              <a:rPr lang="en" sz="1350"/>
              <a:t>Jefferson Area CCJB Meeting</a:t>
            </a:r>
            <a:endParaRPr sz="1350"/>
          </a:p>
          <a:p>
            <a:pPr marL="0" lvl="0" indent="0" algn="l" rtl="0">
              <a:spcBef>
                <a:spcPts val="0"/>
              </a:spcBef>
              <a:spcAft>
                <a:spcPts val="0"/>
              </a:spcAft>
              <a:buNone/>
            </a:pPr>
            <a:r>
              <a:rPr lang="en" sz="1350"/>
              <a:t>April 13th, 2022</a:t>
            </a:r>
            <a:endParaRPr sz="1350"/>
          </a:p>
          <a:p>
            <a:pPr marL="0" lvl="0" indent="0" algn="l" rtl="0">
              <a:spcBef>
                <a:spcPts val="0"/>
              </a:spcBef>
              <a:spcAft>
                <a:spcPts val="0"/>
              </a:spcAft>
              <a:buNone/>
            </a:pPr>
            <a:r>
              <a:rPr lang="en" sz="1350"/>
              <a:t>George Corbin, Nora Dale,  Aatmika Deshpande, Katherine Korngiebel, Paige Krablin, Emma Wilt</a:t>
            </a:r>
            <a:endParaRPr sz="135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ctrTitle"/>
          </p:nvPr>
        </p:nvSpPr>
        <p:spPr>
          <a:xfrm>
            <a:off x="1546025" y="2364400"/>
            <a:ext cx="6414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4"/>
                </a:solidFill>
              </a:rPr>
              <a:t>3.</a:t>
            </a:r>
            <a:endParaRPr sz="6000">
              <a:solidFill>
                <a:schemeClr val="accent4"/>
              </a:solidFill>
            </a:endParaRPr>
          </a:p>
          <a:p>
            <a:pPr marL="0" lvl="0" indent="0" algn="l" rtl="0">
              <a:spcBef>
                <a:spcPts val="0"/>
              </a:spcBef>
              <a:spcAft>
                <a:spcPts val="0"/>
              </a:spcAft>
              <a:buNone/>
            </a:pPr>
            <a:r>
              <a:rPr lang="en"/>
              <a:t>Findings for ACRJ &amp; CVRJ and the BJMHS</a:t>
            </a:r>
            <a:endParaRPr/>
          </a:p>
        </p:txBody>
      </p:sp>
      <p:sp>
        <p:nvSpPr>
          <p:cNvPr id="188" name="Google Shape;188;p21"/>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There is virtually no difference between the distribution of the number of current and previous arrests between the jails</a:t>
            </a:r>
            <a:endParaRPr/>
          </a:p>
        </p:txBody>
      </p:sp>
      <p:sp>
        <p:nvSpPr>
          <p:cNvPr id="194" name="Google Shape;194;p22"/>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95" name="Google Shape;195;p22"/>
          <p:cNvPicPr preferRelativeResize="0"/>
          <p:nvPr/>
        </p:nvPicPr>
        <p:blipFill>
          <a:blip r:embed="rId3">
            <a:alphaModFix/>
          </a:blip>
          <a:stretch>
            <a:fillRect/>
          </a:stretch>
        </p:blipFill>
        <p:spPr>
          <a:xfrm>
            <a:off x="2331337" y="1010725"/>
            <a:ext cx="4481324" cy="3277625"/>
          </a:xfrm>
          <a:prstGeom prst="rect">
            <a:avLst/>
          </a:prstGeom>
          <a:noFill/>
          <a:ln>
            <a:noFill/>
          </a:ln>
        </p:spPr>
      </p:pic>
      <p:sp>
        <p:nvSpPr>
          <p:cNvPr id="196" name="Google Shape;196;p22"/>
          <p:cNvSpPr/>
          <p:nvPr/>
        </p:nvSpPr>
        <p:spPr>
          <a:xfrm>
            <a:off x="887250" y="4288350"/>
            <a:ext cx="7369500" cy="63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b="1">
                <a:solidFill>
                  <a:srgbClr val="595959"/>
                </a:solidFill>
                <a:latin typeface="Source Sans Pro"/>
                <a:ea typeface="Source Sans Pro"/>
                <a:cs typeface="Source Sans Pro"/>
                <a:sym typeface="Source Sans Pro"/>
              </a:rPr>
              <a:t>The return-to-custody rate of the general inmate population is the same at both ACRJ and CVRJ.</a:t>
            </a:r>
            <a:endParaRPr sz="12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Both jails show similar correlations among “yes” responses to certain questions; Q7 and Q8 are highly correlated</a:t>
            </a:r>
            <a:endParaRPr/>
          </a:p>
        </p:txBody>
      </p:sp>
      <p:sp>
        <p:nvSpPr>
          <p:cNvPr id="202" name="Google Shape;202;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03" name="Google Shape;203;p23"/>
          <p:cNvSpPr/>
          <p:nvPr/>
        </p:nvSpPr>
        <p:spPr>
          <a:xfrm>
            <a:off x="887250" y="4288350"/>
            <a:ext cx="7369500" cy="63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b="1">
                <a:solidFill>
                  <a:srgbClr val="595959"/>
                </a:solidFill>
                <a:latin typeface="Source Sans Pro"/>
                <a:ea typeface="Source Sans Pro"/>
                <a:cs typeface="Source Sans Pro"/>
                <a:sym typeface="Source Sans Pro"/>
              </a:rPr>
              <a:t>When an individual answers yes to a therapeutic question, they are no more likely to respond ‘yes’ to a diagnostic question than the general jail population. Some pairs of diagnostic questions, such as 1 and 2, are often answered ‘yes’ together.</a:t>
            </a:r>
            <a:endParaRPr sz="1200">
              <a:latin typeface="Source Sans Pro"/>
              <a:ea typeface="Source Sans Pro"/>
              <a:cs typeface="Source Sans Pro"/>
              <a:sym typeface="Source Sans Pro"/>
            </a:endParaRPr>
          </a:p>
        </p:txBody>
      </p:sp>
      <p:pic>
        <p:nvPicPr>
          <p:cNvPr id="204" name="Google Shape;204;p23"/>
          <p:cNvPicPr preferRelativeResize="0"/>
          <p:nvPr/>
        </p:nvPicPr>
        <p:blipFill>
          <a:blip r:embed="rId3">
            <a:alphaModFix/>
          </a:blip>
          <a:stretch>
            <a:fillRect/>
          </a:stretch>
        </p:blipFill>
        <p:spPr>
          <a:xfrm>
            <a:off x="4565624" y="1343475"/>
            <a:ext cx="4565626" cy="2830917"/>
          </a:xfrm>
          <a:prstGeom prst="rect">
            <a:avLst/>
          </a:prstGeom>
          <a:noFill/>
          <a:ln>
            <a:noFill/>
          </a:ln>
        </p:spPr>
      </p:pic>
      <p:pic>
        <p:nvPicPr>
          <p:cNvPr id="205" name="Google Shape;205;p23"/>
          <p:cNvPicPr preferRelativeResize="0"/>
          <p:nvPr/>
        </p:nvPicPr>
        <p:blipFill>
          <a:blip r:embed="rId4">
            <a:alphaModFix/>
          </a:blip>
          <a:stretch>
            <a:fillRect/>
          </a:stretch>
        </p:blipFill>
        <p:spPr>
          <a:xfrm>
            <a:off x="0" y="1343483"/>
            <a:ext cx="4565616" cy="2830917"/>
          </a:xfrm>
          <a:prstGeom prst="rect">
            <a:avLst/>
          </a:prstGeom>
          <a:noFill/>
          <a:ln>
            <a:noFill/>
          </a:ln>
        </p:spPr>
      </p:pic>
      <p:sp>
        <p:nvSpPr>
          <p:cNvPr id="206" name="Google Shape;206;p23"/>
          <p:cNvSpPr txBox="1">
            <a:spLocks noGrp="1"/>
          </p:cNvSpPr>
          <p:nvPr>
            <p:ph type="body" idx="1"/>
          </p:nvPr>
        </p:nvSpPr>
        <p:spPr>
          <a:xfrm>
            <a:off x="1449713" y="8103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CVRJ</a:t>
            </a:r>
            <a:endParaRPr/>
          </a:p>
        </p:txBody>
      </p:sp>
      <p:sp>
        <p:nvSpPr>
          <p:cNvPr id="207" name="Google Shape;207;p23"/>
          <p:cNvSpPr txBox="1">
            <a:spLocks noGrp="1"/>
          </p:cNvSpPr>
          <p:nvPr>
            <p:ph type="body" idx="1"/>
          </p:nvPr>
        </p:nvSpPr>
        <p:spPr>
          <a:xfrm>
            <a:off x="6015325" y="8103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ACRJ</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Overall screener trends are similar but CVRJ’s group differences are more pronounced</a:t>
            </a:r>
            <a:endParaRPr/>
          </a:p>
        </p:txBody>
      </p:sp>
      <p:sp>
        <p:nvSpPr>
          <p:cNvPr id="213" name="Google Shape;213;p2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14" name="Google Shape;214;p24"/>
          <p:cNvSpPr/>
          <p:nvPr/>
        </p:nvSpPr>
        <p:spPr>
          <a:xfrm>
            <a:off x="887250" y="4477725"/>
            <a:ext cx="7369500" cy="51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b="1">
                <a:solidFill>
                  <a:srgbClr val="595959"/>
                </a:solidFill>
                <a:latin typeface="Source Sans Pro"/>
                <a:ea typeface="Source Sans Pro"/>
                <a:cs typeface="Source Sans Pro"/>
                <a:sym typeface="Source Sans Pro"/>
              </a:rPr>
              <a:t>Over the years, more inmates are screening in; therapeutic factors account for the majority of these.</a:t>
            </a:r>
            <a:endParaRPr sz="1200">
              <a:latin typeface="Source Sans Pro"/>
              <a:ea typeface="Source Sans Pro"/>
              <a:cs typeface="Source Sans Pro"/>
              <a:sym typeface="Source Sans Pro"/>
            </a:endParaRPr>
          </a:p>
        </p:txBody>
      </p:sp>
      <p:sp>
        <p:nvSpPr>
          <p:cNvPr id="215" name="Google Shape;215;p24"/>
          <p:cNvSpPr txBox="1">
            <a:spLocks noGrp="1"/>
          </p:cNvSpPr>
          <p:nvPr>
            <p:ph type="body" idx="1"/>
          </p:nvPr>
        </p:nvSpPr>
        <p:spPr>
          <a:xfrm>
            <a:off x="-172562" y="222045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CVRJ</a:t>
            </a:r>
            <a:endParaRPr/>
          </a:p>
        </p:txBody>
      </p:sp>
      <p:sp>
        <p:nvSpPr>
          <p:cNvPr id="216" name="Google Shape;216;p24"/>
          <p:cNvSpPr txBox="1">
            <a:spLocks noGrp="1"/>
          </p:cNvSpPr>
          <p:nvPr>
            <p:ph type="body" idx="1"/>
          </p:nvPr>
        </p:nvSpPr>
        <p:spPr>
          <a:xfrm>
            <a:off x="7570650" y="222045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ACRJ</a:t>
            </a:r>
            <a:endParaRPr/>
          </a:p>
        </p:txBody>
      </p:sp>
      <p:pic>
        <p:nvPicPr>
          <p:cNvPr id="217" name="Google Shape;217;p24"/>
          <p:cNvPicPr preferRelativeResize="0"/>
          <p:nvPr/>
        </p:nvPicPr>
        <p:blipFill>
          <a:blip r:embed="rId3">
            <a:alphaModFix/>
          </a:blip>
          <a:stretch>
            <a:fillRect/>
          </a:stretch>
        </p:blipFill>
        <p:spPr>
          <a:xfrm>
            <a:off x="4841948" y="2679377"/>
            <a:ext cx="2743026" cy="1694244"/>
          </a:xfrm>
          <a:prstGeom prst="rect">
            <a:avLst/>
          </a:prstGeom>
          <a:noFill/>
          <a:ln>
            <a:noFill/>
          </a:ln>
        </p:spPr>
      </p:pic>
      <p:pic>
        <p:nvPicPr>
          <p:cNvPr id="218" name="Google Shape;218;p24"/>
          <p:cNvPicPr preferRelativeResize="0"/>
          <p:nvPr/>
        </p:nvPicPr>
        <p:blipFill>
          <a:blip r:embed="rId4">
            <a:alphaModFix/>
          </a:blip>
          <a:stretch>
            <a:fillRect/>
          </a:stretch>
        </p:blipFill>
        <p:spPr>
          <a:xfrm>
            <a:off x="1559031" y="946975"/>
            <a:ext cx="2744075" cy="1693526"/>
          </a:xfrm>
          <a:prstGeom prst="rect">
            <a:avLst/>
          </a:prstGeom>
          <a:noFill/>
          <a:ln>
            <a:noFill/>
          </a:ln>
        </p:spPr>
      </p:pic>
      <p:pic>
        <p:nvPicPr>
          <p:cNvPr id="219" name="Google Shape;219;p24"/>
          <p:cNvPicPr preferRelativeResize="0"/>
          <p:nvPr/>
        </p:nvPicPr>
        <p:blipFill>
          <a:blip r:embed="rId5">
            <a:alphaModFix/>
          </a:blip>
          <a:stretch>
            <a:fillRect/>
          </a:stretch>
        </p:blipFill>
        <p:spPr>
          <a:xfrm>
            <a:off x="4841943" y="948209"/>
            <a:ext cx="2743026" cy="1691069"/>
          </a:xfrm>
          <a:prstGeom prst="rect">
            <a:avLst/>
          </a:prstGeom>
          <a:noFill/>
          <a:ln>
            <a:noFill/>
          </a:ln>
        </p:spPr>
      </p:pic>
      <p:pic>
        <p:nvPicPr>
          <p:cNvPr id="220" name="Google Shape;220;p24"/>
          <p:cNvPicPr preferRelativeResize="0"/>
          <p:nvPr/>
        </p:nvPicPr>
        <p:blipFill>
          <a:blip r:embed="rId6">
            <a:alphaModFix/>
          </a:blip>
          <a:stretch>
            <a:fillRect/>
          </a:stretch>
        </p:blipFill>
        <p:spPr>
          <a:xfrm>
            <a:off x="1559025" y="2651468"/>
            <a:ext cx="2744110" cy="1750057"/>
          </a:xfrm>
          <a:prstGeom prst="rect">
            <a:avLst/>
          </a:prstGeom>
          <a:noFill/>
          <a:ln>
            <a:noFill/>
          </a:ln>
        </p:spPr>
      </p:pic>
      <p:sp>
        <p:nvSpPr>
          <p:cNvPr id="221" name="Google Shape;221;p24"/>
          <p:cNvSpPr txBox="1">
            <a:spLocks noGrp="1"/>
          </p:cNvSpPr>
          <p:nvPr>
            <p:ph type="body" idx="1"/>
          </p:nvPr>
        </p:nvSpPr>
        <p:spPr>
          <a:xfrm>
            <a:off x="2960288" y="26496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100"/>
              <a:t>n=8462*</a:t>
            </a:r>
            <a:endParaRPr sz="1100"/>
          </a:p>
        </p:txBody>
      </p:sp>
      <p:sp>
        <p:nvSpPr>
          <p:cNvPr id="222" name="Google Shape;222;p24"/>
          <p:cNvSpPr txBox="1">
            <a:spLocks noGrp="1"/>
          </p:cNvSpPr>
          <p:nvPr>
            <p:ph type="body" idx="1"/>
          </p:nvPr>
        </p:nvSpPr>
        <p:spPr>
          <a:xfrm>
            <a:off x="6382388" y="26496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100"/>
              <a:t>n=5130*</a:t>
            </a:r>
            <a:endParaRPr sz="1100"/>
          </a:p>
        </p:txBody>
      </p:sp>
      <p:sp>
        <p:nvSpPr>
          <p:cNvPr id="223" name="Google Shape;223;p24"/>
          <p:cNvSpPr txBox="1">
            <a:spLocks noGrp="1"/>
          </p:cNvSpPr>
          <p:nvPr>
            <p:ph type="body" idx="1"/>
          </p:nvPr>
        </p:nvSpPr>
        <p:spPr>
          <a:xfrm>
            <a:off x="7570638" y="387385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100" i="1"/>
              <a:t>*number of unique individuals in data</a:t>
            </a:r>
            <a:endParaRPr sz="11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311700" y="35680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percent of people screening in increases with the number of arrests for both jails </a:t>
            </a:r>
            <a:endParaRPr/>
          </a:p>
        </p:txBody>
      </p:sp>
      <p:pic>
        <p:nvPicPr>
          <p:cNvPr id="229" name="Google Shape;229;p25"/>
          <p:cNvPicPr preferRelativeResize="0"/>
          <p:nvPr/>
        </p:nvPicPr>
        <p:blipFill>
          <a:blip r:embed="rId3">
            <a:alphaModFix/>
          </a:blip>
          <a:stretch>
            <a:fillRect/>
          </a:stretch>
        </p:blipFill>
        <p:spPr>
          <a:xfrm>
            <a:off x="2290405" y="853300"/>
            <a:ext cx="4563181" cy="3494850"/>
          </a:xfrm>
          <a:prstGeom prst="rect">
            <a:avLst/>
          </a:prstGeom>
          <a:noFill/>
          <a:ln>
            <a:noFill/>
          </a:ln>
        </p:spPr>
      </p:pic>
      <p:sp>
        <p:nvSpPr>
          <p:cNvPr id="230" name="Google Shape;230;p25"/>
          <p:cNvSpPr/>
          <p:nvPr/>
        </p:nvSpPr>
        <p:spPr>
          <a:xfrm>
            <a:off x="887250" y="4363050"/>
            <a:ext cx="7369500" cy="66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100" b="1">
                <a:solidFill>
                  <a:srgbClr val="595959"/>
                </a:solidFill>
                <a:latin typeface="Source Sans Pro"/>
                <a:ea typeface="Source Sans Pro"/>
                <a:cs typeface="Source Sans Pro"/>
                <a:sym typeface="Source Sans Pro"/>
              </a:rPr>
              <a:t>As number of arrests of an individual increases, the rate of screening in by therapeutic factors and by diagnostic factors increases. The increase is more consistent for therapeutic factors, which may indicate individuals with more prior arrests are more likely to have received treatment, either currently or in the past.</a:t>
            </a:r>
            <a:endParaRPr sz="1100">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Jail compositions are similar and national screener trends are reflected for both race and gender</a:t>
            </a:r>
            <a:endParaRPr/>
          </a:p>
        </p:txBody>
      </p:sp>
      <p:sp>
        <p:nvSpPr>
          <p:cNvPr id="236" name="Google Shape;236;p2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37" name="Google Shape;237;p26"/>
          <p:cNvSpPr/>
          <p:nvPr/>
        </p:nvSpPr>
        <p:spPr>
          <a:xfrm>
            <a:off x="6400800" y="1649525"/>
            <a:ext cx="2127000" cy="2823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595959"/>
                </a:solidFill>
                <a:latin typeface="Source Sans Pro"/>
                <a:ea typeface="Source Sans Pro"/>
                <a:cs typeface="Source Sans Pro"/>
                <a:sym typeface="Source Sans Pro"/>
              </a:rPr>
              <a:t>ACRJ has a closer balance between Black and White inmates, while the female to male ratio is virtually the same. Females account for a larger portion of the Screened-In group than expected, Black inmates account for a smaller portion. Nationally, women screen in at a higher rate, and Black individuals screen in at a lower rate.</a:t>
            </a:r>
            <a:endParaRPr sz="1100">
              <a:latin typeface="Source Sans Pro"/>
              <a:ea typeface="Source Sans Pro"/>
              <a:cs typeface="Source Sans Pro"/>
              <a:sym typeface="Source Sans Pro"/>
            </a:endParaRPr>
          </a:p>
        </p:txBody>
      </p:sp>
      <p:sp>
        <p:nvSpPr>
          <p:cNvPr id="238" name="Google Shape;238;p26"/>
          <p:cNvSpPr txBox="1">
            <a:spLocks noGrp="1"/>
          </p:cNvSpPr>
          <p:nvPr>
            <p:ph type="body" idx="1"/>
          </p:nvPr>
        </p:nvSpPr>
        <p:spPr>
          <a:xfrm>
            <a:off x="708269" y="794924"/>
            <a:ext cx="1772700" cy="754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CVRJ</a:t>
            </a:r>
            <a:endParaRPr/>
          </a:p>
        </p:txBody>
      </p:sp>
      <p:sp>
        <p:nvSpPr>
          <p:cNvPr id="239" name="Google Shape;239;p26"/>
          <p:cNvSpPr txBox="1">
            <a:spLocks noGrp="1"/>
          </p:cNvSpPr>
          <p:nvPr>
            <p:ph type="body" idx="1"/>
          </p:nvPr>
        </p:nvSpPr>
        <p:spPr>
          <a:xfrm>
            <a:off x="3744886" y="794924"/>
            <a:ext cx="1772700" cy="754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ACRJ</a:t>
            </a:r>
            <a:endParaRPr/>
          </a:p>
        </p:txBody>
      </p:sp>
      <p:pic>
        <p:nvPicPr>
          <p:cNvPr id="240" name="Google Shape;240;p26"/>
          <p:cNvPicPr preferRelativeResize="0"/>
          <p:nvPr/>
        </p:nvPicPr>
        <p:blipFill>
          <a:blip r:embed="rId3">
            <a:alphaModFix/>
          </a:blip>
          <a:stretch>
            <a:fillRect/>
          </a:stretch>
        </p:blipFill>
        <p:spPr>
          <a:xfrm>
            <a:off x="365876" y="1328041"/>
            <a:ext cx="2843529" cy="1854511"/>
          </a:xfrm>
          <a:prstGeom prst="rect">
            <a:avLst/>
          </a:prstGeom>
          <a:noFill/>
          <a:ln>
            <a:noFill/>
          </a:ln>
        </p:spPr>
      </p:pic>
      <p:pic>
        <p:nvPicPr>
          <p:cNvPr id="241" name="Google Shape;241;p26"/>
          <p:cNvPicPr preferRelativeResize="0"/>
          <p:nvPr/>
        </p:nvPicPr>
        <p:blipFill rotWithShape="1">
          <a:blip r:embed="rId4">
            <a:alphaModFix/>
          </a:blip>
          <a:srcRect t="12103"/>
          <a:stretch/>
        </p:blipFill>
        <p:spPr>
          <a:xfrm>
            <a:off x="365888" y="3182546"/>
            <a:ext cx="2843517" cy="1630054"/>
          </a:xfrm>
          <a:prstGeom prst="rect">
            <a:avLst/>
          </a:prstGeom>
          <a:noFill/>
          <a:ln>
            <a:noFill/>
          </a:ln>
        </p:spPr>
      </p:pic>
      <p:pic>
        <p:nvPicPr>
          <p:cNvPr id="242" name="Google Shape;242;p26"/>
          <p:cNvPicPr preferRelativeResize="0"/>
          <p:nvPr/>
        </p:nvPicPr>
        <p:blipFill>
          <a:blip r:embed="rId5">
            <a:alphaModFix/>
          </a:blip>
          <a:stretch>
            <a:fillRect/>
          </a:stretch>
        </p:blipFill>
        <p:spPr>
          <a:xfrm>
            <a:off x="3209407" y="1328053"/>
            <a:ext cx="2843517" cy="1854488"/>
          </a:xfrm>
          <a:prstGeom prst="rect">
            <a:avLst/>
          </a:prstGeom>
          <a:noFill/>
          <a:ln>
            <a:noFill/>
          </a:ln>
        </p:spPr>
      </p:pic>
      <p:pic>
        <p:nvPicPr>
          <p:cNvPr id="243" name="Google Shape;243;p26"/>
          <p:cNvPicPr preferRelativeResize="0"/>
          <p:nvPr/>
        </p:nvPicPr>
        <p:blipFill rotWithShape="1">
          <a:blip r:embed="rId6">
            <a:alphaModFix/>
          </a:blip>
          <a:srcRect t="12103"/>
          <a:stretch/>
        </p:blipFill>
        <p:spPr>
          <a:xfrm>
            <a:off x="3209406" y="3182546"/>
            <a:ext cx="2843517" cy="16300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Accounting for both gender and race reveals jail similarities and disproportions in “Black, Male” &amp; “White, Female”</a:t>
            </a:r>
            <a:endParaRPr/>
          </a:p>
        </p:txBody>
      </p:sp>
      <p:sp>
        <p:nvSpPr>
          <p:cNvPr id="249" name="Google Shape;249;p2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50" name="Google Shape;250;p27"/>
          <p:cNvSpPr/>
          <p:nvPr/>
        </p:nvSpPr>
        <p:spPr>
          <a:xfrm>
            <a:off x="823650" y="4107000"/>
            <a:ext cx="7496700" cy="81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595959"/>
                </a:solidFill>
                <a:latin typeface="Source Sans Pro"/>
                <a:ea typeface="Source Sans Pro"/>
                <a:cs typeface="Source Sans Pro"/>
                <a:sym typeface="Source Sans Pro"/>
              </a:rPr>
              <a:t>Comparatively, ACRJ has a larger total population of the latter.  Black female and White male proportions in the screened-in population were as expected. However, Black males accounted for a smaller portion than expected, and White females a larger one. Compounding effects from prior are shown.</a:t>
            </a:r>
            <a:endParaRPr sz="1100">
              <a:latin typeface="Source Sans Pro"/>
              <a:ea typeface="Source Sans Pro"/>
              <a:cs typeface="Source Sans Pro"/>
              <a:sym typeface="Source Sans Pro"/>
            </a:endParaRPr>
          </a:p>
        </p:txBody>
      </p:sp>
      <p:sp>
        <p:nvSpPr>
          <p:cNvPr id="251" name="Google Shape;251;p27"/>
          <p:cNvSpPr txBox="1">
            <a:spLocks noGrp="1"/>
          </p:cNvSpPr>
          <p:nvPr>
            <p:ph type="body" idx="1"/>
          </p:nvPr>
        </p:nvSpPr>
        <p:spPr>
          <a:xfrm>
            <a:off x="1449713" y="8103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CVRJ</a:t>
            </a:r>
            <a:endParaRPr/>
          </a:p>
        </p:txBody>
      </p:sp>
      <p:sp>
        <p:nvSpPr>
          <p:cNvPr id="252" name="Google Shape;252;p27"/>
          <p:cNvSpPr txBox="1">
            <a:spLocks noGrp="1"/>
          </p:cNvSpPr>
          <p:nvPr>
            <p:ph type="body" idx="1"/>
          </p:nvPr>
        </p:nvSpPr>
        <p:spPr>
          <a:xfrm>
            <a:off x="6015325" y="8103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ACRJ</a:t>
            </a:r>
            <a:endParaRPr/>
          </a:p>
        </p:txBody>
      </p:sp>
      <p:pic>
        <p:nvPicPr>
          <p:cNvPr id="253" name="Google Shape;253;p27"/>
          <p:cNvPicPr preferRelativeResize="0"/>
          <p:nvPr/>
        </p:nvPicPr>
        <p:blipFill>
          <a:blip r:embed="rId3">
            <a:alphaModFix/>
          </a:blip>
          <a:stretch>
            <a:fillRect/>
          </a:stretch>
        </p:blipFill>
        <p:spPr>
          <a:xfrm>
            <a:off x="143125" y="1284425"/>
            <a:ext cx="4279392" cy="2749509"/>
          </a:xfrm>
          <a:prstGeom prst="rect">
            <a:avLst/>
          </a:prstGeom>
          <a:noFill/>
          <a:ln>
            <a:noFill/>
          </a:ln>
        </p:spPr>
      </p:pic>
      <p:pic>
        <p:nvPicPr>
          <p:cNvPr id="254" name="Google Shape;254;p27"/>
          <p:cNvPicPr preferRelativeResize="0"/>
          <p:nvPr/>
        </p:nvPicPr>
        <p:blipFill>
          <a:blip r:embed="rId4">
            <a:alphaModFix/>
          </a:blip>
          <a:stretch>
            <a:fillRect/>
          </a:stretch>
        </p:blipFill>
        <p:spPr>
          <a:xfrm>
            <a:off x="4708730" y="1277675"/>
            <a:ext cx="4279392" cy="2762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Location of screener administration has an effect on the way inmates answer Q7 &amp; Q8</a:t>
            </a:r>
            <a:endParaRPr/>
          </a:p>
        </p:txBody>
      </p:sp>
      <p:sp>
        <p:nvSpPr>
          <p:cNvPr id="260" name="Google Shape;260;p2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61" name="Google Shape;261;p28"/>
          <p:cNvSpPr/>
          <p:nvPr/>
        </p:nvSpPr>
        <p:spPr>
          <a:xfrm>
            <a:off x="887250" y="4439250"/>
            <a:ext cx="7369500" cy="66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100" b="1">
                <a:solidFill>
                  <a:srgbClr val="595959"/>
                </a:solidFill>
                <a:latin typeface="Source Sans Pro"/>
                <a:ea typeface="Source Sans Pro"/>
                <a:cs typeface="Source Sans Pro"/>
                <a:sym typeface="Source Sans Pro"/>
              </a:rPr>
              <a:t>Individuals changing their answers to questions on the BJMHS are more likely to acknowledge past or current symptoms or therapies at OAR than they are at either jail.</a:t>
            </a:r>
            <a:endParaRPr sz="1100">
              <a:latin typeface="Source Sans Pro"/>
              <a:ea typeface="Source Sans Pro"/>
              <a:cs typeface="Source Sans Pro"/>
              <a:sym typeface="Source Sans Pro"/>
            </a:endParaRPr>
          </a:p>
        </p:txBody>
      </p:sp>
      <p:pic>
        <p:nvPicPr>
          <p:cNvPr id="262" name="Google Shape;262;p28"/>
          <p:cNvPicPr preferRelativeResize="0"/>
          <p:nvPr/>
        </p:nvPicPr>
        <p:blipFill>
          <a:blip r:embed="rId3">
            <a:alphaModFix/>
          </a:blip>
          <a:stretch>
            <a:fillRect/>
          </a:stretch>
        </p:blipFill>
        <p:spPr>
          <a:xfrm>
            <a:off x="524176" y="962780"/>
            <a:ext cx="3931921" cy="1703832"/>
          </a:xfrm>
          <a:prstGeom prst="rect">
            <a:avLst/>
          </a:prstGeom>
          <a:noFill/>
          <a:ln>
            <a:noFill/>
          </a:ln>
        </p:spPr>
      </p:pic>
      <p:pic>
        <p:nvPicPr>
          <p:cNvPr id="263" name="Google Shape;263;p28"/>
          <p:cNvPicPr preferRelativeResize="0"/>
          <p:nvPr/>
        </p:nvPicPr>
        <p:blipFill>
          <a:blip r:embed="rId4">
            <a:alphaModFix/>
          </a:blip>
          <a:stretch>
            <a:fillRect/>
          </a:stretch>
        </p:blipFill>
        <p:spPr>
          <a:xfrm>
            <a:off x="524176" y="2674843"/>
            <a:ext cx="3931921" cy="1703832"/>
          </a:xfrm>
          <a:prstGeom prst="rect">
            <a:avLst/>
          </a:prstGeom>
          <a:noFill/>
          <a:ln>
            <a:noFill/>
          </a:ln>
        </p:spPr>
      </p:pic>
      <p:pic>
        <p:nvPicPr>
          <p:cNvPr id="264" name="Google Shape;264;p28"/>
          <p:cNvPicPr preferRelativeResize="0"/>
          <p:nvPr/>
        </p:nvPicPr>
        <p:blipFill>
          <a:blip r:embed="rId5">
            <a:alphaModFix/>
          </a:blip>
          <a:stretch>
            <a:fillRect/>
          </a:stretch>
        </p:blipFill>
        <p:spPr>
          <a:xfrm>
            <a:off x="4616773" y="2678255"/>
            <a:ext cx="3931919" cy="1678260"/>
          </a:xfrm>
          <a:prstGeom prst="rect">
            <a:avLst/>
          </a:prstGeom>
          <a:noFill/>
          <a:ln>
            <a:noFill/>
          </a:ln>
        </p:spPr>
      </p:pic>
      <p:pic>
        <p:nvPicPr>
          <p:cNvPr id="265" name="Google Shape;265;p28"/>
          <p:cNvPicPr preferRelativeResize="0"/>
          <p:nvPr/>
        </p:nvPicPr>
        <p:blipFill>
          <a:blip r:embed="rId6">
            <a:alphaModFix/>
          </a:blip>
          <a:stretch>
            <a:fillRect/>
          </a:stretch>
        </p:blipFill>
        <p:spPr>
          <a:xfrm>
            <a:off x="4616772" y="962767"/>
            <a:ext cx="3931921" cy="1685109"/>
          </a:xfrm>
          <a:prstGeom prst="rect">
            <a:avLst/>
          </a:prstGeom>
          <a:noFill/>
          <a:ln>
            <a:noFill/>
          </a:ln>
        </p:spPr>
      </p:pic>
      <p:sp>
        <p:nvSpPr>
          <p:cNvPr id="266" name="Google Shape;266;p28"/>
          <p:cNvSpPr/>
          <p:nvPr/>
        </p:nvSpPr>
        <p:spPr>
          <a:xfrm>
            <a:off x="4015100" y="3366100"/>
            <a:ext cx="441000" cy="79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
              <a:t>Q7 Place Change</a:t>
            </a:r>
            <a:endParaRPr sz="250"/>
          </a:p>
        </p:txBody>
      </p:sp>
      <p:sp>
        <p:nvSpPr>
          <p:cNvPr id="267" name="Google Shape;267;p28"/>
          <p:cNvSpPr/>
          <p:nvPr/>
        </p:nvSpPr>
        <p:spPr>
          <a:xfrm>
            <a:off x="8052575" y="3366100"/>
            <a:ext cx="441000" cy="79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
              <a:t>Q7 Place Change</a:t>
            </a:r>
            <a:endParaRPr sz="2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ctrTitle"/>
          </p:nvPr>
        </p:nvSpPr>
        <p:spPr>
          <a:xfrm>
            <a:off x="1546025" y="2364400"/>
            <a:ext cx="6414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4"/>
                </a:solidFill>
              </a:rPr>
              <a:t>3.</a:t>
            </a:r>
            <a:endParaRPr sz="6000">
              <a:solidFill>
                <a:schemeClr val="accent4"/>
              </a:solidFill>
            </a:endParaRPr>
          </a:p>
          <a:p>
            <a:pPr marL="0" lvl="0" indent="0" algn="l" rtl="0">
              <a:spcBef>
                <a:spcPts val="0"/>
              </a:spcBef>
              <a:spcAft>
                <a:spcPts val="0"/>
              </a:spcAft>
              <a:buNone/>
            </a:pPr>
            <a:r>
              <a:rPr lang="en"/>
              <a:t>Findings for ACRJ &amp; R10</a:t>
            </a:r>
            <a:endParaRPr/>
          </a:p>
        </p:txBody>
      </p:sp>
      <p:sp>
        <p:nvSpPr>
          <p:cNvPr id="273" name="Google Shape;273;p29"/>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Female proportions are larger than expected; matching is not impacted by race, but screening in and matching is </a:t>
            </a:r>
            <a:endParaRPr/>
          </a:p>
        </p:txBody>
      </p:sp>
      <p:sp>
        <p:nvSpPr>
          <p:cNvPr id="279" name="Google Shape;279;p3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80" name="Google Shape;280;p30"/>
          <p:cNvSpPr/>
          <p:nvPr/>
        </p:nvSpPr>
        <p:spPr>
          <a:xfrm>
            <a:off x="887250" y="4288350"/>
            <a:ext cx="7369500" cy="63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300" b="1">
                <a:solidFill>
                  <a:srgbClr val="595959"/>
                </a:solidFill>
                <a:latin typeface="Source Sans Pro"/>
                <a:ea typeface="Source Sans Pro"/>
                <a:cs typeface="Source Sans Pro"/>
                <a:sym typeface="Source Sans Pro"/>
              </a:rPr>
              <a:t>Females make up a significantly higher portion of all groups as compared to the total ACRJ jail population. Race does not impact expected match proportion, but when factoring in Screener results, it decreases.</a:t>
            </a:r>
            <a:endParaRPr sz="1200">
              <a:latin typeface="Source Sans Pro"/>
              <a:ea typeface="Source Sans Pro"/>
              <a:cs typeface="Source Sans Pro"/>
              <a:sym typeface="Source Sans Pro"/>
            </a:endParaRPr>
          </a:p>
        </p:txBody>
      </p:sp>
      <p:sp>
        <p:nvSpPr>
          <p:cNvPr id="281" name="Google Shape;281;p30"/>
          <p:cNvSpPr txBox="1">
            <a:spLocks noGrp="1"/>
          </p:cNvSpPr>
          <p:nvPr>
            <p:ph type="body" idx="1"/>
          </p:nvPr>
        </p:nvSpPr>
        <p:spPr>
          <a:xfrm>
            <a:off x="1449713" y="8103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Gender</a:t>
            </a:r>
            <a:endParaRPr/>
          </a:p>
        </p:txBody>
      </p:sp>
      <p:sp>
        <p:nvSpPr>
          <p:cNvPr id="282" name="Google Shape;282;p30"/>
          <p:cNvSpPr txBox="1">
            <a:spLocks noGrp="1"/>
          </p:cNvSpPr>
          <p:nvPr>
            <p:ph type="body" idx="1"/>
          </p:nvPr>
        </p:nvSpPr>
        <p:spPr>
          <a:xfrm>
            <a:off x="5873625" y="810300"/>
            <a:ext cx="1666200" cy="70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Race</a:t>
            </a:r>
            <a:endParaRPr/>
          </a:p>
        </p:txBody>
      </p:sp>
      <p:pic>
        <p:nvPicPr>
          <p:cNvPr id="283" name="Google Shape;283;p30"/>
          <p:cNvPicPr preferRelativeResize="0"/>
          <p:nvPr/>
        </p:nvPicPr>
        <p:blipFill>
          <a:blip r:embed="rId3">
            <a:alphaModFix/>
          </a:blip>
          <a:stretch>
            <a:fillRect/>
          </a:stretch>
        </p:blipFill>
        <p:spPr>
          <a:xfrm>
            <a:off x="217813" y="1282725"/>
            <a:ext cx="4130025" cy="2891025"/>
          </a:xfrm>
          <a:prstGeom prst="rect">
            <a:avLst/>
          </a:prstGeom>
          <a:noFill/>
          <a:ln>
            <a:noFill/>
          </a:ln>
        </p:spPr>
      </p:pic>
      <p:pic>
        <p:nvPicPr>
          <p:cNvPr id="284" name="Google Shape;284;p30"/>
          <p:cNvPicPr preferRelativeResize="0"/>
          <p:nvPr/>
        </p:nvPicPr>
        <p:blipFill>
          <a:blip r:embed="rId4">
            <a:alphaModFix/>
          </a:blip>
          <a:stretch>
            <a:fillRect/>
          </a:stretch>
        </p:blipFill>
        <p:spPr>
          <a:xfrm>
            <a:off x="4460375" y="1283477"/>
            <a:ext cx="4492712" cy="2889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3"/>
          <p:cNvSpPr/>
          <p:nvPr/>
        </p:nvSpPr>
        <p:spPr>
          <a:xfrm>
            <a:off x="861131" y="1052950"/>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subTitle" idx="4294967295"/>
          </p:nvPr>
        </p:nvSpPr>
        <p:spPr>
          <a:xfrm>
            <a:off x="327200" y="371013"/>
            <a:ext cx="5642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Capstone Team</a:t>
            </a:r>
            <a:endParaRPr sz="3600" b="1"/>
          </a:p>
        </p:txBody>
      </p:sp>
      <p:sp>
        <p:nvSpPr>
          <p:cNvPr id="77" name="Google Shape;77;p13"/>
          <p:cNvSpPr txBox="1">
            <a:spLocks noGrp="1"/>
          </p:cNvSpPr>
          <p:nvPr>
            <p:ph type="body" idx="4294967295"/>
          </p:nvPr>
        </p:nvSpPr>
        <p:spPr>
          <a:xfrm>
            <a:off x="711425" y="2284300"/>
            <a:ext cx="1681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George Corbin</a:t>
            </a:r>
            <a:endParaRPr sz="1700" b="1">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Systems Engineering;</a:t>
            </a:r>
            <a:endParaRPr sz="900">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 Data Science Minor</a:t>
            </a:r>
            <a:endParaRPr sz="2300"/>
          </a:p>
        </p:txBody>
      </p:sp>
      <p:sp>
        <p:nvSpPr>
          <p:cNvPr id="78" name="Google Shape;78;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79" name="Google Shape;79;p13"/>
          <p:cNvPicPr preferRelativeResize="0"/>
          <p:nvPr/>
        </p:nvPicPr>
        <p:blipFill rotWithShape="1">
          <a:blip r:embed="rId4">
            <a:alphaModFix/>
          </a:blip>
          <a:srcRect t="7536" b="28752"/>
          <a:stretch/>
        </p:blipFill>
        <p:spPr>
          <a:xfrm>
            <a:off x="942725" y="1104843"/>
            <a:ext cx="1218600" cy="1261800"/>
          </a:xfrm>
          <a:prstGeom prst="ellipse">
            <a:avLst/>
          </a:prstGeom>
          <a:noFill/>
          <a:ln>
            <a:noFill/>
          </a:ln>
        </p:spPr>
      </p:pic>
      <p:pic>
        <p:nvPicPr>
          <p:cNvPr id="80" name="Google Shape;80;p13"/>
          <p:cNvPicPr preferRelativeResize="0"/>
          <p:nvPr/>
        </p:nvPicPr>
        <p:blipFill rotWithShape="1">
          <a:blip r:embed="rId5">
            <a:alphaModFix/>
          </a:blip>
          <a:srcRect t="7912" b="10013"/>
          <a:stretch/>
        </p:blipFill>
        <p:spPr>
          <a:xfrm>
            <a:off x="3912463" y="1110993"/>
            <a:ext cx="1216500" cy="1249500"/>
          </a:xfrm>
          <a:prstGeom prst="ellipse">
            <a:avLst/>
          </a:prstGeom>
          <a:noFill/>
          <a:ln>
            <a:noFill/>
          </a:ln>
        </p:spPr>
      </p:pic>
      <p:pic>
        <p:nvPicPr>
          <p:cNvPr id="81" name="Google Shape;81;p13"/>
          <p:cNvPicPr preferRelativeResize="0"/>
          <p:nvPr/>
        </p:nvPicPr>
        <p:blipFill>
          <a:blip r:embed="rId6">
            <a:alphaModFix/>
          </a:blip>
          <a:stretch>
            <a:fillRect/>
          </a:stretch>
        </p:blipFill>
        <p:spPr>
          <a:xfrm>
            <a:off x="6880100" y="1104843"/>
            <a:ext cx="1216500" cy="1261800"/>
          </a:xfrm>
          <a:prstGeom prst="ellipse">
            <a:avLst/>
          </a:prstGeom>
          <a:noFill/>
          <a:ln>
            <a:noFill/>
          </a:ln>
        </p:spPr>
      </p:pic>
      <p:pic>
        <p:nvPicPr>
          <p:cNvPr id="82" name="Google Shape;82;p13"/>
          <p:cNvPicPr preferRelativeResize="0"/>
          <p:nvPr/>
        </p:nvPicPr>
        <p:blipFill>
          <a:blip r:embed="rId7">
            <a:alphaModFix/>
          </a:blip>
          <a:stretch>
            <a:fillRect/>
          </a:stretch>
        </p:blipFill>
        <p:spPr>
          <a:xfrm>
            <a:off x="943925" y="3112238"/>
            <a:ext cx="1216200" cy="1261800"/>
          </a:xfrm>
          <a:prstGeom prst="ellipse">
            <a:avLst/>
          </a:prstGeom>
          <a:noFill/>
          <a:ln>
            <a:noFill/>
          </a:ln>
        </p:spPr>
      </p:pic>
      <p:pic>
        <p:nvPicPr>
          <p:cNvPr id="83" name="Google Shape;83;p13"/>
          <p:cNvPicPr preferRelativeResize="0"/>
          <p:nvPr/>
        </p:nvPicPr>
        <p:blipFill rotWithShape="1">
          <a:blip r:embed="rId8">
            <a:alphaModFix/>
          </a:blip>
          <a:srcRect l="14510" t="27984" r="5495" b="11533"/>
          <a:stretch/>
        </p:blipFill>
        <p:spPr>
          <a:xfrm>
            <a:off x="3908550" y="3112238"/>
            <a:ext cx="1216200" cy="1261800"/>
          </a:xfrm>
          <a:prstGeom prst="ellipse">
            <a:avLst/>
          </a:prstGeom>
          <a:noFill/>
          <a:ln>
            <a:noFill/>
          </a:ln>
        </p:spPr>
      </p:pic>
      <p:pic>
        <p:nvPicPr>
          <p:cNvPr id="84" name="Google Shape;84;p13"/>
          <p:cNvPicPr preferRelativeResize="0"/>
          <p:nvPr/>
        </p:nvPicPr>
        <p:blipFill>
          <a:blip r:embed="rId9">
            <a:alphaModFix/>
          </a:blip>
          <a:stretch>
            <a:fillRect/>
          </a:stretch>
        </p:blipFill>
        <p:spPr>
          <a:xfrm>
            <a:off x="6873175" y="3118388"/>
            <a:ext cx="1216500" cy="1249500"/>
          </a:xfrm>
          <a:prstGeom prst="ellipse">
            <a:avLst/>
          </a:prstGeom>
          <a:noFill/>
          <a:ln>
            <a:noFill/>
          </a:ln>
        </p:spPr>
      </p:pic>
      <p:sp>
        <p:nvSpPr>
          <p:cNvPr id="85" name="Google Shape;85;p13"/>
          <p:cNvSpPr/>
          <p:nvPr/>
        </p:nvSpPr>
        <p:spPr>
          <a:xfrm>
            <a:off x="3829818" y="1052950"/>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6798531" y="1052950"/>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61131" y="3060350"/>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3825756" y="3060350"/>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6790381" y="3060350"/>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a:spLocks noGrp="1"/>
          </p:cNvSpPr>
          <p:nvPr>
            <p:ph type="body" idx="4294967295"/>
          </p:nvPr>
        </p:nvSpPr>
        <p:spPr>
          <a:xfrm>
            <a:off x="3634650" y="2284300"/>
            <a:ext cx="1681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Nora Dale</a:t>
            </a:r>
            <a:endParaRPr sz="1700" b="1">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Systems Engineering;</a:t>
            </a:r>
            <a:endParaRPr sz="900">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Urban Planning Minor</a:t>
            </a:r>
            <a:endParaRPr sz="2300"/>
          </a:p>
        </p:txBody>
      </p:sp>
      <p:sp>
        <p:nvSpPr>
          <p:cNvPr id="91" name="Google Shape;91;p13"/>
          <p:cNvSpPr txBox="1">
            <a:spLocks noGrp="1"/>
          </p:cNvSpPr>
          <p:nvPr>
            <p:ph type="body" idx="4294967295"/>
          </p:nvPr>
        </p:nvSpPr>
        <p:spPr>
          <a:xfrm>
            <a:off x="6200875" y="2284300"/>
            <a:ext cx="2395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Aatmika Deshpande</a:t>
            </a:r>
            <a:endParaRPr sz="1700" b="1">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Systems Engineering &amp; Economics;</a:t>
            </a:r>
            <a:endParaRPr sz="900">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 Data Science Minor</a:t>
            </a:r>
            <a:endParaRPr sz="2300"/>
          </a:p>
        </p:txBody>
      </p:sp>
      <p:sp>
        <p:nvSpPr>
          <p:cNvPr id="92" name="Google Shape;92;p13"/>
          <p:cNvSpPr txBox="1">
            <a:spLocks noGrp="1"/>
          </p:cNvSpPr>
          <p:nvPr>
            <p:ph type="body" idx="4294967295"/>
          </p:nvPr>
        </p:nvSpPr>
        <p:spPr>
          <a:xfrm>
            <a:off x="277025" y="4341700"/>
            <a:ext cx="25500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Katherine Korngiebel</a:t>
            </a:r>
            <a:endParaRPr sz="1700" b="1">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Systems Engineering &amp; Math</a:t>
            </a:r>
            <a:endParaRPr sz="2300"/>
          </a:p>
        </p:txBody>
      </p:sp>
      <p:sp>
        <p:nvSpPr>
          <p:cNvPr id="93" name="Google Shape;93;p13"/>
          <p:cNvSpPr txBox="1">
            <a:spLocks noGrp="1"/>
          </p:cNvSpPr>
          <p:nvPr>
            <p:ph type="body" idx="4294967295"/>
          </p:nvPr>
        </p:nvSpPr>
        <p:spPr>
          <a:xfrm>
            <a:off x="3676050" y="4341700"/>
            <a:ext cx="1681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Paige Krablin</a:t>
            </a:r>
            <a:endParaRPr sz="1700" b="1">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Systems Engineering;</a:t>
            </a:r>
            <a:endParaRPr sz="900">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 Engineering Business Minor</a:t>
            </a:r>
            <a:endParaRPr sz="2300"/>
          </a:p>
        </p:txBody>
      </p:sp>
      <p:sp>
        <p:nvSpPr>
          <p:cNvPr id="94" name="Google Shape;94;p13"/>
          <p:cNvSpPr txBox="1">
            <a:spLocks noGrp="1"/>
          </p:cNvSpPr>
          <p:nvPr>
            <p:ph type="body" idx="4294967295"/>
          </p:nvPr>
        </p:nvSpPr>
        <p:spPr>
          <a:xfrm>
            <a:off x="6640675" y="4341700"/>
            <a:ext cx="1681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Emma Wilt</a:t>
            </a:r>
            <a:endParaRPr sz="1700" b="1">
              <a:latin typeface="Lato"/>
              <a:ea typeface="Lato"/>
              <a:cs typeface="Lato"/>
              <a:sym typeface="Lato"/>
            </a:endParaRPr>
          </a:p>
          <a:p>
            <a:pPr marL="0" lvl="0" indent="0" algn="ctr" rtl="0">
              <a:spcBef>
                <a:spcPts val="0"/>
              </a:spcBef>
              <a:spcAft>
                <a:spcPts val="0"/>
              </a:spcAft>
              <a:buNone/>
            </a:pPr>
            <a:r>
              <a:rPr lang="en" sz="900">
                <a:latin typeface="Lato"/>
                <a:ea typeface="Lato"/>
                <a:cs typeface="Lato"/>
                <a:sym typeface="Lato"/>
              </a:rPr>
              <a:t>Systems Engineering</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311700" y="34925"/>
            <a:ext cx="8520600" cy="85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900"/>
              <a:t>A matched inmate having a greater number of arrests do not correspond to a higher likelihood of receiving R10 treatment prior to the first arrest</a:t>
            </a:r>
            <a:endParaRPr sz="1900"/>
          </a:p>
        </p:txBody>
      </p:sp>
      <p:pic>
        <p:nvPicPr>
          <p:cNvPr id="290" name="Google Shape;290;p31"/>
          <p:cNvPicPr preferRelativeResize="0"/>
          <p:nvPr/>
        </p:nvPicPr>
        <p:blipFill>
          <a:blip r:embed="rId3">
            <a:alphaModFix/>
          </a:blip>
          <a:stretch>
            <a:fillRect/>
          </a:stretch>
        </p:blipFill>
        <p:spPr>
          <a:xfrm>
            <a:off x="2341623" y="940725"/>
            <a:ext cx="4460750" cy="3416400"/>
          </a:xfrm>
          <a:prstGeom prst="rect">
            <a:avLst/>
          </a:prstGeom>
          <a:noFill/>
          <a:ln>
            <a:noFill/>
          </a:ln>
        </p:spPr>
      </p:pic>
      <p:sp>
        <p:nvSpPr>
          <p:cNvPr id="291" name="Google Shape;291;p31"/>
          <p:cNvSpPr/>
          <p:nvPr/>
        </p:nvSpPr>
        <p:spPr>
          <a:xfrm>
            <a:off x="887250" y="4439250"/>
            <a:ext cx="7369500" cy="66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100" b="1">
                <a:solidFill>
                  <a:srgbClr val="595959"/>
                </a:solidFill>
                <a:latin typeface="Source Sans Pro"/>
                <a:ea typeface="Source Sans Pro"/>
                <a:cs typeface="Source Sans Pro"/>
                <a:sym typeface="Source Sans Pro"/>
              </a:rPr>
              <a:t>The percentage of individuals whose first arrest was before their first R10 service stays relatively constant as the number of arrests increases.</a:t>
            </a:r>
            <a:endParaRPr sz="1100">
              <a:latin typeface="Source Sans Pro"/>
              <a:ea typeface="Source Sans Pro"/>
              <a:cs typeface="Source Sans Pro"/>
              <a:sym typeface="Source Sans Pro"/>
            </a:endParaRPr>
          </a:p>
        </p:txBody>
      </p:sp>
      <p:sp>
        <p:nvSpPr>
          <p:cNvPr id="292" name="Google Shape;292;p31"/>
          <p:cNvSpPr txBox="1"/>
          <p:nvPr/>
        </p:nvSpPr>
        <p:spPr>
          <a:xfrm>
            <a:off x="7268100" y="3407850"/>
            <a:ext cx="18759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chemeClr val="dk1"/>
                </a:solidFill>
                <a:latin typeface="Source Sans Pro"/>
                <a:ea typeface="Source Sans Pro"/>
                <a:cs typeface="Source Sans Pro"/>
                <a:sym typeface="Source Sans Pro"/>
              </a:rPr>
              <a:t>*R10 pre ACRJ refers to an individual whose first date of service in the R10 database occurs prior to their first arrest in the ACRJ database</a:t>
            </a:r>
            <a:endParaRPr sz="1100" i="1">
              <a:solidFill>
                <a:schemeClr val="dk1"/>
              </a:solidFill>
              <a:latin typeface="Source Sans Pro"/>
              <a:ea typeface="Source Sans Pro"/>
              <a:cs typeface="Source Sans Pro"/>
              <a:sym typeface="Source Sans Pro"/>
            </a:endParaRPr>
          </a:p>
        </p:txBody>
      </p:sp>
      <p:sp>
        <p:nvSpPr>
          <p:cNvPr id="293" name="Google Shape;293;p31"/>
          <p:cNvSpPr txBox="1"/>
          <p:nvPr/>
        </p:nvSpPr>
        <p:spPr>
          <a:xfrm>
            <a:off x="6584225" y="2113075"/>
            <a:ext cx="36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chemeClr val="dk1"/>
                </a:solidFill>
                <a:latin typeface="Source Sans Pro"/>
                <a:ea typeface="Source Sans Pro"/>
                <a:cs typeface="Source Sans Pro"/>
                <a:sym typeface="Source Sans Pro"/>
              </a:rPr>
              <a:t>*</a:t>
            </a:r>
            <a:endParaRPr sz="1100" i="1">
              <a:solidFill>
                <a:schemeClr val="dk1"/>
              </a:solidFill>
              <a:latin typeface="Source Sans Pro"/>
              <a:ea typeface="Source Sans Pro"/>
              <a:cs typeface="Source Sans Pro"/>
              <a:sym typeface="Source Sans Pro"/>
            </a:endParaRPr>
          </a:p>
        </p:txBody>
      </p:sp>
      <p:sp>
        <p:nvSpPr>
          <p:cNvPr id="294" name="Google Shape;294;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txBox="1">
            <a:spLocks noGrp="1"/>
          </p:cNvSpPr>
          <p:nvPr>
            <p:ph type="ctrTitle"/>
          </p:nvPr>
        </p:nvSpPr>
        <p:spPr>
          <a:xfrm>
            <a:off x="1546025" y="2364400"/>
            <a:ext cx="6414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4"/>
                </a:solidFill>
              </a:rPr>
              <a:t>4.</a:t>
            </a:r>
            <a:endParaRPr sz="6000">
              <a:solidFill>
                <a:schemeClr val="accent4"/>
              </a:solidFill>
            </a:endParaRPr>
          </a:p>
          <a:p>
            <a:pPr marL="0" lvl="0" indent="0" algn="l" rtl="0">
              <a:spcBef>
                <a:spcPts val="0"/>
              </a:spcBef>
              <a:spcAft>
                <a:spcPts val="0"/>
              </a:spcAft>
              <a:buNone/>
            </a:pPr>
            <a:r>
              <a:rPr lang="en"/>
              <a:t>Conclusions</a:t>
            </a:r>
            <a:endParaRPr/>
          </a:p>
        </p:txBody>
      </p:sp>
      <p:sp>
        <p:nvSpPr>
          <p:cNvPr id="300" name="Google Shape;300;p32"/>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306" name="Google Shape;306;p33"/>
          <p:cNvSpPr/>
          <p:nvPr/>
        </p:nvSpPr>
        <p:spPr>
          <a:xfrm>
            <a:off x="1458800" y="631775"/>
            <a:ext cx="6990300" cy="79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1200"/>
              </a:spcAft>
              <a:buNone/>
            </a:pPr>
            <a:r>
              <a:rPr lang="en" sz="1800">
                <a:solidFill>
                  <a:schemeClr val="dk2"/>
                </a:solidFill>
              </a:rPr>
              <a:t>Individuals are </a:t>
            </a:r>
            <a:r>
              <a:rPr lang="en" sz="1800" b="1">
                <a:solidFill>
                  <a:schemeClr val="dk2"/>
                </a:solidFill>
              </a:rPr>
              <a:t>more likely</a:t>
            </a:r>
            <a:r>
              <a:rPr lang="en" sz="1800">
                <a:solidFill>
                  <a:schemeClr val="dk2"/>
                </a:solidFill>
              </a:rPr>
              <a:t> to screen in due to </a:t>
            </a:r>
            <a:r>
              <a:rPr lang="en" sz="1800" b="1">
                <a:solidFill>
                  <a:schemeClr val="dk2"/>
                </a:solidFill>
              </a:rPr>
              <a:t>therapeutic factors</a:t>
            </a:r>
            <a:r>
              <a:rPr lang="en" sz="1800">
                <a:solidFill>
                  <a:schemeClr val="dk2"/>
                </a:solidFill>
              </a:rPr>
              <a:t> than diagnostic factors</a:t>
            </a:r>
            <a:endParaRPr sz="1800" b="1">
              <a:solidFill>
                <a:schemeClr val="dk2"/>
              </a:solidFill>
            </a:endParaRPr>
          </a:p>
        </p:txBody>
      </p:sp>
      <p:sp>
        <p:nvSpPr>
          <p:cNvPr id="307" name="Google Shape;307;p33"/>
          <p:cNvSpPr/>
          <p:nvPr/>
        </p:nvSpPr>
        <p:spPr>
          <a:xfrm>
            <a:off x="1458800" y="2290761"/>
            <a:ext cx="6990300" cy="79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a:solidFill>
                  <a:schemeClr val="dk2"/>
                </a:solidFill>
              </a:rPr>
              <a:t>White females </a:t>
            </a:r>
            <a:r>
              <a:rPr lang="en" sz="1800">
                <a:solidFill>
                  <a:schemeClr val="dk2"/>
                </a:solidFill>
              </a:rPr>
              <a:t>are </a:t>
            </a:r>
            <a:r>
              <a:rPr lang="en" sz="1800" b="1">
                <a:solidFill>
                  <a:schemeClr val="dk2"/>
                </a:solidFill>
              </a:rPr>
              <a:t>overrepresented </a:t>
            </a:r>
            <a:r>
              <a:rPr lang="en" sz="1800">
                <a:solidFill>
                  <a:schemeClr val="dk2"/>
                </a:solidFill>
              </a:rPr>
              <a:t>in the screened-in group, </a:t>
            </a:r>
            <a:r>
              <a:rPr lang="en" sz="1800" b="1">
                <a:solidFill>
                  <a:schemeClr val="dk2"/>
                </a:solidFill>
              </a:rPr>
              <a:t>Black males</a:t>
            </a:r>
            <a:r>
              <a:rPr lang="en" sz="1800">
                <a:solidFill>
                  <a:schemeClr val="dk2"/>
                </a:solidFill>
              </a:rPr>
              <a:t> are </a:t>
            </a:r>
            <a:r>
              <a:rPr lang="en" sz="1800" b="1">
                <a:solidFill>
                  <a:schemeClr val="dk2"/>
                </a:solidFill>
              </a:rPr>
              <a:t>underrepresented</a:t>
            </a:r>
            <a:endParaRPr sz="1800" b="1">
              <a:solidFill>
                <a:schemeClr val="dk2"/>
              </a:solidFill>
            </a:endParaRPr>
          </a:p>
        </p:txBody>
      </p:sp>
      <p:sp>
        <p:nvSpPr>
          <p:cNvPr id="308" name="Google Shape;308;p33"/>
          <p:cNvSpPr/>
          <p:nvPr/>
        </p:nvSpPr>
        <p:spPr>
          <a:xfrm>
            <a:off x="1458800" y="3120255"/>
            <a:ext cx="6990300" cy="79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800">
                <a:solidFill>
                  <a:schemeClr val="dk2"/>
                </a:solidFill>
              </a:rPr>
              <a:t>The </a:t>
            </a:r>
            <a:r>
              <a:rPr lang="en" sz="1800" b="1">
                <a:solidFill>
                  <a:schemeClr val="dk2"/>
                </a:solidFill>
              </a:rPr>
              <a:t>location </a:t>
            </a:r>
            <a:r>
              <a:rPr lang="en" sz="1800">
                <a:solidFill>
                  <a:schemeClr val="dk2"/>
                </a:solidFill>
              </a:rPr>
              <a:t>where the screener was taken has an impact on the </a:t>
            </a:r>
            <a:r>
              <a:rPr lang="en" sz="1800" b="1">
                <a:solidFill>
                  <a:schemeClr val="dk2"/>
                </a:solidFill>
              </a:rPr>
              <a:t>response to questions 7 and 8</a:t>
            </a:r>
            <a:r>
              <a:rPr lang="en" sz="1800">
                <a:solidFill>
                  <a:schemeClr val="dk2"/>
                </a:solidFill>
              </a:rPr>
              <a:t> on the BJMHS</a:t>
            </a:r>
            <a:endParaRPr sz="1800" b="1">
              <a:solidFill>
                <a:schemeClr val="dk2"/>
              </a:solidFill>
            </a:endParaRPr>
          </a:p>
        </p:txBody>
      </p:sp>
      <p:sp>
        <p:nvSpPr>
          <p:cNvPr id="309" name="Google Shape;309;p33"/>
          <p:cNvSpPr/>
          <p:nvPr/>
        </p:nvSpPr>
        <p:spPr>
          <a:xfrm>
            <a:off x="1458800" y="1461268"/>
            <a:ext cx="6990300" cy="79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800">
                <a:solidFill>
                  <a:schemeClr val="dk2"/>
                </a:solidFill>
              </a:rPr>
              <a:t>There is a </a:t>
            </a:r>
            <a:r>
              <a:rPr lang="en" sz="1800" b="1">
                <a:solidFill>
                  <a:schemeClr val="dk2"/>
                </a:solidFill>
              </a:rPr>
              <a:t>positive correlation</a:t>
            </a:r>
            <a:r>
              <a:rPr lang="en" sz="1800">
                <a:solidFill>
                  <a:schemeClr val="dk2"/>
                </a:solidFill>
              </a:rPr>
              <a:t> between the </a:t>
            </a:r>
            <a:r>
              <a:rPr lang="en" sz="1800" b="1">
                <a:solidFill>
                  <a:schemeClr val="dk2"/>
                </a:solidFill>
              </a:rPr>
              <a:t>number of arrests</a:t>
            </a:r>
            <a:r>
              <a:rPr lang="en" sz="1800">
                <a:solidFill>
                  <a:schemeClr val="dk2"/>
                </a:solidFill>
              </a:rPr>
              <a:t> and the proportion of </a:t>
            </a:r>
            <a:r>
              <a:rPr lang="en" sz="1800" b="1">
                <a:solidFill>
                  <a:schemeClr val="dk2"/>
                </a:solidFill>
              </a:rPr>
              <a:t>screened-in</a:t>
            </a:r>
            <a:r>
              <a:rPr lang="en" sz="1800">
                <a:solidFill>
                  <a:schemeClr val="dk2"/>
                </a:solidFill>
              </a:rPr>
              <a:t> individuals</a:t>
            </a:r>
            <a:endParaRPr sz="1800" b="1">
              <a:solidFill>
                <a:schemeClr val="dk2"/>
              </a:solidFill>
            </a:endParaRPr>
          </a:p>
        </p:txBody>
      </p:sp>
      <p:sp>
        <p:nvSpPr>
          <p:cNvPr id="310" name="Google Shape;310;p33"/>
          <p:cNvSpPr/>
          <p:nvPr/>
        </p:nvSpPr>
        <p:spPr>
          <a:xfrm>
            <a:off x="1458800" y="3949748"/>
            <a:ext cx="6990300" cy="79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800">
                <a:solidFill>
                  <a:schemeClr val="dk2"/>
                </a:solidFill>
              </a:rPr>
              <a:t>A large proportion of the individuals screening in </a:t>
            </a:r>
            <a:r>
              <a:rPr lang="en" sz="1800" b="1">
                <a:solidFill>
                  <a:schemeClr val="dk2"/>
                </a:solidFill>
              </a:rPr>
              <a:t>have received</a:t>
            </a:r>
            <a:r>
              <a:rPr lang="en" sz="1800">
                <a:solidFill>
                  <a:schemeClr val="dk2"/>
                </a:solidFill>
              </a:rPr>
              <a:t> or </a:t>
            </a:r>
            <a:r>
              <a:rPr lang="en" sz="1800" b="1">
                <a:solidFill>
                  <a:schemeClr val="dk2"/>
                </a:solidFill>
              </a:rPr>
              <a:t>are receiving</a:t>
            </a:r>
            <a:r>
              <a:rPr lang="en" sz="1800">
                <a:solidFill>
                  <a:schemeClr val="dk2"/>
                </a:solidFill>
              </a:rPr>
              <a:t> mental health </a:t>
            </a:r>
            <a:r>
              <a:rPr lang="en" sz="1800" b="1">
                <a:solidFill>
                  <a:schemeClr val="dk2"/>
                </a:solidFill>
              </a:rPr>
              <a:t>treatment</a:t>
            </a:r>
            <a:endParaRPr sz="1800">
              <a:solidFill>
                <a:schemeClr val="dk2"/>
              </a:solidFill>
            </a:endParaRPr>
          </a:p>
        </p:txBody>
      </p:sp>
      <p:grpSp>
        <p:nvGrpSpPr>
          <p:cNvPr id="311" name="Google Shape;311;p33"/>
          <p:cNvGrpSpPr/>
          <p:nvPr/>
        </p:nvGrpSpPr>
        <p:grpSpPr>
          <a:xfrm>
            <a:off x="314505" y="756258"/>
            <a:ext cx="828476" cy="547852"/>
            <a:chOff x="3932350" y="3714775"/>
            <a:chExt cx="439650" cy="319075"/>
          </a:xfrm>
        </p:grpSpPr>
        <p:sp>
          <p:nvSpPr>
            <p:cNvPr id="312" name="Google Shape;312;p33"/>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3" name="Google Shape;313;p33"/>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4" name="Google Shape;314;p33"/>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5" name="Google Shape;315;p33"/>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6" name="Google Shape;316;p33"/>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7" name="Google Shape;317;p33"/>
          <p:cNvGrpSpPr/>
          <p:nvPr/>
        </p:nvGrpSpPr>
        <p:grpSpPr>
          <a:xfrm>
            <a:off x="343141" y="3288434"/>
            <a:ext cx="771204" cy="547832"/>
            <a:chOff x="3927500" y="301425"/>
            <a:chExt cx="461550" cy="411625"/>
          </a:xfrm>
        </p:grpSpPr>
        <p:sp>
          <p:nvSpPr>
            <p:cNvPr id="318" name="Google Shape;318;p33"/>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9" name="Google Shape;319;p33"/>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0" name="Google Shape;320;p33"/>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1" name="Google Shape;321;p33"/>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2" name="Google Shape;322;p33"/>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3" name="Google Shape;323;p33"/>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4" name="Google Shape;324;p33"/>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5" name="Google Shape;325;p33"/>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6" name="Google Shape;326;p33"/>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 name="Google Shape;327;p33"/>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8" name="Google Shape;328;p33"/>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9" name="Google Shape;329;p33"/>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0" name="Google Shape;330;p33"/>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1" name="Google Shape;331;p33"/>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2" name="Google Shape;332;p33"/>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3" name="Google Shape;333;p33"/>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 name="Google Shape;334;p33"/>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5" name="Google Shape;335;p33"/>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6" name="Google Shape;336;p33"/>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7" name="Google Shape;337;p33"/>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8" name="Google Shape;338;p33"/>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9" name="Google Shape;339;p33"/>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0" name="Google Shape;340;p33"/>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1" name="Google Shape;341;p33"/>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2" name="Google Shape;342;p33"/>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3" name="Google Shape;343;p33"/>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4" name="Google Shape;344;p33"/>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45" name="Google Shape;345;p33"/>
          <p:cNvGrpSpPr/>
          <p:nvPr/>
        </p:nvGrpSpPr>
        <p:grpSpPr>
          <a:xfrm>
            <a:off x="343148" y="2441433"/>
            <a:ext cx="771190" cy="547852"/>
            <a:chOff x="4604550" y="3714775"/>
            <a:chExt cx="439625" cy="319075"/>
          </a:xfrm>
        </p:grpSpPr>
        <p:sp>
          <p:nvSpPr>
            <p:cNvPr id="346" name="Google Shape;346;p33"/>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7" name="Google Shape;347;p33"/>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48" name="Google Shape;348;p33"/>
          <p:cNvGrpSpPr/>
          <p:nvPr/>
        </p:nvGrpSpPr>
        <p:grpSpPr>
          <a:xfrm>
            <a:off x="454392" y="4052585"/>
            <a:ext cx="548701" cy="547863"/>
            <a:chOff x="1278900" y="2333250"/>
            <a:chExt cx="381175" cy="381175"/>
          </a:xfrm>
        </p:grpSpPr>
        <p:sp>
          <p:nvSpPr>
            <p:cNvPr id="349" name="Google Shape;349;p33"/>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0" name="Google Shape;350;p33"/>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1" name="Google Shape;351;p33"/>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 name="Google Shape;352;p33"/>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53" name="Google Shape;353;p33"/>
          <p:cNvGrpSpPr/>
          <p:nvPr/>
        </p:nvGrpSpPr>
        <p:grpSpPr>
          <a:xfrm>
            <a:off x="398883" y="1574978"/>
            <a:ext cx="659720" cy="547893"/>
            <a:chOff x="5292575" y="3681900"/>
            <a:chExt cx="420150" cy="373275"/>
          </a:xfrm>
        </p:grpSpPr>
        <p:sp>
          <p:nvSpPr>
            <p:cNvPr id="354" name="Google Shape;354;p33"/>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5" name="Google Shape;355;p33"/>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6" name="Google Shape;356;p33"/>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7" name="Google Shape;357;p33"/>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8" name="Google Shape;358;p33"/>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9" name="Google Shape;359;p33"/>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0" name="Google Shape;360;p33"/>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61" name="Google Shape;361;p33"/>
          <p:cNvSpPr txBox="1">
            <a:spLocks noGrp="1"/>
          </p:cNvSpPr>
          <p:nvPr>
            <p:ph type="title" idx="4294967295"/>
          </p:nvPr>
        </p:nvSpPr>
        <p:spPr>
          <a:xfrm>
            <a:off x="247850" y="-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Conclusions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1546025" y="1991850"/>
            <a:ext cx="6414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4"/>
                </a:solidFill>
              </a:rPr>
              <a:t>1.</a:t>
            </a:r>
            <a:endParaRPr sz="6000">
              <a:solidFill>
                <a:schemeClr val="accent4"/>
              </a:solidFill>
            </a:endParaRPr>
          </a:p>
          <a:p>
            <a:pPr marL="0" lvl="0" indent="0" algn="l" rtl="0">
              <a:spcBef>
                <a:spcPts val="0"/>
              </a:spcBef>
              <a:spcAft>
                <a:spcPts val="0"/>
              </a:spcAft>
              <a:buNone/>
            </a:pPr>
            <a:r>
              <a:rPr lang="en"/>
              <a:t>Past Work &amp; </a:t>
            </a:r>
            <a:endParaRPr/>
          </a:p>
          <a:p>
            <a:pPr marL="0" lvl="0" indent="0" algn="l" rtl="0">
              <a:spcBef>
                <a:spcPts val="0"/>
              </a:spcBef>
              <a:spcAft>
                <a:spcPts val="0"/>
              </a:spcAft>
              <a:buNone/>
            </a:pPr>
            <a:r>
              <a:rPr lang="en"/>
              <a:t>Current Goals</a:t>
            </a:r>
            <a:endParaRPr/>
          </a:p>
        </p:txBody>
      </p:sp>
      <p:sp>
        <p:nvSpPr>
          <p:cNvPr id="100" name="Google Shape;100;p14"/>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Past work focused on matching; our goal was to deep dive into the screener and matched populations </a:t>
            </a:r>
            <a:endParaRPr/>
          </a:p>
        </p:txBody>
      </p:sp>
      <p:sp>
        <p:nvSpPr>
          <p:cNvPr id="106" name="Google Shape;106;p15"/>
          <p:cNvSpPr txBox="1">
            <a:spLocks noGrp="1"/>
          </p:cNvSpPr>
          <p:nvPr>
            <p:ph type="body" idx="1"/>
          </p:nvPr>
        </p:nvSpPr>
        <p:spPr>
          <a:xfrm>
            <a:off x="3118800" y="1261700"/>
            <a:ext cx="5238900" cy="35736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100"/>
              <a:t>36.4% of ACRJ inmates and 16.9% of CVRJ inmates who were administered the Brief Jail Mental Health Screener met the screening criteria for serious mental illness (2015-2021)</a:t>
            </a:r>
            <a:endParaRPr sz="1100"/>
          </a:p>
          <a:p>
            <a:pPr marL="457200" lvl="0" indent="-298450" algn="l" rtl="0">
              <a:lnSpc>
                <a:spcPct val="100000"/>
              </a:lnSpc>
              <a:spcBef>
                <a:spcPts val="0"/>
              </a:spcBef>
              <a:spcAft>
                <a:spcPts val="0"/>
              </a:spcAft>
              <a:buSzPts val="1100"/>
              <a:buChar char="◎"/>
            </a:pPr>
            <a:r>
              <a:rPr lang="en" sz="1100"/>
              <a:t>Past research focused on investigating who gets screened in and matched* to treatment:</a:t>
            </a:r>
            <a:endParaRPr sz="1100"/>
          </a:p>
          <a:p>
            <a:pPr marL="914400" lvl="1" indent="-298450" algn="l" rtl="0">
              <a:lnSpc>
                <a:spcPct val="100000"/>
              </a:lnSpc>
              <a:spcBef>
                <a:spcPts val="0"/>
              </a:spcBef>
              <a:spcAft>
                <a:spcPts val="0"/>
              </a:spcAft>
              <a:buSzPts val="1100"/>
              <a:buChar char="○"/>
            </a:pPr>
            <a:r>
              <a:rPr lang="en" sz="1100"/>
              <a:t>(2020) Individuals matched to Region 10 return to ACRJ custody at higher rates than those not matched</a:t>
            </a:r>
            <a:endParaRPr sz="1100"/>
          </a:p>
          <a:p>
            <a:pPr marL="914400" lvl="1" indent="-298450" algn="l" rtl="0">
              <a:lnSpc>
                <a:spcPct val="100000"/>
              </a:lnSpc>
              <a:spcBef>
                <a:spcPts val="0"/>
              </a:spcBef>
              <a:spcAft>
                <a:spcPts val="0"/>
              </a:spcAft>
              <a:buSzPts val="1100"/>
              <a:buChar char="○"/>
            </a:pPr>
            <a:r>
              <a:rPr lang="en" sz="1100"/>
              <a:t>(2019) 61% of individuals who did not screen-in received services from Region 10 (type of service not specified)</a:t>
            </a:r>
            <a:endParaRPr sz="1100"/>
          </a:p>
          <a:p>
            <a:pPr marL="914400" lvl="1" indent="-298450" algn="l" rtl="0">
              <a:lnSpc>
                <a:spcPct val="100000"/>
              </a:lnSpc>
              <a:spcBef>
                <a:spcPts val="0"/>
              </a:spcBef>
              <a:spcAft>
                <a:spcPts val="0"/>
              </a:spcAft>
              <a:buSzPts val="1100"/>
              <a:buChar char="○"/>
            </a:pPr>
            <a:r>
              <a:rPr lang="en" sz="1100"/>
              <a:t>(2018) Matched Individuals had a higher average number of visits for every Region 10 service except Substance Abuse compared to those not matched</a:t>
            </a:r>
            <a:endParaRPr sz="1100"/>
          </a:p>
          <a:p>
            <a:pPr marL="914400" lvl="1" indent="-304800" algn="l" rtl="0">
              <a:lnSpc>
                <a:spcPct val="100000"/>
              </a:lnSpc>
              <a:spcBef>
                <a:spcPts val="0"/>
              </a:spcBef>
              <a:spcAft>
                <a:spcPts val="0"/>
              </a:spcAft>
              <a:buSzPts val="1200"/>
              <a:buChar char="○"/>
            </a:pPr>
            <a:r>
              <a:rPr lang="en" sz="1100"/>
              <a:t>(2017) Matched individuals are less likely to successfully complete the OAR Local Probation</a:t>
            </a:r>
            <a:endParaRPr sz="2000"/>
          </a:p>
        </p:txBody>
      </p:sp>
      <p:sp>
        <p:nvSpPr>
          <p:cNvPr id="107" name="Google Shape;107;p1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08" name="Google Shape;108;p15"/>
          <p:cNvSpPr/>
          <p:nvPr/>
        </p:nvSpPr>
        <p:spPr>
          <a:xfrm>
            <a:off x="314400" y="3860775"/>
            <a:ext cx="8476200" cy="75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500" b="1">
                <a:solidFill>
                  <a:srgbClr val="595959"/>
                </a:solidFill>
                <a:latin typeface="Source Sans Pro"/>
                <a:ea typeface="Source Sans Pro"/>
                <a:cs typeface="Source Sans Pro"/>
                <a:sym typeface="Source Sans Pro"/>
              </a:rPr>
              <a:t>Our goal: </a:t>
            </a:r>
            <a:r>
              <a:rPr lang="en" sz="1500">
                <a:solidFill>
                  <a:srgbClr val="595959"/>
                </a:solidFill>
                <a:latin typeface="Source Sans Pro"/>
                <a:ea typeface="Source Sans Pro"/>
                <a:cs typeface="Source Sans Pro"/>
                <a:sym typeface="Source Sans Pro"/>
              </a:rPr>
              <a:t>investigate the differences in BJMHS screener results and diagnoses between groups who (1) screened in, (2) screened out, and (3) matched* to understand what is driving the results above</a:t>
            </a:r>
            <a:endParaRPr>
              <a:latin typeface="Source Sans Pro"/>
              <a:ea typeface="Source Sans Pro"/>
              <a:cs typeface="Source Sans Pro"/>
              <a:sym typeface="Source Sans Pro"/>
            </a:endParaRPr>
          </a:p>
        </p:txBody>
      </p:sp>
      <p:pic>
        <p:nvPicPr>
          <p:cNvPr id="109" name="Google Shape;109;p15"/>
          <p:cNvPicPr preferRelativeResize="0"/>
          <p:nvPr/>
        </p:nvPicPr>
        <p:blipFill rotWithShape="1">
          <a:blip r:embed="rId3">
            <a:alphaModFix/>
          </a:blip>
          <a:srcRect t="1497" r="40779"/>
          <a:stretch/>
        </p:blipFill>
        <p:spPr>
          <a:xfrm>
            <a:off x="99725" y="1154013"/>
            <a:ext cx="2320500" cy="1973425"/>
          </a:xfrm>
          <a:prstGeom prst="rect">
            <a:avLst/>
          </a:prstGeom>
          <a:noFill/>
          <a:ln>
            <a:noFill/>
          </a:ln>
        </p:spPr>
      </p:pic>
      <p:pic>
        <p:nvPicPr>
          <p:cNvPr id="110" name="Google Shape;110;p15"/>
          <p:cNvPicPr preferRelativeResize="0"/>
          <p:nvPr/>
        </p:nvPicPr>
        <p:blipFill rotWithShape="1">
          <a:blip r:embed="rId3">
            <a:alphaModFix/>
          </a:blip>
          <a:srcRect l="59347" t="17770" b="22754"/>
          <a:stretch/>
        </p:blipFill>
        <p:spPr>
          <a:xfrm>
            <a:off x="2250800" y="2514262"/>
            <a:ext cx="1428375" cy="1068475"/>
          </a:xfrm>
          <a:prstGeom prst="rect">
            <a:avLst/>
          </a:prstGeom>
          <a:noFill/>
          <a:ln>
            <a:noFill/>
          </a:ln>
        </p:spPr>
      </p:pic>
      <p:sp>
        <p:nvSpPr>
          <p:cNvPr id="111" name="Google Shape;111;p15"/>
          <p:cNvSpPr txBox="1"/>
          <p:nvPr/>
        </p:nvSpPr>
        <p:spPr>
          <a:xfrm>
            <a:off x="467225" y="4615275"/>
            <a:ext cx="319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latin typeface="Source Sans Pro"/>
                <a:ea typeface="Source Sans Pro"/>
                <a:cs typeface="Source Sans Pro"/>
                <a:sym typeface="Source Sans Pro"/>
              </a:rPr>
              <a:t>*Def: </a:t>
            </a:r>
            <a:r>
              <a:rPr lang="en" sz="1000" i="1">
                <a:latin typeface="Source Sans Pro"/>
                <a:ea typeface="Source Sans Pro"/>
                <a:cs typeface="Source Sans Pro"/>
                <a:sym typeface="Source Sans Pro"/>
              </a:rPr>
              <a:t>individual found in both ACRJ &amp; R10 dataset</a:t>
            </a:r>
            <a:endParaRPr sz="1000" i="1">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ctrTitle"/>
          </p:nvPr>
        </p:nvSpPr>
        <p:spPr>
          <a:xfrm>
            <a:off x="1546025" y="2364400"/>
            <a:ext cx="6414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4"/>
                </a:solidFill>
              </a:rPr>
              <a:t>2.</a:t>
            </a:r>
            <a:endParaRPr sz="6000">
              <a:solidFill>
                <a:schemeClr val="accent4"/>
              </a:solidFill>
            </a:endParaRPr>
          </a:p>
          <a:p>
            <a:pPr marL="0" lvl="0" indent="0" algn="l" rtl="0">
              <a:spcBef>
                <a:spcPts val="0"/>
              </a:spcBef>
              <a:spcAft>
                <a:spcPts val="0"/>
              </a:spcAft>
              <a:buNone/>
            </a:pPr>
            <a:r>
              <a:rPr lang="en"/>
              <a:t>Brief Jail Mental Health Screener (BJMHS) Background</a:t>
            </a:r>
            <a:endParaRPr/>
          </a:p>
        </p:txBody>
      </p:sp>
      <p:sp>
        <p:nvSpPr>
          <p:cNvPr id="117" name="Google Shape;117;p16"/>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BJMHS helps identify possible serious mental illness in inmates, but is administered differently within the region</a:t>
            </a:r>
            <a:endParaRPr/>
          </a:p>
        </p:txBody>
      </p:sp>
      <p:sp>
        <p:nvSpPr>
          <p:cNvPr id="123" name="Google Shape;123;p17"/>
          <p:cNvSpPr txBox="1">
            <a:spLocks noGrp="1"/>
          </p:cNvSpPr>
          <p:nvPr>
            <p:ph type="body" idx="2"/>
          </p:nvPr>
        </p:nvSpPr>
        <p:spPr>
          <a:xfrm>
            <a:off x="4376374" y="1200150"/>
            <a:ext cx="3981600" cy="3725700"/>
          </a:xfrm>
          <a:prstGeom prst="rect">
            <a:avLst/>
          </a:prstGeom>
        </p:spPr>
        <p:txBody>
          <a:bodyPr spcFirstLastPara="1" wrap="square" lIns="91425" tIns="91425" rIns="91425" bIns="91425" anchor="t" anchorCtr="0">
            <a:noAutofit/>
          </a:bodyPr>
          <a:lstStyle/>
          <a:p>
            <a:pPr marL="457200" lvl="0" indent="-323850" algn="l" rtl="0">
              <a:spcBef>
                <a:spcPts val="600"/>
              </a:spcBef>
              <a:spcAft>
                <a:spcPts val="0"/>
              </a:spcAft>
              <a:buSzPts val="1500"/>
              <a:buChar char="◎"/>
            </a:pPr>
            <a:r>
              <a:rPr lang="en" sz="1500" b="1"/>
              <a:t>8 Question screener</a:t>
            </a:r>
            <a:r>
              <a:rPr lang="en" sz="1500"/>
              <a:t> is the first step to identify possible serious mental illness in inmates </a:t>
            </a:r>
            <a:endParaRPr sz="1500"/>
          </a:p>
          <a:p>
            <a:pPr marL="914400" lvl="1" indent="-323850" algn="l" rtl="0">
              <a:spcBef>
                <a:spcPts val="0"/>
              </a:spcBef>
              <a:spcAft>
                <a:spcPts val="0"/>
              </a:spcAft>
              <a:buSzPts val="1500"/>
              <a:buChar char="○"/>
            </a:pPr>
            <a:r>
              <a:rPr lang="en" sz="1500"/>
              <a:t>Intended to be given to all inmates, and </a:t>
            </a:r>
            <a:r>
              <a:rPr lang="en" sz="1500" b="1"/>
              <a:t>those ‘screened-in’ are referred</a:t>
            </a:r>
            <a:r>
              <a:rPr lang="en" sz="1500"/>
              <a:t> to additional mental health services</a:t>
            </a:r>
            <a:endParaRPr sz="1500"/>
          </a:p>
          <a:p>
            <a:pPr marL="457200" lvl="0" indent="-323850" algn="l" rtl="0">
              <a:spcBef>
                <a:spcPts val="0"/>
              </a:spcBef>
              <a:spcAft>
                <a:spcPts val="0"/>
              </a:spcAft>
              <a:buSzPts val="1500"/>
              <a:buChar char="◎"/>
            </a:pPr>
            <a:r>
              <a:rPr lang="en" sz="1500"/>
              <a:t>Differences in screener administration:</a:t>
            </a:r>
            <a:endParaRPr sz="1500"/>
          </a:p>
          <a:p>
            <a:pPr marL="914400" lvl="1" indent="-323850" algn="l" rtl="0">
              <a:spcBef>
                <a:spcPts val="0"/>
              </a:spcBef>
              <a:spcAft>
                <a:spcPts val="0"/>
              </a:spcAft>
              <a:buSzPts val="1500"/>
              <a:buChar char="○"/>
            </a:pPr>
            <a:r>
              <a:rPr lang="en" sz="1500"/>
              <a:t>At </a:t>
            </a:r>
            <a:r>
              <a:rPr lang="en" sz="1500" b="1"/>
              <a:t>CVRJ</a:t>
            </a:r>
            <a:r>
              <a:rPr lang="en" sz="1500"/>
              <a:t>, screener is </a:t>
            </a:r>
            <a:r>
              <a:rPr lang="en" sz="1500" b="1"/>
              <a:t>given as part of larger questionnaire by officer</a:t>
            </a:r>
            <a:r>
              <a:rPr lang="en" sz="1500"/>
              <a:t> at booking</a:t>
            </a:r>
            <a:endParaRPr sz="1500"/>
          </a:p>
          <a:p>
            <a:pPr marL="914400" lvl="1" indent="-323850" algn="l" rtl="0">
              <a:spcBef>
                <a:spcPts val="0"/>
              </a:spcBef>
              <a:spcAft>
                <a:spcPts val="0"/>
              </a:spcAft>
              <a:buSzPts val="1500"/>
              <a:buChar char="○"/>
            </a:pPr>
            <a:r>
              <a:rPr lang="en" sz="1500"/>
              <a:t>At </a:t>
            </a:r>
            <a:r>
              <a:rPr lang="en" sz="1500" b="1"/>
              <a:t>ACRJ</a:t>
            </a:r>
            <a:r>
              <a:rPr lang="en" sz="1500"/>
              <a:t>, screener is </a:t>
            </a:r>
            <a:r>
              <a:rPr lang="en" sz="1500" b="1"/>
              <a:t>given </a:t>
            </a:r>
            <a:r>
              <a:rPr lang="en" sz="1500"/>
              <a:t>between 24 and 48 hours after booking </a:t>
            </a:r>
            <a:r>
              <a:rPr lang="en" sz="1500" b="1"/>
              <a:t>by a nurse</a:t>
            </a:r>
            <a:endParaRPr sz="1500" b="1"/>
          </a:p>
          <a:p>
            <a:pPr marL="457200" lvl="0" indent="-323850" algn="l" rtl="0">
              <a:spcBef>
                <a:spcPts val="0"/>
              </a:spcBef>
              <a:spcAft>
                <a:spcPts val="0"/>
              </a:spcAft>
              <a:buSzPts val="1500"/>
              <a:buChar char="◎"/>
            </a:pPr>
            <a:r>
              <a:rPr lang="en" sz="1500"/>
              <a:t>Discretionary referral option available</a:t>
            </a:r>
            <a:endParaRPr sz="1500" b="1"/>
          </a:p>
        </p:txBody>
      </p:sp>
      <p:sp>
        <p:nvSpPr>
          <p:cNvPr id="124" name="Google Shape;124;p1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25" name="Google Shape;125;p17"/>
          <p:cNvPicPr preferRelativeResize="0"/>
          <p:nvPr/>
        </p:nvPicPr>
        <p:blipFill>
          <a:blip r:embed="rId3">
            <a:alphaModFix/>
          </a:blip>
          <a:stretch>
            <a:fillRect/>
          </a:stretch>
        </p:blipFill>
        <p:spPr>
          <a:xfrm>
            <a:off x="727136" y="941525"/>
            <a:ext cx="3188090" cy="4125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8"/>
          <p:cNvSpPr txBox="1">
            <a:spLocks noGrp="1"/>
          </p:cNvSpPr>
          <p:nvPr>
            <p:ph type="ctrTitle" idx="4294967295"/>
          </p:nvPr>
        </p:nvSpPr>
        <p:spPr>
          <a:xfrm>
            <a:off x="0" y="815200"/>
            <a:ext cx="47661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a:t>10,507 Total Individuals in ACRJ</a:t>
            </a:r>
            <a:endParaRPr sz="3700"/>
          </a:p>
        </p:txBody>
      </p:sp>
      <p:sp>
        <p:nvSpPr>
          <p:cNvPr id="131" name="Google Shape;131;p18"/>
          <p:cNvSpPr txBox="1">
            <a:spLocks noGrp="1"/>
          </p:cNvSpPr>
          <p:nvPr>
            <p:ph type="subTitle" idx="4294967295"/>
          </p:nvPr>
        </p:nvSpPr>
        <p:spPr>
          <a:xfrm>
            <a:off x="0" y="1388012"/>
            <a:ext cx="52779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Oct 2015- Dec 2021</a:t>
            </a:r>
            <a:endParaRPr sz="1800"/>
          </a:p>
        </p:txBody>
      </p:sp>
      <p:sp>
        <p:nvSpPr>
          <p:cNvPr id="132" name="Google Shape;132;p18"/>
          <p:cNvSpPr txBox="1">
            <a:spLocks noGrp="1"/>
          </p:cNvSpPr>
          <p:nvPr>
            <p:ph type="ctrTitle" idx="4294967295"/>
          </p:nvPr>
        </p:nvSpPr>
        <p:spPr>
          <a:xfrm>
            <a:off x="0" y="2834525"/>
            <a:ext cx="38040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a:t>2,598 Screened-In</a:t>
            </a:r>
            <a:endParaRPr sz="3100"/>
          </a:p>
        </p:txBody>
      </p:sp>
      <p:sp>
        <p:nvSpPr>
          <p:cNvPr id="133" name="Google Shape;133;p18"/>
          <p:cNvSpPr txBox="1">
            <a:spLocks noGrp="1"/>
          </p:cNvSpPr>
          <p:nvPr>
            <p:ph type="subTitle" idx="4294967295"/>
          </p:nvPr>
        </p:nvSpPr>
        <p:spPr>
          <a:xfrm>
            <a:off x="0" y="3407325"/>
            <a:ext cx="52779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36.42% Screen-In Rate</a:t>
            </a:r>
            <a:endParaRPr sz="1800"/>
          </a:p>
        </p:txBody>
      </p:sp>
      <p:sp>
        <p:nvSpPr>
          <p:cNvPr id="134" name="Google Shape;134;p18"/>
          <p:cNvSpPr txBox="1">
            <a:spLocks noGrp="1"/>
          </p:cNvSpPr>
          <p:nvPr>
            <p:ph type="ctrTitle" idx="4294967295"/>
          </p:nvPr>
        </p:nvSpPr>
        <p:spPr>
          <a:xfrm>
            <a:off x="0" y="1824850"/>
            <a:ext cx="33450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7,132 Screened</a:t>
            </a:r>
            <a:endParaRPr sz="3600"/>
          </a:p>
        </p:txBody>
      </p:sp>
      <p:sp>
        <p:nvSpPr>
          <p:cNvPr id="135" name="Google Shape;135;p18"/>
          <p:cNvSpPr txBox="1">
            <a:spLocks noGrp="1"/>
          </p:cNvSpPr>
          <p:nvPr>
            <p:ph type="subTitle" idx="4294967295"/>
          </p:nvPr>
        </p:nvSpPr>
        <p:spPr>
          <a:xfrm>
            <a:off x="0" y="2397668"/>
            <a:ext cx="52779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With the BJMHS</a:t>
            </a:r>
            <a:endParaRPr sz="1800"/>
          </a:p>
        </p:txBody>
      </p:sp>
      <p:sp>
        <p:nvSpPr>
          <p:cNvPr id="136" name="Google Shape;136;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37" name="Google Shape;137;p18"/>
          <p:cNvSpPr txBox="1">
            <a:spLocks noGrp="1"/>
          </p:cNvSpPr>
          <p:nvPr>
            <p:ph type="ctrTitle" idx="4294967295"/>
          </p:nvPr>
        </p:nvSpPr>
        <p:spPr>
          <a:xfrm>
            <a:off x="4399500" y="1387988"/>
            <a:ext cx="4766100" cy="89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700"/>
              <a:t>13,274 Total Individuals in CVRJ</a:t>
            </a:r>
            <a:endParaRPr sz="3700"/>
          </a:p>
        </p:txBody>
      </p:sp>
      <p:sp>
        <p:nvSpPr>
          <p:cNvPr id="138" name="Google Shape;138;p18"/>
          <p:cNvSpPr txBox="1">
            <a:spLocks noGrp="1"/>
          </p:cNvSpPr>
          <p:nvPr>
            <p:ph type="subTitle" idx="4294967295"/>
          </p:nvPr>
        </p:nvSpPr>
        <p:spPr>
          <a:xfrm>
            <a:off x="3637500" y="1960800"/>
            <a:ext cx="5277900" cy="4632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sz="1800"/>
              <a:t>Jan 2013- June 2021</a:t>
            </a:r>
            <a:endParaRPr sz="1800"/>
          </a:p>
        </p:txBody>
      </p:sp>
      <p:sp>
        <p:nvSpPr>
          <p:cNvPr id="139" name="Google Shape;139;p18"/>
          <p:cNvSpPr txBox="1">
            <a:spLocks noGrp="1"/>
          </p:cNvSpPr>
          <p:nvPr>
            <p:ph type="ctrTitle" idx="4294967295"/>
          </p:nvPr>
        </p:nvSpPr>
        <p:spPr>
          <a:xfrm>
            <a:off x="5313900" y="3407313"/>
            <a:ext cx="3804000" cy="89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100"/>
              <a:t>2,241 Screened-In</a:t>
            </a:r>
            <a:endParaRPr sz="3100"/>
          </a:p>
        </p:txBody>
      </p:sp>
      <p:sp>
        <p:nvSpPr>
          <p:cNvPr id="140" name="Google Shape;140;p18"/>
          <p:cNvSpPr txBox="1">
            <a:spLocks noGrp="1"/>
          </p:cNvSpPr>
          <p:nvPr>
            <p:ph type="subTitle" idx="4294967295"/>
          </p:nvPr>
        </p:nvSpPr>
        <p:spPr>
          <a:xfrm>
            <a:off x="3637500" y="3980112"/>
            <a:ext cx="5277900" cy="4632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sz="1800"/>
              <a:t>16.88% Screen-In Rate</a:t>
            </a:r>
            <a:endParaRPr sz="1800"/>
          </a:p>
        </p:txBody>
      </p:sp>
      <p:sp>
        <p:nvSpPr>
          <p:cNvPr id="141" name="Google Shape;141;p18"/>
          <p:cNvSpPr txBox="1">
            <a:spLocks noGrp="1"/>
          </p:cNvSpPr>
          <p:nvPr>
            <p:ph type="ctrTitle" idx="4294967295"/>
          </p:nvPr>
        </p:nvSpPr>
        <p:spPr>
          <a:xfrm>
            <a:off x="5432125" y="2397650"/>
            <a:ext cx="3684000" cy="89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a:t>13,274 Screened</a:t>
            </a:r>
            <a:endParaRPr sz="3600"/>
          </a:p>
        </p:txBody>
      </p:sp>
      <p:sp>
        <p:nvSpPr>
          <p:cNvPr id="142" name="Google Shape;142;p18"/>
          <p:cNvSpPr txBox="1">
            <a:spLocks noGrp="1"/>
          </p:cNvSpPr>
          <p:nvPr>
            <p:ph type="subTitle" idx="4294967295"/>
          </p:nvPr>
        </p:nvSpPr>
        <p:spPr>
          <a:xfrm>
            <a:off x="3637500" y="2970456"/>
            <a:ext cx="5277900" cy="4632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sz="1800"/>
              <a:t>With the BJMHS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There are 2 sets of questions in the BJMHS: Diagnostic (Q1-Q6) and Therapeutic (Q7-Q8)</a:t>
            </a:r>
            <a:endParaRPr/>
          </a:p>
        </p:txBody>
      </p:sp>
      <p:sp>
        <p:nvSpPr>
          <p:cNvPr id="148" name="Google Shape;148;p19"/>
          <p:cNvSpPr txBox="1">
            <a:spLocks noGrp="1"/>
          </p:cNvSpPr>
          <p:nvPr>
            <p:ph type="body" idx="2"/>
          </p:nvPr>
        </p:nvSpPr>
        <p:spPr>
          <a:xfrm>
            <a:off x="4594875" y="1910450"/>
            <a:ext cx="3672000" cy="115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b="1"/>
              <a:t>Diagnostic</a:t>
            </a:r>
            <a:endParaRPr sz="1500" b="1"/>
          </a:p>
          <a:p>
            <a:pPr marL="0" lvl="0" indent="0" algn="l" rtl="0">
              <a:spcBef>
                <a:spcPts val="600"/>
              </a:spcBef>
              <a:spcAft>
                <a:spcPts val="0"/>
              </a:spcAft>
              <a:buNone/>
            </a:pPr>
            <a:r>
              <a:rPr lang="en" sz="1500" i="1"/>
              <a:t>Meant to identify possible symptoms of severe mental illness</a:t>
            </a:r>
            <a:endParaRPr sz="1500" i="1"/>
          </a:p>
        </p:txBody>
      </p:sp>
      <p:sp>
        <p:nvSpPr>
          <p:cNvPr id="149" name="Google Shape;149;p1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50" name="Google Shape;150;p19"/>
          <p:cNvPicPr preferRelativeResize="0"/>
          <p:nvPr/>
        </p:nvPicPr>
        <p:blipFill rotWithShape="1">
          <a:blip r:embed="rId3">
            <a:alphaModFix/>
          </a:blip>
          <a:srcRect l="5836" t="16709" r="56722" b="49996"/>
          <a:stretch/>
        </p:blipFill>
        <p:spPr>
          <a:xfrm>
            <a:off x="931779" y="1010725"/>
            <a:ext cx="2645666" cy="2950885"/>
          </a:xfrm>
          <a:prstGeom prst="rect">
            <a:avLst/>
          </a:prstGeom>
          <a:noFill/>
          <a:ln>
            <a:noFill/>
          </a:ln>
        </p:spPr>
      </p:pic>
      <p:pic>
        <p:nvPicPr>
          <p:cNvPr id="151" name="Google Shape;151;p19"/>
          <p:cNvPicPr preferRelativeResize="0"/>
          <p:nvPr/>
        </p:nvPicPr>
        <p:blipFill rotWithShape="1">
          <a:blip r:embed="rId3">
            <a:alphaModFix/>
          </a:blip>
          <a:srcRect l="5490" t="49641" r="56749" b="39924"/>
          <a:stretch/>
        </p:blipFill>
        <p:spPr>
          <a:xfrm>
            <a:off x="912550" y="4051514"/>
            <a:ext cx="2684124" cy="930262"/>
          </a:xfrm>
          <a:prstGeom prst="rect">
            <a:avLst/>
          </a:prstGeom>
          <a:noFill/>
          <a:ln>
            <a:noFill/>
          </a:ln>
        </p:spPr>
      </p:pic>
      <p:sp>
        <p:nvSpPr>
          <p:cNvPr id="152" name="Google Shape;152;p19"/>
          <p:cNvSpPr txBox="1">
            <a:spLocks noGrp="1"/>
          </p:cNvSpPr>
          <p:nvPr>
            <p:ph type="body" idx="2"/>
          </p:nvPr>
        </p:nvSpPr>
        <p:spPr>
          <a:xfrm>
            <a:off x="4594875" y="3903675"/>
            <a:ext cx="3672000" cy="115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b="1"/>
              <a:t>Therapeutic</a:t>
            </a:r>
            <a:endParaRPr sz="1500" b="1"/>
          </a:p>
          <a:p>
            <a:pPr marL="0" lvl="0" indent="0" algn="l" rtl="0">
              <a:spcBef>
                <a:spcPts val="600"/>
              </a:spcBef>
              <a:spcAft>
                <a:spcPts val="0"/>
              </a:spcAft>
              <a:buNone/>
            </a:pPr>
            <a:r>
              <a:rPr lang="en" sz="1500" i="1"/>
              <a:t>Meant to identify either current mental health treatment or previous hospitalization</a:t>
            </a:r>
            <a:endParaRPr sz="1500" i="1"/>
          </a:p>
        </p:txBody>
      </p:sp>
      <p:sp>
        <p:nvSpPr>
          <p:cNvPr id="153" name="Google Shape;153;p19"/>
          <p:cNvSpPr/>
          <p:nvPr/>
        </p:nvSpPr>
        <p:spPr>
          <a:xfrm>
            <a:off x="3881400" y="1069850"/>
            <a:ext cx="618600" cy="2832600"/>
          </a:xfrm>
          <a:prstGeom prst="rightBrace">
            <a:avLst>
              <a:gd name="adj1" fmla="val 50000"/>
              <a:gd name="adj2" fmla="val 50000"/>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3881400" y="3961575"/>
            <a:ext cx="287400" cy="1017300"/>
          </a:xfrm>
          <a:prstGeom prst="rightBrace">
            <a:avLst>
              <a:gd name="adj1" fmla="val 50000"/>
              <a:gd name="adj2" fmla="val 50000"/>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p:nvPr/>
        </p:nvSpPr>
        <p:spPr>
          <a:xfrm>
            <a:off x="594700" y="1789050"/>
            <a:ext cx="4934700" cy="22440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a:spLocks noGrp="1"/>
          </p:cNvSpPr>
          <p:nvPr>
            <p:ph type="title"/>
          </p:nvPr>
        </p:nvSpPr>
        <p:spPr>
          <a:xfrm>
            <a:off x="786150" y="308125"/>
            <a:ext cx="5577300" cy="72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There are 4 main paths/populations; Screened-In was split by reason</a:t>
            </a:r>
            <a:endParaRPr/>
          </a:p>
        </p:txBody>
      </p:sp>
      <p:sp>
        <p:nvSpPr>
          <p:cNvPr id="161" name="Google Shape;161;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62" name="Google Shape;162;p20"/>
          <p:cNvSpPr/>
          <p:nvPr/>
        </p:nvSpPr>
        <p:spPr>
          <a:xfrm>
            <a:off x="5681800" y="1786150"/>
            <a:ext cx="2847600" cy="2244000"/>
          </a:xfrm>
          <a:prstGeom prst="roundRect">
            <a:avLst>
              <a:gd name="adj" fmla="val 16667"/>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0"/>
          <p:cNvCxnSpPr>
            <a:stCxn id="164" idx="3"/>
            <a:endCxn id="165" idx="1"/>
          </p:cNvCxnSpPr>
          <p:nvPr/>
        </p:nvCxnSpPr>
        <p:spPr>
          <a:xfrm>
            <a:off x="2394601" y="2812444"/>
            <a:ext cx="1131300" cy="730800"/>
          </a:xfrm>
          <a:prstGeom prst="bentConnector3">
            <a:avLst>
              <a:gd name="adj1" fmla="val 49995"/>
            </a:avLst>
          </a:prstGeom>
          <a:noFill/>
          <a:ln w="9525" cap="flat" cmpd="sng">
            <a:solidFill>
              <a:srgbClr val="C2C2C2"/>
            </a:solidFill>
            <a:prstDash val="solid"/>
            <a:round/>
            <a:headEnd type="none" w="sm" len="sm"/>
            <a:tailEnd type="none" w="sm" len="sm"/>
          </a:ln>
        </p:spPr>
      </p:cxnSp>
      <p:cxnSp>
        <p:nvCxnSpPr>
          <p:cNvPr id="166" name="Google Shape;166;p20"/>
          <p:cNvCxnSpPr>
            <a:stCxn id="164" idx="3"/>
            <a:endCxn id="167" idx="1"/>
          </p:cNvCxnSpPr>
          <p:nvPr/>
        </p:nvCxnSpPr>
        <p:spPr>
          <a:xfrm rot="10800000" flipH="1">
            <a:off x="2394601" y="2081644"/>
            <a:ext cx="1131300" cy="730800"/>
          </a:xfrm>
          <a:prstGeom prst="bentConnector3">
            <a:avLst>
              <a:gd name="adj1" fmla="val 49995"/>
            </a:avLst>
          </a:prstGeom>
          <a:noFill/>
          <a:ln w="9525" cap="flat" cmpd="sng">
            <a:solidFill>
              <a:srgbClr val="C2C2C2"/>
            </a:solidFill>
            <a:prstDash val="solid"/>
            <a:round/>
            <a:headEnd type="none" w="sm" len="sm"/>
            <a:tailEnd type="none" w="sm" len="sm"/>
          </a:ln>
        </p:spPr>
      </p:cxnSp>
      <p:sp>
        <p:nvSpPr>
          <p:cNvPr id="168" name="Google Shape;168;p20"/>
          <p:cNvSpPr/>
          <p:nvPr/>
        </p:nvSpPr>
        <p:spPr>
          <a:xfrm>
            <a:off x="6718661" y="497326"/>
            <a:ext cx="1532400" cy="4587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3D3D3D"/>
                </a:solidFill>
                <a:latin typeface="Roboto"/>
                <a:ea typeface="Roboto"/>
                <a:cs typeface="Roboto"/>
                <a:sym typeface="Roboto"/>
              </a:rPr>
              <a:t>Diagnostic Factors: </a:t>
            </a:r>
            <a:endParaRPr sz="1100" b="1">
              <a:solidFill>
                <a:srgbClr val="3D3D3D"/>
              </a:solidFill>
              <a:latin typeface="Roboto"/>
              <a:ea typeface="Roboto"/>
              <a:cs typeface="Roboto"/>
              <a:sym typeface="Roboto"/>
            </a:endParaRPr>
          </a:p>
          <a:p>
            <a:pPr marL="0" lvl="0" indent="0" algn="ctr" rtl="0">
              <a:spcBef>
                <a:spcPts val="0"/>
              </a:spcBef>
              <a:spcAft>
                <a:spcPts val="0"/>
              </a:spcAft>
              <a:buNone/>
            </a:pPr>
            <a:r>
              <a:rPr lang="en" sz="1100" i="1">
                <a:solidFill>
                  <a:srgbClr val="3D3D3D"/>
                </a:solidFill>
                <a:latin typeface="Roboto"/>
                <a:ea typeface="Roboto"/>
                <a:cs typeface="Roboto"/>
                <a:sym typeface="Roboto"/>
              </a:rPr>
              <a:t>&gt;=2 Yes for Q1-Q6</a:t>
            </a:r>
            <a:endParaRPr sz="1100" i="1">
              <a:solidFill>
                <a:srgbClr val="3D3D3D"/>
              </a:solidFill>
              <a:latin typeface="Roboto"/>
              <a:ea typeface="Roboto"/>
              <a:cs typeface="Roboto"/>
              <a:sym typeface="Roboto"/>
            </a:endParaRPr>
          </a:p>
        </p:txBody>
      </p:sp>
      <p:sp>
        <p:nvSpPr>
          <p:cNvPr id="167" name="Google Shape;167;p20"/>
          <p:cNvSpPr/>
          <p:nvPr/>
        </p:nvSpPr>
        <p:spPr>
          <a:xfrm>
            <a:off x="3525779" y="1957120"/>
            <a:ext cx="1266300" cy="2493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D3D3D"/>
                </a:solidFill>
                <a:latin typeface="Source Sans Pro"/>
                <a:ea typeface="Source Sans Pro"/>
                <a:cs typeface="Source Sans Pro"/>
                <a:sym typeface="Source Sans Pro"/>
              </a:rPr>
              <a:t>Screened-In</a:t>
            </a:r>
            <a:endParaRPr sz="1300" b="1">
              <a:solidFill>
                <a:srgbClr val="3D3D3D"/>
              </a:solidFill>
              <a:latin typeface="Source Sans Pro"/>
              <a:ea typeface="Source Sans Pro"/>
              <a:cs typeface="Source Sans Pro"/>
              <a:sym typeface="Source Sans Pro"/>
            </a:endParaRPr>
          </a:p>
        </p:txBody>
      </p:sp>
      <p:sp>
        <p:nvSpPr>
          <p:cNvPr id="164" name="Google Shape;164;p20"/>
          <p:cNvSpPr/>
          <p:nvPr/>
        </p:nvSpPr>
        <p:spPr>
          <a:xfrm>
            <a:off x="1128301" y="2687794"/>
            <a:ext cx="1266300" cy="2493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D3D3D"/>
                </a:solidFill>
                <a:latin typeface="Source Sans Pro"/>
                <a:ea typeface="Source Sans Pro"/>
                <a:cs typeface="Source Sans Pro"/>
                <a:sym typeface="Source Sans Pro"/>
              </a:rPr>
              <a:t>Booked</a:t>
            </a:r>
            <a:endParaRPr sz="1300" b="1">
              <a:solidFill>
                <a:srgbClr val="3D3D3D"/>
              </a:solidFill>
              <a:latin typeface="Source Sans Pro"/>
              <a:ea typeface="Source Sans Pro"/>
              <a:cs typeface="Source Sans Pro"/>
              <a:sym typeface="Source Sans Pro"/>
            </a:endParaRPr>
          </a:p>
        </p:txBody>
      </p:sp>
      <p:sp>
        <p:nvSpPr>
          <p:cNvPr id="165" name="Google Shape;165;p20"/>
          <p:cNvSpPr/>
          <p:nvPr/>
        </p:nvSpPr>
        <p:spPr>
          <a:xfrm>
            <a:off x="3525779" y="3418469"/>
            <a:ext cx="1266300" cy="2493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D3D3D"/>
                </a:solidFill>
                <a:latin typeface="Source Sans Pro"/>
                <a:ea typeface="Source Sans Pro"/>
                <a:cs typeface="Source Sans Pro"/>
                <a:sym typeface="Source Sans Pro"/>
              </a:rPr>
              <a:t>Screened-Out</a:t>
            </a:r>
            <a:endParaRPr sz="1300" b="1">
              <a:solidFill>
                <a:srgbClr val="3D3D3D"/>
              </a:solidFill>
              <a:latin typeface="Source Sans Pro"/>
              <a:ea typeface="Source Sans Pro"/>
              <a:cs typeface="Source Sans Pro"/>
              <a:sym typeface="Source Sans Pro"/>
            </a:endParaRPr>
          </a:p>
        </p:txBody>
      </p:sp>
      <p:sp>
        <p:nvSpPr>
          <p:cNvPr id="169" name="Google Shape;169;p20"/>
          <p:cNvSpPr/>
          <p:nvPr/>
        </p:nvSpPr>
        <p:spPr>
          <a:xfrm>
            <a:off x="6718661" y="1085389"/>
            <a:ext cx="1532400" cy="4587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3D3D3D"/>
                </a:solidFill>
                <a:latin typeface="Roboto"/>
                <a:ea typeface="Roboto"/>
                <a:cs typeface="Roboto"/>
                <a:sym typeface="Roboto"/>
              </a:rPr>
              <a:t>Therapeutic Factors:</a:t>
            </a:r>
            <a:r>
              <a:rPr lang="en" sz="1100">
                <a:solidFill>
                  <a:srgbClr val="3D3D3D"/>
                </a:solidFill>
                <a:latin typeface="Roboto"/>
                <a:ea typeface="Roboto"/>
                <a:cs typeface="Roboto"/>
                <a:sym typeface="Roboto"/>
              </a:rPr>
              <a:t> </a:t>
            </a:r>
            <a:endParaRPr sz="1100">
              <a:solidFill>
                <a:srgbClr val="3D3D3D"/>
              </a:solidFill>
              <a:latin typeface="Roboto"/>
              <a:ea typeface="Roboto"/>
              <a:cs typeface="Roboto"/>
              <a:sym typeface="Roboto"/>
            </a:endParaRPr>
          </a:p>
          <a:p>
            <a:pPr marL="0" lvl="0" indent="0" algn="ctr" rtl="0">
              <a:spcBef>
                <a:spcPts val="0"/>
              </a:spcBef>
              <a:spcAft>
                <a:spcPts val="0"/>
              </a:spcAft>
              <a:buNone/>
            </a:pPr>
            <a:r>
              <a:rPr lang="en" sz="1100" i="1">
                <a:solidFill>
                  <a:srgbClr val="3D3D3D"/>
                </a:solidFill>
                <a:latin typeface="Roboto"/>
                <a:ea typeface="Roboto"/>
                <a:cs typeface="Roboto"/>
                <a:sym typeface="Roboto"/>
              </a:rPr>
              <a:t>&gt;=1 Yes for Q7-Q8</a:t>
            </a:r>
            <a:endParaRPr sz="1100" i="1">
              <a:solidFill>
                <a:srgbClr val="3D3D3D"/>
              </a:solidFill>
              <a:latin typeface="Roboto"/>
              <a:ea typeface="Roboto"/>
              <a:cs typeface="Roboto"/>
              <a:sym typeface="Roboto"/>
            </a:endParaRPr>
          </a:p>
        </p:txBody>
      </p:sp>
      <p:cxnSp>
        <p:nvCxnSpPr>
          <p:cNvPr id="170" name="Google Shape;170;p20"/>
          <p:cNvCxnSpPr>
            <a:endCxn id="167" idx="3"/>
          </p:cNvCxnSpPr>
          <p:nvPr/>
        </p:nvCxnSpPr>
        <p:spPr>
          <a:xfrm rot="10800000">
            <a:off x="4792079" y="2081770"/>
            <a:ext cx="1025100" cy="7359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71" name="Google Shape;171;p20"/>
          <p:cNvCxnSpPr>
            <a:endCxn id="165" idx="3"/>
          </p:cNvCxnSpPr>
          <p:nvPr/>
        </p:nvCxnSpPr>
        <p:spPr>
          <a:xfrm flipH="1">
            <a:off x="4792079" y="2817719"/>
            <a:ext cx="1025100" cy="725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72" name="Google Shape;172;p20"/>
          <p:cNvCxnSpPr>
            <a:stCxn id="173" idx="1"/>
          </p:cNvCxnSpPr>
          <p:nvPr/>
        </p:nvCxnSpPr>
        <p:spPr>
          <a:xfrm rot="10800000">
            <a:off x="5305634" y="2812319"/>
            <a:ext cx="1299900" cy="7308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74" name="Google Shape;174;p20"/>
          <p:cNvCxnSpPr>
            <a:stCxn id="175" idx="1"/>
          </p:cNvCxnSpPr>
          <p:nvPr/>
        </p:nvCxnSpPr>
        <p:spPr>
          <a:xfrm flipH="1">
            <a:off x="5305634" y="2081770"/>
            <a:ext cx="1299900" cy="7308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75" name="Google Shape;175;p20"/>
          <p:cNvSpPr/>
          <p:nvPr/>
        </p:nvSpPr>
        <p:spPr>
          <a:xfrm>
            <a:off x="6605534" y="1957120"/>
            <a:ext cx="1266300" cy="2493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D3D3D"/>
                </a:solidFill>
                <a:latin typeface="Source Sans Pro"/>
                <a:ea typeface="Source Sans Pro"/>
                <a:cs typeface="Source Sans Pro"/>
                <a:sym typeface="Source Sans Pro"/>
              </a:rPr>
              <a:t>Matched</a:t>
            </a:r>
            <a:endParaRPr sz="1300" b="1">
              <a:solidFill>
                <a:srgbClr val="3D3D3D"/>
              </a:solidFill>
              <a:latin typeface="Source Sans Pro"/>
              <a:ea typeface="Source Sans Pro"/>
              <a:cs typeface="Source Sans Pro"/>
              <a:sym typeface="Source Sans Pro"/>
            </a:endParaRPr>
          </a:p>
        </p:txBody>
      </p:sp>
      <p:sp>
        <p:nvSpPr>
          <p:cNvPr id="173" name="Google Shape;173;p20"/>
          <p:cNvSpPr/>
          <p:nvPr/>
        </p:nvSpPr>
        <p:spPr>
          <a:xfrm>
            <a:off x="6605534" y="3418469"/>
            <a:ext cx="1266300" cy="2493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D3D3D"/>
                </a:solidFill>
                <a:latin typeface="Source Sans Pro"/>
                <a:ea typeface="Source Sans Pro"/>
                <a:cs typeface="Source Sans Pro"/>
                <a:sym typeface="Source Sans Pro"/>
              </a:rPr>
              <a:t>Not Matched</a:t>
            </a:r>
            <a:endParaRPr sz="1300" b="1">
              <a:solidFill>
                <a:srgbClr val="3D3D3D"/>
              </a:solidFill>
              <a:latin typeface="Source Sans Pro"/>
              <a:ea typeface="Source Sans Pro"/>
              <a:cs typeface="Source Sans Pro"/>
              <a:sym typeface="Source Sans Pro"/>
            </a:endParaRPr>
          </a:p>
        </p:txBody>
      </p:sp>
      <p:cxnSp>
        <p:nvCxnSpPr>
          <p:cNvPr id="176" name="Google Shape;176;p20"/>
          <p:cNvCxnSpPr>
            <a:endCxn id="169" idx="1"/>
          </p:cNvCxnSpPr>
          <p:nvPr/>
        </p:nvCxnSpPr>
        <p:spPr>
          <a:xfrm>
            <a:off x="6132161" y="1011439"/>
            <a:ext cx="586500" cy="3033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77" name="Google Shape;177;p20"/>
          <p:cNvCxnSpPr>
            <a:endCxn id="168" idx="1"/>
          </p:cNvCxnSpPr>
          <p:nvPr/>
        </p:nvCxnSpPr>
        <p:spPr>
          <a:xfrm rot="10800000" flipH="1">
            <a:off x="6132161" y="726676"/>
            <a:ext cx="586500" cy="2847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78" name="Google Shape;178;p20"/>
          <p:cNvSpPr txBox="1"/>
          <p:nvPr/>
        </p:nvSpPr>
        <p:spPr>
          <a:xfrm>
            <a:off x="193475" y="4033150"/>
            <a:ext cx="8617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arenBoth"/>
            </a:pPr>
            <a:r>
              <a:rPr lang="en" i="1">
                <a:latin typeface="Source Sans Pro"/>
                <a:ea typeface="Source Sans Pro"/>
                <a:cs typeface="Source Sans Pro"/>
                <a:sym typeface="Source Sans Pro"/>
              </a:rPr>
              <a:t>Booked → Screened-In (Diagnostic and/or Therapeutic) </a:t>
            </a:r>
            <a:r>
              <a:rPr lang="en" i="1">
                <a:solidFill>
                  <a:schemeClr val="dk1"/>
                </a:solidFill>
                <a:latin typeface="Source Sans Pro"/>
                <a:ea typeface="Source Sans Pro"/>
                <a:cs typeface="Source Sans Pro"/>
                <a:sym typeface="Source Sans Pro"/>
              </a:rPr>
              <a:t> → Matched</a:t>
            </a:r>
            <a:endParaRPr i="1">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AutoNum type="arabicParenBoth"/>
            </a:pPr>
            <a:r>
              <a:rPr lang="en" i="1">
                <a:solidFill>
                  <a:schemeClr val="dk1"/>
                </a:solidFill>
                <a:latin typeface="Source Sans Pro"/>
                <a:ea typeface="Source Sans Pro"/>
                <a:cs typeface="Source Sans Pro"/>
                <a:sym typeface="Source Sans Pro"/>
              </a:rPr>
              <a:t>Booked → Screened-In (Diagnostic and/or Therapeutic)  → Not Matched</a:t>
            </a:r>
            <a:endParaRPr i="1">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AutoNum type="arabicParenBoth"/>
            </a:pPr>
            <a:r>
              <a:rPr lang="en" i="1">
                <a:solidFill>
                  <a:schemeClr val="dk1"/>
                </a:solidFill>
                <a:latin typeface="Source Sans Pro"/>
                <a:ea typeface="Source Sans Pro"/>
                <a:cs typeface="Source Sans Pro"/>
                <a:sym typeface="Source Sans Pro"/>
              </a:rPr>
              <a:t>Booked → Screened-Out (Diagnostic and/or Therapeutic)  → Matched</a:t>
            </a:r>
            <a:endParaRPr i="1">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AutoNum type="arabicParenBoth"/>
            </a:pPr>
            <a:r>
              <a:rPr lang="en" i="1">
                <a:solidFill>
                  <a:schemeClr val="dk1"/>
                </a:solidFill>
                <a:latin typeface="Source Sans Pro"/>
                <a:ea typeface="Source Sans Pro"/>
                <a:cs typeface="Source Sans Pro"/>
                <a:sym typeface="Source Sans Pro"/>
              </a:rPr>
              <a:t>Booked → Screened-Out (Diagnostic and/or Therapeutic)  → Not Matched</a:t>
            </a:r>
            <a:endParaRPr i="1">
              <a:solidFill>
                <a:schemeClr val="dk1"/>
              </a:solidFill>
              <a:latin typeface="Source Sans Pro"/>
              <a:ea typeface="Source Sans Pro"/>
              <a:cs typeface="Source Sans Pro"/>
              <a:sym typeface="Source Sans Pro"/>
            </a:endParaRPr>
          </a:p>
        </p:txBody>
      </p:sp>
      <p:sp>
        <p:nvSpPr>
          <p:cNvPr id="179" name="Google Shape;179;p20"/>
          <p:cNvSpPr/>
          <p:nvPr/>
        </p:nvSpPr>
        <p:spPr>
          <a:xfrm>
            <a:off x="6688025" y="4196075"/>
            <a:ext cx="2118900" cy="2493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Source Sans Pro"/>
                <a:ea typeface="Source Sans Pro"/>
                <a:cs typeface="Source Sans Pro"/>
                <a:sym typeface="Source Sans Pro"/>
              </a:rPr>
              <a:t>Jail (ACRJ/CVRJ)</a:t>
            </a:r>
            <a:endParaRPr sz="1100">
              <a:latin typeface="Source Sans Pro"/>
              <a:ea typeface="Source Sans Pro"/>
              <a:cs typeface="Source Sans Pro"/>
              <a:sym typeface="Source Sans Pro"/>
            </a:endParaRPr>
          </a:p>
        </p:txBody>
      </p:sp>
      <p:sp>
        <p:nvSpPr>
          <p:cNvPr id="180" name="Google Shape;180;p20"/>
          <p:cNvSpPr/>
          <p:nvPr/>
        </p:nvSpPr>
        <p:spPr>
          <a:xfrm>
            <a:off x="6688025" y="4611300"/>
            <a:ext cx="2118900" cy="249300"/>
          </a:xfrm>
          <a:prstGeom prst="roundRect">
            <a:avLst>
              <a:gd name="adj" fmla="val 16667"/>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Source Sans Pro"/>
                <a:ea typeface="Source Sans Pro"/>
                <a:cs typeface="Source Sans Pro"/>
                <a:sym typeface="Source Sans Pro"/>
              </a:rPr>
              <a:t>Therapeutic Services (R10)</a:t>
            </a:r>
            <a:endParaRPr sz="1100">
              <a:latin typeface="Source Sans Pro"/>
              <a:ea typeface="Source Sans Pro"/>
              <a:cs typeface="Source Sans Pro"/>
              <a:sym typeface="Source Sans Pro"/>
            </a:endParaRPr>
          </a:p>
        </p:txBody>
      </p:sp>
      <p:cxnSp>
        <p:nvCxnSpPr>
          <p:cNvPr id="181" name="Google Shape;181;p20"/>
          <p:cNvCxnSpPr/>
          <p:nvPr/>
        </p:nvCxnSpPr>
        <p:spPr>
          <a:xfrm rot="10800000" flipH="1">
            <a:off x="4204250" y="1013750"/>
            <a:ext cx="1953000" cy="939300"/>
          </a:xfrm>
          <a:prstGeom prst="bentConnector3">
            <a:avLst>
              <a:gd name="adj1" fmla="val 0"/>
            </a:avLst>
          </a:prstGeom>
          <a:noFill/>
          <a:ln w="9525" cap="flat" cmpd="sng">
            <a:solidFill>
              <a:srgbClr val="B7B7B7"/>
            </a:solidFill>
            <a:prstDash val="solid"/>
            <a:round/>
            <a:headEnd type="none" w="med" len="med"/>
            <a:tailEnd type="none" w="med" len="med"/>
          </a:ln>
        </p:spPr>
      </p:cxnSp>
      <p:sp>
        <p:nvSpPr>
          <p:cNvPr id="182" name="Google Shape;182;p20"/>
          <p:cNvSpPr txBox="1"/>
          <p:nvPr/>
        </p:nvSpPr>
        <p:spPr>
          <a:xfrm>
            <a:off x="6529325" y="2196513"/>
            <a:ext cx="195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latin typeface="Source Sans Pro"/>
                <a:ea typeface="Source Sans Pro"/>
                <a:cs typeface="Source Sans Pro"/>
                <a:sym typeface="Source Sans Pro"/>
              </a:rPr>
              <a:t>Def: </a:t>
            </a:r>
            <a:r>
              <a:rPr lang="en" sz="1000" i="1">
                <a:latin typeface="Source Sans Pro"/>
                <a:ea typeface="Source Sans Pro"/>
                <a:cs typeface="Source Sans Pro"/>
                <a:sym typeface="Source Sans Pro"/>
              </a:rPr>
              <a:t>individual found in both jail &amp; R10 dataset</a:t>
            </a:r>
            <a:endParaRPr sz="1000" i="1">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1752</Words>
  <Application>Microsoft Office PowerPoint</Application>
  <PresentationFormat>On-screen Show (16:9)</PresentationFormat>
  <Paragraphs>170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Lato</vt:lpstr>
      <vt:lpstr>Source Sans Pro</vt:lpstr>
      <vt:lpstr>Roboto</vt:lpstr>
      <vt:lpstr>Roboto Slab</vt:lpstr>
      <vt:lpstr>Cordelia template</vt:lpstr>
      <vt:lpstr>Evaluating Administered Differences of Brief Jail Mental Health Screener and Impacts of Diagnoses &amp; Treatment of Linked Inmates with Serious Mental Illness  Jefferson Area CCJB Meeting April 13th, 2022 George Corbin, Nora Dale,  Aatmika Deshpande, Katherine Korngiebel, Paige Krablin, Emma Wilt</vt:lpstr>
      <vt:lpstr>PowerPoint Presentation</vt:lpstr>
      <vt:lpstr>1. Past Work &amp;  Current Goals</vt:lpstr>
      <vt:lpstr>Past work focused on matching; our goal was to deep dive into the screener and matched populations </vt:lpstr>
      <vt:lpstr>2. Brief Jail Mental Health Screener (BJMHS) Background</vt:lpstr>
      <vt:lpstr>The BJMHS helps identify possible serious mental illness in inmates, but is administered differently within the region</vt:lpstr>
      <vt:lpstr>10,507 Total Individuals in ACRJ</vt:lpstr>
      <vt:lpstr>There are 2 sets of questions in the BJMHS: Diagnostic (Q1-Q6) and Therapeutic (Q7-Q8)</vt:lpstr>
      <vt:lpstr>There are 4 main paths/populations; Screened-In was split by reason</vt:lpstr>
      <vt:lpstr>3. Findings for ACRJ &amp; CVRJ and the BJMHS</vt:lpstr>
      <vt:lpstr>There is virtually no difference between the distribution of the number of current and previous arrests between the jails</vt:lpstr>
      <vt:lpstr>Both jails show similar correlations among “yes” responses to certain questions; Q7 and Q8 are highly correlated</vt:lpstr>
      <vt:lpstr>Overall screener trends are similar but CVRJ’s group differences are more pronounced</vt:lpstr>
      <vt:lpstr>The percent of people screening in increases with the number of arrests for both jails </vt:lpstr>
      <vt:lpstr>Jail compositions are similar and national screener trends are reflected for both race and gender</vt:lpstr>
      <vt:lpstr>Accounting for both gender and race reveals jail similarities and disproportions in “Black, Male” &amp; “White, Female”</vt:lpstr>
      <vt:lpstr>Location of screener administration has an effect on the way inmates answer Q7 &amp; Q8</vt:lpstr>
      <vt:lpstr>3. Findings for ACRJ &amp; R10</vt:lpstr>
      <vt:lpstr>Female proportions are larger than expected; matching is not impacted by race, but screening in and matching is </vt:lpstr>
      <vt:lpstr>A matched inmate having a greater number of arrests do not correspond to a higher likelihood of receiving R10 treatment prior to the first arrest</vt:lpstr>
      <vt:lpstr>4. 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Administered Differences of Brief Jail Mental Health Screener and Impacts of Diagnoses &amp; Treatment of Linked Inmates with Serious Mental Illness  Jefferson Area CCJB Meeting April 13th, 2022 George Corbin, Nora Dale,  Aatmika Deshpande, Katherine Korngiebel, Paige Krablin, Emma Wilt</dc:title>
  <dc:creator>Neal Goodloe</dc:creator>
  <cp:lastModifiedBy>Neal Goodloe</cp:lastModifiedBy>
  <cp:revision>1</cp:revision>
  <dcterms:modified xsi:type="dcterms:W3CDTF">2022-04-14T18:26:24Z</dcterms:modified>
</cp:coreProperties>
</file>