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9"/>
  </p:notesMasterIdLst>
  <p:sldIdLst>
    <p:sldId id="258" r:id="rId2"/>
    <p:sldId id="260" r:id="rId3"/>
    <p:sldId id="433" r:id="rId4"/>
    <p:sldId id="261" r:id="rId5"/>
    <p:sldId id="265" r:id="rId6"/>
    <p:sldId id="262" r:id="rId7"/>
    <p:sldId id="257" r:id="rId8"/>
    <p:sldId id="266" r:id="rId9"/>
    <p:sldId id="263" r:id="rId10"/>
    <p:sldId id="269" r:id="rId11"/>
    <p:sldId id="268" r:id="rId12"/>
    <p:sldId id="267" r:id="rId13"/>
    <p:sldId id="270" r:id="rId14"/>
    <p:sldId id="275" r:id="rId15"/>
    <p:sldId id="274" r:id="rId16"/>
    <p:sldId id="273" r:id="rId17"/>
    <p:sldId id="272" r:id="rId18"/>
    <p:sldId id="271" r:id="rId19"/>
    <p:sldId id="278" r:id="rId20"/>
    <p:sldId id="277" r:id="rId21"/>
    <p:sldId id="259" r:id="rId22"/>
    <p:sldId id="276" r:id="rId23"/>
    <p:sldId id="279" r:id="rId24"/>
    <p:sldId id="280" r:id="rId25"/>
    <p:sldId id="281" r:id="rId26"/>
    <p:sldId id="284" r:id="rId27"/>
    <p:sldId id="283" r:id="rId28"/>
    <p:sldId id="289" r:id="rId29"/>
    <p:sldId id="287" r:id="rId30"/>
    <p:sldId id="288" r:id="rId31"/>
    <p:sldId id="427" r:id="rId32"/>
    <p:sldId id="428" r:id="rId33"/>
    <p:sldId id="429" r:id="rId34"/>
    <p:sldId id="301" r:id="rId35"/>
    <p:sldId id="302" r:id="rId36"/>
    <p:sldId id="418" r:id="rId37"/>
    <p:sldId id="305" r:id="rId38"/>
    <p:sldId id="306" r:id="rId39"/>
    <p:sldId id="314" r:id="rId40"/>
    <p:sldId id="309" r:id="rId41"/>
    <p:sldId id="307" r:id="rId42"/>
    <p:sldId id="385" r:id="rId43"/>
    <p:sldId id="310" r:id="rId44"/>
    <p:sldId id="421" r:id="rId45"/>
    <p:sldId id="311" r:id="rId46"/>
    <p:sldId id="425" r:id="rId47"/>
    <p:sldId id="412" r:id="rId48"/>
    <p:sldId id="329" r:id="rId49"/>
    <p:sldId id="312" r:id="rId50"/>
    <p:sldId id="413" r:id="rId51"/>
    <p:sldId id="414" r:id="rId52"/>
    <p:sldId id="390" r:id="rId53"/>
    <p:sldId id="406" r:id="rId54"/>
    <p:sldId id="417" r:id="rId55"/>
    <p:sldId id="316" r:id="rId56"/>
    <p:sldId id="315" r:id="rId57"/>
    <p:sldId id="423" r:id="rId58"/>
    <p:sldId id="299" r:id="rId59"/>
    <p:sldId id="430" r:id="rId60"/>
    <p:sldId id="431" r:id="rId61"/>
    <p:sldId id="432" r:id="rId62"/>
    <p:sldId id="322" r:id="rId63"/>
    <p:sldId id="393" r:id="rId64"/>
    <p:sldId id="391" r:id="rId65"/>
    <p:sldId id="394" r:id="rId66"/>
    <p:sldId id="375" r:id="rId67"/>
    <p:sldId id="376" r:id="rId68"/>
    <p:sldId id="407" r:id="rId69"/>
    <p:sldId id="326" r:id="rId70"/>
    <p:sldId id="378" r:id="rId71"/>
    <p:sldId id="397" r:id="rId72"/>
    <p:sldId id="398" r:id="rId73"/>
    <p:sldId id="399" r:id="rId74"/>
    <p:sldId id="379" r:id="rId75"/>
    <p:sldId id="333" r:id="rId76"/>
    <p:sldId id="381" r:id="rId77"/>
    <p:sldId id="334" r:id="rId78"/>
    <p:sldId id="382" r:id="rId79"/>
    <p:sldId id="424" r:id="rId80"/>
    <p:sldId id="343" r:id="rId81"/>
    <p:sldId id="344" r:id="rId82"/>
    <p:sldId id="347" r:id="rId83"/>
    <p:sldId id="348" r:id="rId84"/>
    <p:sldId id="351" r:id="rId85"/>
    <p:sldId id="352" r:id="rId86"/>
    <p:sldId id="353" r:id="rId87"/>
    <p:sldId id="354" r:id="rId88"/>
    <p:sldId id="356" r:id="rId89"/>
    <p:sldId id="357" r:id="rId90"/>
    <p:sldId id="359" r:id="rId91"/>
    <p:sldId id="360" r:id="rId92"/>
    <p:sldId id="361" r:id="rId93"/>
    <p:sldId id="362" r:id="rId94"/>
    <p:sldId id="363" r:id="rId95"/>
    <p:sldId id="368" r:id="rId96"/>
    <p:sldId id="369" r:id="rId97"/>
    <p:sldId id="373"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NF Release</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Washington DC</c:v>
                </c:pt>
                <c:pt idx="1">
                  <c:v>Kentucky</c:v>
                </c:pt>
                <c:pt idx="2">
                  <c:v>New Jersey</c:v>
                </c:pt>
                <c:pt idx="3">
                  <c:v>Cook County</c:v>
                </c:pt>
                <c:pt idx="4">
                  <c:v>Allegheny County, PA</c:v>
                </c:pt>
              </c:strCache>
            </c:strRef>
          </c:cat>
          <c:val>
            <c:numRef>
              <c:f>Sheet1!$B$2:$B$6</c:f>
              <c:numCache>
                <c:formatCode>General</c:formatCode>
                <c:ptCount val="5"/>
                <c:pt idx="0">
                  <c:v>94</c:v>
                </c:pt>
                <c:pt idx="1">
                  <c:v>80</c:v>
                </c:pt>
                <c:pt idx="2">
                  <c:v>93.5</c:v>
                </c:pt>
                <c:pt idx="3">
                  <c:v>81</c:v>
                </c:pt>
                <c:pt idx="4">
                  <c:v>68</c:v>
                </c:pt>
              </c:numCache>
            </c:numRef>
          </c:val>
          <c:extLst>
            <c:ext xmlns:c16="http://schemas.microsoft.com/office/drawing/2014/chart" uri="{C3380CC4-5D6E-409C-BE32-E72D297353CC}">
              <c16:uniqueId val="{00000000-8E17-4161-905C-533A6DFF517D}"/>
            </c:ext>
          </c:extLst>
        </c:ser>
        <c:ser>
          <c:idx val="1"/>
          <c:order val="1"/>
          <c:tx>
            <c:strRef>
              <c:f>Sheet1!$C$1</c:f>
              <c:strCache>
                <c:ptCount val="1"/>
                <c:pt idx="0">
                  <c:v>Appearance</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dLbl>
              <c:idx val="0"/>
              <c:layout>
                <c:manualLayout>
                  <c:x val="4.68749999999999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17-4161-905C-533A6DFF517D}"/>
                </c:ext>
              </c:extLst>
            </c:dLbl>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Washington DC</c:v>
                </c:pt>
                <c:pt idx="1">
                  <c:v>Kentucky</c:v>
                </c:pt>
                <c:pt idx="2">
                  <c:v>New Jersey</c:v>
                </c:pt>
                <c:pt idx="3">
                  <c:v>Cook County</c:v>
                </c:pt>
                <c:pt idx="4">
                  <c:v>Allegheny County, PA</c:v>
                </c:pt>
              </c:strCache>
            </c:strRef>
          </c:cat>
          <c:val>
            <c:numRef>
              <c:f>Sheet1!$C$2:$C$6</c:f>
              <c:numCache>
                <c:formatCode>General</c:formatCode>
                <c:ptCount val="5"/>
                <c:pt idx="0">
                  <c:v>91</c:v>
                </c:pt>
                <c:pt idx="1">
                  <c:v>83</c:v>
                </c:pt>
                <c:pt idx="2">
                  <c:v>89</c:v>
                </c:pt>
                <c:pt idx="3">
                  <c:v>88</c:v>
                </c:pt>
                <c:pt idx="4">
                  <c:v>93</c:v>
                </c:pt>
              </c:numCache>
            </c:numRef>
          </c:val>
          <c:extLst>
            <c:ext xmlns:c16="http://schemas.microsoft.com/office/drawing/2014/chart" uri="{C3380CC4-5D6E-409C-BE32-E72D297353CC}">
              <c16:uniqueId val="{00000002-8E17-4161-905C-533A6DFF517D}"/>
            </c:ext>
          </c:extLst>
        </c:ser>
        <c:ser>
          <c:idx val="2"/>
          <c:order val="2"/>
          <c:tx>
            <c:strRef>
              <c:f>Sheet1!$D$1</c:f>
              <c:strCache>
                <c:ptCount val="1"/>
                <c:pt idx="0">
                  <c:v>Safety</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Washington DC</c:v>
                </c:pt>
                <c:pt idx="1">
                  <c:v>Kentucky</c:v>
                </c:pt>
                <c:pt idx="2">
                  <c:v>New Jersey</c:v>
                </c:pt>
                <c:pt idx="3">
                  <c:v>Cook County</c:v>
                </c:pt>
                <c:pt idx="4">
                  <c:v>Allegheny County, PA</c:v>
                </c:pt>
              </c:strCache>
            </c:strRef>
          </c:cat>
          <c:val>
            <c:numRef>
              <c:f>Sheet1!$D$2:$D$6</c:f>
              <c:numCache>
                <c:formatCode>General</c:formatCode>
                <c:ptCount val="5"/>
                <c:pt idx="0">
                  <c:v>88</c:v>
                </c:pt>
                <c:pt idx="1">
                  <c:v>88</c:v>
                </c:pt>
                <c:pt idx="2">
                  <c:v>84</c:v>
                </c:pt>
                <c:pt idx="3">
                  <c:v>90</c:v>
                </c:pt>
                <c:pt idx="4">
                  <c:v>89</c:v>
                </c:pt>
              </c:numCache>
            </c:numRef>
          </c:val>
          <c:extLst>
            <c:ext xmlns:c16="http://schemas.microsoft.com/office/drawing/2014/chart" uri="{C3380CC4-5D6E-409C-BE32-E72D297353CC}">
              <c16:uniqueId val="{00000003-8E17-4161-905C-533A6DFF517D}"/>
            </c:ext>
          </c:extLst>
        </c:ser>
        <c:dLbls>
          <c:showLegendKey val="0"/>
          <c:showVal val="1"/>
          <c:showCatName val="0"/>
          <c:showSerName val="0"/>
          <c:showPercent val="0"/>
          <c:showBubbleSize val="0"/>
        </c:dLbls>
        <c:gapWidth val="150"/>
        <c:shape val="box"/>
        <c:axId val="237642880"/>
        <c:axId val="237644416"/>
        <c:axId val="0"/>
      </c:bar3DChart>
      <c:catAx>
        <c:axId val="237642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237644416"/>
        <c:crosses val="autoZero"/>
        <c:auto val="1"/>
        <c:lblAlgn val="ctr"/>
        <c:lblOffset val="100"/>
        <c:noMultiLvlLbl val="0"/>
      </c:catAx>
      <c:valAx>
        <c:axId val="237644416"/>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23764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b="0">
                <a:latin typeface="+mj-lt"/>
              </a:defRPr>
            </a:pPr>
            <a:r>
              <a:rPr lang="en-US" b="0" dirty="0">
                <a:latin typeface="+mj-lt"/>
              </a:rPr>
              <a:t>Weld County</a:t>
            </a:r>
          </a:p>
        </c:rich>
      </c:tx>
      <c:layout>
        <c:manualLayout>
          <c:xMode val="edge"/>
          <c:yMode val="edge"/>
          <c:x val="0.12318561263784504"/>
          <c:y val="5.5770280370582813E-2"/>
        </c:manualLayout>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Weld County</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numRef>
              <c:f>Sheet1!$A$2:$A$5</c:f>
              <c:numCache>
                <c:formatCode>General</c:formatCode>
                <c:ptCount val="4"/>
                <c:pt idx="0">
                  <c:v>1</c:v>
                </c:pt>
                <c:pt idx="1">
                  <c:v>2</c:v>
                </c:pt>
                <c:pt idx="2">
                  <c:v>3</c:v>
                </c:pt>
                <c:pt idx="3">
                  <c:v>4</c:v>
                </c:pt>
              </c:numCache>
            </c:numRef>
          </c:cat>
          <c:val>
            <c:numRef>
              <c:f>Sheet1!$B$2:$B$5</c:f>
              <c:numCache>
                <c:formatCode>0%</c:formatCode>
                <c:ptCount val="4"/>
                <c:pt idx="0">
                  <c:v>0.15</c:v>
                </c:pt>
                <c:pt idx="1">
                  <c:v>0.45</c:v>
                </c:pt>
                <c:pt idx="2">
                  <c:v>0.25</c:v>
                </c:pt>
                <c:pt idx="3">
                  <c:v>0.15</c:v>
                </c:pt>
              </c:numCache>
            </c:numRef>
          </c:val>
          <c:extLst>
            <c:ext xmlns:c16="http://schemas.microsoft.com/office/drawing/2014/chart" uri="{C3380CC4-5D6E-409C-BE32-E72D297353CC}">
              <c16:uniqueId val="{00000000-CF59-45E5-BA0B-337C25830EB6}"/>
            </c:ext>
          </c:extLst>
        </c:ser>
        <c:dLbls>
          <c:showLegendKey val="0"/>
          <c:showVal val="1"/>
          <c:showCatName val="0"/>
          <c:showSerName val="0"/>
          <c:showPercent val="0"/>
          <c:showBubbleSize val="0"/>
          <c:showLeaderLines val="1"/>
        </c:dLbls>
      </c:pie3DChart>
    </c:plotArea>
    <c:legend>
      <c:legendPos val="r"/>
      <c:layout>
        <c:manualLayout>
          <c:xMode val="edge"/>
          <c:yMode val="edge"/>
          <c:x val="0.70979183951142344"/>
          <c:y val="0.2178224737688664"/>
          <c:w val="8.00132665149626E-2"/>
          <c:h val="0.36868805594068615"/>
        </c:manualLayout>
      </c:layout>
      <c:overlay val="0"/>
    </c:legend>
    <c:plotVisOnly val="1"/>
    <c:dispBlanksAs val="gap"/>
    <c:showDLblsOverMax val="0"/>
  </c:chart>
  <c:txPr>
    <a:bodyPr/>
    <a:lstStyle/>
    <a:p>
      <a:pPr>
        <a:defRPr sz="1800">
          <a:solidFill>
            <a:schemeClr val="tx1"/>
          </a:solidFill>
          <a:latin typeface="+mj-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8.4107479042102889E-2"/>
          <c:y val="7.6455823816724902E-2"/>
        </c:manualLayout>
      </c:layout>
      <c:overlay val="0"/>
      <c:txPr>
        <a:bodyPr/>
        <a:lstStyle/>
        <a:p>
          <a:pPr algn="ctr">
            <a:defRPr b="0"/>
          </a:pPr>
          <a:endParaRPr lang="en-US"/>
        </a:p>
      </c:txPr>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El Paso, TX</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Low</c:v>
                </c:pt>
                <c:pt idx="1">
                  <c:v>Below AVG</c:v>
                </c:pt>
                <c:pt idx="2">
                  <c:v>AVG</c:v>
                </c:pt>
                <c:pt idx="3">
                  <c:v>Above AVG</c:v>
                </c:pt>
                <c:pt idx="4">
                  <c:v>High</c:v>
                </c:pt>
              </c:strCache>
            </c:strRef>
          </c:cat>
          <c:val>
            <c:numRef>
              <c:f>Sheet1!$B$2:$B$6</c:f>
              <c:numCache>
                <c:formatCode>0%</c:formatCode>
                <c:ptCount val="5"/>
                <c:pt idx="0">
                  <c:v>0.37</c:v>
                </c:pt>
                <c:pt idx="1">
                  <c:v>0.26</c:v>
                </c:pt>
                <c:pt idx="2">
                  <c:v>0.2</c:v>
                </c:pt>
                <c:pt idx="3">
                  <c:v>0.1</c:v>
                </c:pt>
                <c:pt idx="4">
                  <c:v>7.0000000000000007E-2</c:v>
                </c:pt>
              </c:numCache>
            </c:numRef>
          </c:val>
          <c:extLst>
            <c:ext xmlns:c16="http://schemas.microsoft.com/office/drawing/2014/chart" uri="{C3380CC4-5D6E-409C-BE32-E72D297353CC}">
              <c16:uniqueId val="{00000000-DA17-471E-9BE0-EEC886293115}"/>
            </c:ext>
          </c:extLst>
        </c:ser>
        <c:dLbls>
          <c:showLegendKey val="0"/>
          <c:showVal val="1"/>
          <c:showCatName val="0"/>
          <c:showSerName val="0"/>
          <c:showPercent val="0"/>
          <c:showBubbleSize val="0"/>
          <c:showLeaderLines val="1"/>
        </c:dLbls>
      </c:pie3DChart>
    </c:plotArea>
    <c:legend>
      <c:legendPos val="r"/>
      <c:layout>
        <c:manualLayout>
          <c:xMode val="edge"/>
          <c:yMode val="edge"/>
          <c:x val="0.69287625042818257"/>
          <c:y val="8.79173343258801E-2"/>
          <c:w val="0.23248609767048181"/>
          <c:h val="0.4099876278203059"/>
        </c:manualLayout>
      </c:layout>
      <c:overlay val="0"/>
      <c:txPr>
        <a:bodyPr/>
        <a:lstStyle/>
        <a:p>
          <a:pPr>
            <a:defRPr sz="1100"/>
          </a:pPr>
          <a:endParaRPr lang="en-US"/>
        </a:p>
      </c:txPr>
    </c:legend>
    <c:plotVisOnly val="1"/>
    <c:dispBlanksAs val="zero"/>
    <c:showDLblsOverMax val="0"/>
  </c:chart>
  <c:txPr>
    <a:bodyPr/>
    <a:lstStyle/>
    <a:p>
      <a:pPr>
        <a:defRPr sz="1600">
          <a:solidFill>
            <a:schemeClr val="tx1"/>
          </a:solidFill>
          <a:latin typeface="+mj-lt"/>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No Rearrest</c:v>
                </c:pt>
              </c:strCache>
            </c:strRef>
          </c:tx>
          <c:spPr>
            <a:solidFill>
              <a:schemeClr val="accent5">
                <a:shade val="76000"/>
              </a:schemeClr>
            </a:solidFill>
            <a:ln>
              <a:noFill/>
            </a:ln>
            <a:effectLst/>
            <a:sp3d/>
          </c:spPr>
          <c:invertIfNegative val="0"/>
          <c:dLbls>
            <c:spPr>
              <a:noFill/>
              <a:ln>
                <a:noFill/>
              </a:ln>
              <a:effectLst/>
            </c:spPr>
            <c:txPr>
              <a:bodyPr rot="0" spcFirstLastPara="1" vertOverflow="ellipsis" vert="horz" wrap="square" anchor="ctr" anchorCtr="1"/>
              <a:lstStyle/>
              <a:p>
                <a:pPr>
                  <a:defRPr sz="1064"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Low</c:v>
                </c:pt>
                <c:pt idx="1">
                  <c:v>Moderate</c:v>
                </c:pt>
                <c:pt idx="2">
                  <c:v>High</c:v>
                </c:pt>
                <c:pt idx="3">
                  <c:v>TOTAL</c:v>
                </c:pt>
              </c:strCache>
            </c:strRef>
          </c:cat>
          <c:val>
            <c:numRef>
              <c:f>Sheet1!$B$2:$B$5</c:f>
              <c:numCache>
                <c:formatCode>0</c:formatCode>
                <c:ptCount val="4"/>
                <c:pt idx="0">
                  <c:v>94</c:v>
                </c:pt>
                <c:pt idx="1">
                  <c:v>91</c:v>
                </c:pt>
                <c:pt idx="2">
                  <c:v>88</c:v>
                </c:pt>
                <c:pt idx="3">
                  <c:v>93</c:v>
                </c:pt>
              </c:numCache>
            </c:numRef>
          </c:val>
          <c:extLst>
            <c:ext xmlns:c16="http://schemas.microsoft.com/office/drawing/2014/chart" uri="{C3380CC4-5D6E-409C-BE32-E72D297353CC}">
              <c16:uniqueId val="{00000000-6869-42B5-9FC0-383DF6709513}"/>
            </c:ext>
          </c:extLst>
        </c:ser>
        <c:ser>
          <c:idx val="1"/>
          <c:order val="1"/>
          <c:tx>
            <c:strRef>
              <c:f>Sheet1!$C$1</c:f>
              <c:strCache>
                <c:ptCount val="1"/>
                <c:pt idx="0">
                  <c:v>Rearrest</c:v>
                </c:pt>
              </c:strCache>
            </c:strRef>
          </c:tx>
          <c:spPr>
            <a:solidFill>
              <a:schemeClr val="accent5">
                <a:tint val="77000"/>
              </a:schemeClr>
            </a:solidFill>
            <a:ln>
              <a:noFill/>
            </a:ln>
            <a:effectLst/>
            <a:sp3d/>
          </c:spPr>
          <c:invertIfNegative val="0"/>
          <c:dLbls>
            <c:spPr>
              <a:noFill/>
              <a:ln>
                <a:noFill/>
              </a:ln>
              <a:effectLst/>
            </c:spPr>
            <c:txPr>
              <a:bodyPr rot="0" spcFirstLastPara="1" vertOverflow="ellipsis" vert="horz" wrap="square" anchor="ctr" anchorCtr="1"/>
              <a:lstStyle/>
              <a:p>
                <a:pPr>
                  <a:defRPr sz="1064"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Low</c:v>
                </c:pt>
                <c:pt idx="1">
                  <c:v>Moderate</c:v>
                </c:pt>
                <c:pt idx="2">
                  <c:v>High</c:v>
                </c:pt>
                <c:pt idx="3">
                  <c:v>TOTAL</c:v>
                </c:pt>
              </c:strCache>
            </c:strRef>
          </c:cat>
          <c:val>
            <c:numRef>
              <c:f>Sheet1!$C$2:$C$5</c:f>
              <c:numCache>
                <c:formatCode>General</c:formatCode>
                <c:ptCount val="4"/>
                <c:pt idx="0">
                  <c:v>6</c:v>
                </c:pt>
                <c:pt idx="1">
                  <c:v>9</c:v>
                </c:pt>
                <c:pt idx="2">
                  <c:v>12</c:v>
                </c:pt>
                <c:pt idx="3">
                  <c:v>7</c:v>
                </c:pt>
              </c:numCache>
            </c:numRef>
          </c:val>
          <c:extLst>
            <c:ext xmlns:c16="http://schemas.microsoft.com/office/drawing/2014/chart" uri="{C3380CC4-5D6E-409C-BE32-E72D297353CC}">
              <c16:uniqueId val="{00000001-6869-42B5-9FC0-383DF6709513}"/>
            </c:ext>
          </c:extLst>
        </c:ser>
        <c:dLbls>
          <c:showLegendKey val="0"/>
          <c:showVal val="1"/>
          <c:showCatName val="0"/>
          <c:showSerName val="0"/>
          <c:showPercent val="0"/>
          <c:showBubbleSize val="0"/>
        </c:dLbls>
        <c:gapWidth val="79"/>
        <c:shape val="cylinder"/>
        <c:axId val="237527808"/>
        <c:axId val="237529344"/>
        <c:axId val="0"/>
      </c:bar3DChart>
      <c:catAx>
        <c:axId val="23752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237529344"/>
        <c:crosses val="autoZero"/>
        <c:auto val="1"/>
        <c:lblAlgn val="ctr"/>
        <c:lblOffset val="100"/>
        <c:noMultiLvlLbl val="0"/>
      </c:catAx>
      <c:valAx>
        <c:axId val="237529344"/>
        <c:scaling>
          <c:orientation val="minMax"/>
          <c:max val="1"/>
          <c:min val="0"/>
        </c:scaling>
        <c:delete val="1"/>
        <c:axPos val="l"/>
        <c:numFmt formatCode="0%" sourceLinked="1"/>
        <c:majorTickMark val="none"/>
        <c:minorTickMark val="none"/>
        <c:tickLblPos val="nextTo"/>
        <c:crossAx val="2375278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No Failure</c:v>
                </c:pt>
              </c:strCache>
            </c:strRef>
          </c:tx>
          <c:spPr>
            <a:solidFill>
              <a:schemeClr val="dk1">
                <a:tint val="885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Low</c:v>
                </c:pt>
                <c:pt idx="1">
                  <c:v>Low-medium</c:v>
                </c:pt>
                <c:pt idx="2">
                  <c:v>High-medium</c:v>
                </c:pt>
                <c:pt idx="3">
                  <c:v>High</c:v>
                </c:pt>
                <c:pt idx="4">
                  <c:v>TOTAL</c:v>
                </c:pt>
              </c:strCache>
            </c:strRef>
          </c:cat>
          <c:val>
            <c:numRef>
              <c:f>Sheet1!$B$2:$B$6</c:f>
              <c:numCache>
                <c:formatCode>0</c:formatCode>
                <c:ptCount val="5"/>
                <c:pt idx="0">
                  <c:v>97</c:v>
                </c:pt>
                <c:pt idx="1">
                  <c:v>94</c:v>
                </c:pt>
                <c:pt idx="2">
                  <c:v>88</c:v>
                </c:pt>
                <c:pt idx="3">
                  <c:v>76</c:v>
                </c:pt>
                <c:pt idx="4">
                  <c:v>89</c:v>
                </c:pt>
              </c:numCache>
            </c:numRef>
          </c:val>
          <c:extLst>
            <c:ext xmlns:c16="http://schemas.microsoft.com/office/drawing/2014/chart" uri="{C3380CC4-5D6E-409C-BE32-E72D297353CC}">
              <c16:uniqueId val="{00000000-C5BA-4775-A462-A078FF5BCEA3}"/>
            </c:ext>
          </c:extLst>
        </c:ser>
        <c:ser>
          <c:idx val="1"/>
          <c:order val="1"/>
          <c:tx>
            <c:strRef>
              <c:f>Sheet1!$C$1</c:f>
              <c:strCache>
                <c:ptCount val="1"/>
                <c:pt idx="0">
                  <c:v>Any Failure</c:v>
                </c:pt>
              </c:strCache>
            </c:strRef>
          </c:tx>
          <c:spPr>
            <a:solidFill>
              <a:schemeClr val="dk1">
                <a:tint val="5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Low</c:v>
                </c:pt>
                <c:pt idx="1">
                  <c:v>Low-medium</c:v>
                </c:pt>
                <c:pt idx="2">
                  <c:v>High-medium</c:v>
                </c:pt>
                <c:pt idx="3">
                  <c:v>High</c:v>
                </c:pt>
                <c:pt idx="4">
                  <c:v>TOTAL</c:v>
                </c:pt>
              </c:strCache>
            </c:strRef>
          </c:cat>
          <c:val>
            <c:numRef>
              <c:f>Sheet1!$C$2:$C$6</c:f>
              <c:numCache>
                <c:formatCode>General</c:formatCode>
                <c:ptCount val="5"/>
                <c:pt idx="0">
                  <c:v>3</c:v>
                </c:pt>
                <c:pt idx="1">
                  <c:v>6</c:v>
                </c:pt>
                <c:pt idx="2">
                  <c:v>12</c:v>
                </c:pt>
                <c:pt idx="3">
                  <c:v>24</c:v>
                </c:pt>
                <c:pt idx="4">
                  <c:v>11</c:v>
                </c:pt>
              </c:numCache>
            </c:numRef>
          </c:val>
          <c:extLst>
            <c:ext xmlns:c16="http://schemas.microsoft.com/office/drawing/2014/chart" uri="{C3380CC4-5D6E-409C-BE32-E72D297353CC}">
              <c16:uniqueId val="{00000000-801C-4257-9ACC-CEBE92EEFC09}"/>
            </c:ext>
          </c:extLst>
        </c:ser>
        <c:dLbls>
          <c:showLegendKey val="0"/>
          <c:showVal val="1"/>
          <c:showCatName val="0"/>
          <c:showSerName val="0"/>
          <c:showPercent val="0"/>
          <c:showBubbleSize val="0"/>
        </c:dLbls>
        <c:gapWidth val="79"/>
        <c:shape val="cylinder"/>
        <c:axId val="237527808"/>
        <c:axId val="237529344"/>
        <c:axId val="0"/>
      </c:bar3DChart>
      <c:catAx>
        <c:axId val="23752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37529344"/>
        <c:crosses val="autoZero"/>
        <c:auto val="1"/>
        <c:lblAlgn val="ctr"/>
        <c:lblOffset val="100"/>
        <c:noMultiLvlLbl val="0"/>
      </c:catAx>
      <c:valAx>
        <c:axId val="237529344"/>
        <c:scaling>
          <c:orientation val="minMax"/>
          <c:max val="1"/>
          <c:min val="0"/>
        </c:scaling>
        <c:delete val="1"/>
        <c:axPos val="l"/>
        <c:numFmt formatCode="0%" sourceLinked="1"/>
        <c:majorTickMark val="none"/>
        <c:minorTickMark val="none"/>
        <c:tickLblPos val="nextTo"/>
        <c:crossAx val="2375278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400" b="0" i="0" u="none" strike="noStrike" kern="1200" cap="none" spc="50" baseline="0">
                <a:solidFill>
                  <a:schemeClr val="bg1"/>
                </a:solidFill>
                <a:latin typeface="Sakkal Majalla" panose="02000000000000000000" pitchFamily="2" charset="-78"/>
                <a:ea typeface="+mn-ea"/>
                <a:cs typeface="Sakkal Majalla" panose="02000000000000000000" pitchFamily="2" charset="-78"/>
              </a:defRPr>
            </a:pPr>
            <a:r>
              <a:rPr lang="en-US" sz="2400" b="0" cap="none" baseline="0" dirty="0"/>
              <a:t>Cook County</a:t>
            </a:r>
          </a:p>
        </c:rich>
      </c:tx>
      <c:overlay val="0"/>
      <c:spPr>
        <a:noFill/>
        <a:ln>
          <a:noFill/>
        </a:ln>
        <a:effectLst/>
      </c:spPr>
      <c:txPr>
        <a:bodyPr rot="0" spcFirstLastPara="1" vertOverflow="ellipsis" vert="horz" wrap="square" anchor="ctr" anchorCtr="1"/>
        <a:lstStyle/>
        <a:p>
          <a:pPr>
            <a:defRPr sz="2400" b="0" i="0" u="none" strike="noStrike" kern="1200" cap="none" spc="50" baseline="0">
              <a:solidFill>
                <a:schemeClr val="bg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0.24119988880976057"/>
          <c:y val="0.26201888001606216"/>
          <c:w val="0.54116710782384625"/>
          <c:h val="0.73798113422119493"/>
        </c:manualLayout>
      </c:layout>
      <c:pieChart>
        <c:varyColors val="1"/>
        <c:ser>
          <c:idx val="0"/>
          <c:order val="0"/>
          <c:tx>
            <c:strRef>
              <c:f>Sheet1!$B$1</c:f>
              <c:strCache>
                <c:ptCount val="1"/>
                <c:pt idx="0">
                  <c:v>Flag On</c:v>
                </c:pt>
              </c:strCache>
            </c:strRef>
          </c:tx>
          <c:dPt>
            <c:idx val="0"/>
            <c:bubble3D val="0"/>
            <c:spPr>
              <a:solidFill>
                <a:schemeClr val="accent4">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C0-4CC5-993A-2CA94449582E}"/>
              </c:ext>
            </c:extLst>
          </c:dPt>
          <c:dPt>
            <c:idx val="1"/>
            <c:bubble3D val="0"/>
            <c:spPr>
              <a:solidFill>
                <a:schemeClr val="accent4">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C0-4CC5-993A-2CA94449582E}"/>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3.9</c:v>
                </c:pt>
                <c:pt idx="1">
                  <c:v>96.1</c:v>
                </c:pt>
              </c:numCache>
            </c:numRef>
          </c:val>
          <c:extLst>
            <c:ext xmlns:c16="http://schemas.microsoft.com/office/drawing/2014/chart" uri="{C3380CC4-5D6E-409C-BE32-E72D297353CC}">
              <c16:uniqueId val="{00000004-B2C0-4CC5-993A-2CA94449582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Sakkal Majalla" panose="02000000000000000000" pitchFamily="2" charset="-78"/>
                <a:ea typeface="+mn-ea"/>
                <a:cs typeface="Sakkal Majalla" panose="02000000000000000000" pitchFamily="2" charset="-78"/>
              </a:defRPr>
            </a:pPr>
            <a:r>
              <a:rPr lang="en-US" dirty="0"/>
              <a:t>Violent Rearrests by Violent Flag: Cook County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tx>
            <c:strRef>
              <c:f>Sheet1!$B$1</c:f>
              <c:strCache>
                <c:ptCount val="1"/>
                <c:pt idx="0">
                  <c:v>Violent Rearrest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Violence Flag</c:v>
                </c:pt>
                <c:pt idx="1">
                  <c:v>No Violent Flag</c:v>
                </c:pt>
              </c:strCache>
            </c:strRef>
          </c:cat>
          <c:val>
            <c:numRef>
              <c:f>Sheet1!$B$2:$B$3</c:f>
              <c:numCache>
                <c:formatCode>General</c:formatCode>
                <c:ptCount val="2"/>
                <c:pt idx="0">
                  <c:v>1.1000000000000001</c:v>
                </c:pt>
                <c:pt idx="1">
                  <c:v>0.5</c:v>
                </c:pt>
              </c:numCache>
            </c:numRef>
          </c:val>
          <c:extLst>
            <c:ext xmlns:c16="http://schemas.microsoft.com/office/drawing/2014/chart" uri="{C3380CC4-5D6E-409C-BE32-E72D297353CC}">
              <c16:uniqueId val="{00000000-C6A0-443A-A337-D69B468AEEA3}"/>
            </c:ext>
          </c:extLst>
        </c:ser>
        <c:ser>
          <c:idx val="1"/>
          <c:order val="1"/>
          <c:tx>
            <c:strRef>
              <c:f>Sheet1!$C$1</c:f>
              <c:strCache>
                <c:ptCount val="1"/>
                <c:pt idx="0">
                  <c:v>No Violence Rearrest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Violence Flag</c:v>
                </c:pt>
                <c:pt idx="1">
                  <c:v>No Violent Flag</c:v>
                </c:pt>
              </c:strCache>
            </c:strRef>
          </c:cat>
          <c:val>
            <c:numRef>
              <c:f>Sheet1!$C$2:$C$3</c:f>
              <c:numCache>
                <c:formatCode>General</c:formatCode>
                <c:ptCount val="2"/>
                <c:pt idx="0">
                  <c:v>98.9</c:v>
                </c:pt>
                <c:pt idx="1">
                  <c:v>99.5</c:v>
                </c:pt>
              </c:numCache>
            </c:numRef>
          </c:val>
          <c:extLst>
            <c:ext xmlns:c16="http://schemas.microsoft.com/office/drawing/2014/chart" uri="{C3380CC4-5D6E-409C-BE32-E72D297353CC}">
              <c16:uniqueId val="{00000001-C6A0-443A-A337-D69B468AEEA3}"/>
            </c:ext>
          </c:extLst>
        </c:ser>
        <c:dLbls>
          <c:dLblPos val="ctr"/>
          <c:showLegendKey val="0"/>
          <c:showVal val="1"/>
          <c:showCatName val="0"/>
          <c:showSerName val="0"/>
          <c:showPercent val="0"/>
          <c:showBubbleSize val="0"/>
        </c:dLbls>
        <c:gapWidth val="150"/>
        <c:axId val="474978456"/>
        <c:axId val="474977144"/>
      </c:barChart>
      <c:catAx>
        <c:axId val="474978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en-US"/>
          </a:p>
        </c:txPr>
        <c:crossAx val="474977144"/>
        <c:crosses val="autoZero"/>
        <c:auto val="1"/>
        <c:lblAlgn val="ctr"/>
        <c:lblOffset val="100"/>
        <c:noMultiLvlLbl val="0"/>
      </c:catAx>
      <c:valAx>
        <c:axId val="474977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en-US"/>
          </a:p>
        </c:txPr>
        <c:crossAx val="474978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Sakkal Majalla" panose="02000000000000000000" pitchFamily="2" charset="-78"/>
              <a:ea typeface="+mn-ea"/>
              <a:cs typeface="Sakkal Majalla" panose="020000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PSA for the District of </a:t>
            </a:r>
            <a:r>
              <a:rPr lang="en-US" dirty="0" err="1"/>
              <a:t>ColumbIa</a:t>
            </a:r>
            <a:r>
              <a:rPr lang="en-US" dirty="0"/>
              <a:t>: Caseloads FY 2015</a:t>
            </a:r>
          </a:p>
        </c:rich>
      </c:tx>
      <c:layout>
        <c:manualLayout>
          <c:xMode val="edge"/>
          <c:yMode val="edge"/>
          <c:x val="0.2906796116504855"/>
          <c:y val="1.6112789526686808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Caseloads FY 2015</c:v>
                </c:pt>
              </c:strCache>
            </c:strRef>
          </c:tx>
          <c:dPt>
            <c:idx val="0"/>
            <c:bubble3D val="0"/>
            <c:spPr>
              <a:solidFill>
                <a:schemeClr val="accent5">
                  <a:tint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FF0-4B83-84FC-E7061AD80C7D}"/>
              </c:ext>
            </c:extLst>
          </c:dPt>
          <c:dPt>
            <c:idx val="1"/>
            <c:bubble3D val="0"/>
            <c:spPr>
              <a:solidFill>
                <a:schemeClr val="accent5">
                  <a:tint val="7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FF0-4B83-84FC-E7061AD80C7D}"/>
              </c:ext>
            </c:extLst>
          </c:dPt>
          <c:dPt>
            <c:idx val="2"/>
            <c:bubble3D val="0"/>
            <c:spPr>
              <a:solidFill>
                <a:schemeClr val="accent5">
                  <a:tint val="9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FF0-4B83-84FC-E7061AD80C7D}"/>
              </c:ext>
            </c:extLst>
          </c:dPt>
          <c:dPt>
            <c:idx val="3"/>
            <c:bubble3D val="0"/>
            <c:spPr>
              <a:solidFill>
                <a:schemeClr val="accent5">
                  <a:shade val="9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FF0-4B83-84FC-E7061AD80C7D}"/>
              </c:ext>
            </c:extLst>
          </c:dPt>
          <c:dPt>
            <c:idx val="4"/>
            <c:bubble3D val="0"/>
            <c:spPr>
              <a:solidFill>
                <a:schemeClr val="accent5">
                  <a:shade val="7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7FF0-4B83-84FC-E7061AD80C7D}"/>
              </c:ext>
            </c:extLst>
          </c:dPt>
          <c:dPt>
            <c:idx val="5"/>
            <c:bubble3D val="0"/>
            <c:spPr>
              <a:solidFill>
                <a:schemeClr val="accent5">
                  <a:shade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7FF0-4B83-84FC-E7061AD80C7D}"/>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7FF0-4B83-84FC-E7061AD80C7D}"/>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7FF0-4B83-84FC-E7061AD80C7D}"/>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7FF0-4B83-84FC-E7061AD80C7D}"/>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7FF0-4B83-84FC-E7061AD80C7D}"/>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7FF0-4B83-84FC-E7061AD80C7D}"/>
                </c:ext>
              </c:extLst>
            </c:dLbl>
            <c:dLbl>
              <c:idx val="5"/>
              <c:layout>
                <c:manualLayout>
                  <c:x val="-2.5889967637540453E-3"/>
                  <c:y val="2.416918429003019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FF0-4B83-84FC-E7061AD80C7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PR</c:v>
                </c:pt>
                <c:pt idx="1">
                  <c:v>Monitoring</c:v>
                </c:pt>
                <c:pt idx="2">
                  <c:v>Ext Supervision</c:v>
                </c:pt>
                <c:pt idx="3">
                  <c:v>High Risk Supervision</c:v>
                </c:pt>
                <c:pt idx="4">
                  <c:v>Ext Treatment</c:v>
                </c:pt>
                <c:pt idx="5">
                  <c:v>Mental Health Services</c:v>
                </c:pt>
              </c:strCache>
            </c:strRef>
          </c:cat>
          <c:val>
            <c:numRef>
              <c:f>Sheet1!$B$2:$B$7</c:f>
              <c:numCache>
                <c:formatCode>General</c:formatCode>
                <c:ptCount val="6"/>
                <c:pt idx="0">
                  <c:v>1255</c:v>
                </c:pt>
                <c:pt idx="1">
                  <c:v>336</c:v>
                </c:pt>
                <c:pt idx="2">
                  <c:v>2360</c:v>
                </c:pt>
                <c:pt idx="3">
                  <c:v>354</c:v>
                </c:pt>
                <c:pt idx="4">
                  <c:v>165</c:v>
                </c:pt>
                <c:pt idx="5">
                  <c:v>623</c:v>
                </c:pt>
              </c:numCache>
            </c:numRef>
          </c:val>
          <c:extLst>
            <c:ext xmlns:c16="http://schemas.microsoft.com/office/drawing/2014/chart" uri="{C3380CC4-5D6E-409C-BE32-E72D297353CC}">
              <c16:uniqueId val="{0000000C-7FF0-4B83-84FC-E7061AD80C7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ALLEGHENY COUNTY Pretrial Services: </a:t>
            </a:r>
          </a:p>
          <a:p>
            <a:pPr>
              <a:defRPr/>
            </a:pPr>
            <a:r>
              <a:rPr lang="en-US" dirty="0"/>
              <a:t>Caseload 11/30/2017 (N=2,476)</a:t>
            </a:r>
          </a:p>
        </c:rich>
      </c:tx>
      <c:layout>
        <c:manualLayout>
          <c:xMode val="edge"/>
          <c:yMode val="edge"/>
          <c:x val="1.3656957928802583E-2"/>
          <c:y val="1.611278952668680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ALLEGHENY 11/30/2017</c:v>
                </c:pt>
              </c:strCache>
            </c:strRef>
          </c:tx>
          <c:dPt>
            <c:idx val="0"/>
            <c:bubble3D val="0"/>
            <c:spPr>
              <a:gradFill rotWithShape="1">
                <a:gsLst>
                  <a:gs pos="0">
                    <a:schemeClr val="accent5">
                      <a:tint val="65000"/>
                      <a:tint val="98000"/>
                      <a:lumMod val="114000"/>
                    </a:schemeClr>
                  </a:gs>
                  <a:gs pos="100000">
                    <a:schemeClr val="accent5">
                      <a:tint val="65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7FF0-4B83-84FC-E7061AD80C7D}"/>
              </c:ext>
            </c:extLst>
          </c:dPt>
          <c:dPt>
            <c:idx val="1"/>
            <c:bubble3D val="0"/>
            <c:spPr>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7FF0-4B83-84FC-E7061AD80C7D}"/>
              </c:ext>
            </c:extLst>
          </c:dPt>
          <c:dPt>
            <c:idx val="2"/>
            <c:bubble3D val="0"/>
            <c:spPr>
              <a:gradFill rotWithShape="1">
                <a:gsLst>
                  <a:gs pos="0">
                    <a:schemeClr val="accent5">
                      <a:shade val="65000"/>
                      <a:tint val="98000"/>
                      <a:lumMod val="114000"/>
                    </a:schemeClr>
                  </a:gs>
                  <a:gs pos="100000">
                    <a:schemeClr val="accent5">
                      <a:shade val="65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7FF0-4B83-84FC-E7061AD80C7D}"/>
              </c:ext>
            </c:extLst>
          </c:dPt>
          <c:dPt>
            <c:idx val="3"/>
            <c:bubble3D val="0"/>
            <c:spPr>
              <a:gradFill rotWithShape="1">
                <a:gsLst>
                  <a:gs pos="0">
                    <a:schemeClr val="accent5">
                      <a:shade val="65000"/>
                      <a:tint val="98000"/>
                      <a:lumMod val="114000"/>
                    </a:schemeClr>
                  </a:gs>
                  <a:gs pos="100000">
                    <a:schemeClr val="accent5">
                      <a:shade val="65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7FF0-4B83-84FC-E7061AD80C7D}"/>
              </c:ext>
            </c:extLst>
          </c:dPt>
          <c:dPt>
            <c:idx val="4"/>
            <c:bubble3D val="0"/>
            <c:spPr>
              <a:gradFill rotWithShape="1">
                <a:gsLst>
                  <a:gs pos="0">
                    <a:schemeClr val="accent5">
                      <a:shade val="65000"/>
                      <a:tint val="98000"/>
                      <a:lumMod val="114000"/>
                    </a:schemeClr>
                  </a:gs>
                  <a:gs pos="100000">
                    <a:schemeClr val="accent5">
                      <a:shade val="65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9-7FF0-4B83-84FC-E7061AD80C7D}"/>
              </c:ext>
            </c:extLst>
          </c:dPt>
          <c:dPt>
            <c:idx val="5"/>
            <c:bubble3D val="0"/>
            <c:spPr>
              <a:gradFill rotWithShape="1">
                <a:gsLst>
                  <a:gs pos="0">
                    <a:schemeClr val="accent5">
                      <a:shade val="65000"/>
                      <a:tint val="98000"/>
                      <a:lumMod val="114000"/>
                    </a:schemeClr>
                  </a:gs>
                  <a:gs pos="100000">
                    <a:schemeClr val="accent5">
                      <a:shade val="65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B-7FF0-4B83-84FC-E7061AD80C7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LOW (PHONE)</c:v>
                </c:pt>
                <c:pt idx="1">
                  <c:v>MEDIUM (IN PERSON)</c:v>
                </c:pt>
                <c:pt idx="2">
                  <c:v>HIGH (EM)</c:v>
                </c:pt>
              </c:strCache>
            </c:strRef>
          </c:cat>
          <c:val>
            <c:numRef>
              <c:f>Sheet1!$B$2:$B$4</c:f>
              <c:numCache>
                <c:formatCode>General</c:formatCode>
                <c:ptCount val="3"/>
                <c:pt idx="0">
                  <c:v>30</c:v>
                </c:pt>
                <c:pt idx="1">
                  <c:v>67</c:v>
                </c:pt>
                <c:pt idx="2">
                  <c:v>3</c:v>
                </c:pt>
              </c:numCache>
            </c:numRef>
          </c:val>
          <c:extLst>
            <c:ext xmlns:c16="http://schemas.microsoft.com/office/drawing/2014/chart" uri="{C3380CC4-5D6E-409C-BE32-E72D297353CC}">
              <c16:uniqueId val="{0000000C-7FF0-4B83-84FC-E7061AD80C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5141531415715892"/>
          <c:y val="7.8030265748031499E-2"/>
          <c:w val="0.66305376600652188"/>
          <c:h val="0.77299956908371525"/>
        </c:manualLayout>
      </c:layout>
      <c:scatterChart>
        <c:scatterStyle val="lineMarker"/>
        <c:varyColors val="0"/>
        <c:ser>
          <c:idx val="0"/>
          <c:order val="0"/>
          <c:tx>
            <c:strRef>
              <c:f>Sheet1!$B$1</c:f>
              <c:strCache>
                <c:ptCount val="1"/>
                <c:pt idx="0">
                  <c:v>Rearrest Time</c:v>
                </c:pt>
              </c:strCache>
            </c:strRef>
          </c:tx>
          <c:spPr>
            <a:ln w="25400" cap="rnd">
              <a:noFill/>
              <a:round/>
            </a:ln>
            <a:effectLst>
              <a:outerShdw blurRad="63500" dist="38100" dir="5400000" rotWithShape="0">
                <a:srgbClr val="000000">
                  <a:alpha val="60000"/>
                </a:srgbClr>
              </a:outerShdw>
            </a:effectLst>
          </c:spPr>
          <c:marker>
            <c:symbol val="circle"/>
            <c:size val="6"/>
            <c:spPr>
              <a:gradFill rotWithShape="1">
                <a:gsLst>
                  <a:gs pos="0">
                    <a:schemeClr val="accent2">
                      <a:tint val="98000"/>
                      <a:lumMod val="114000"/>
                    </a:schemeClr>
                  </a:gs>
                  <a:gs pos="100000">
                    <a:schemeClr val="accent2">
                      <a:shade val="90000"/>
                      <a:lumMod val="84000"/>
                    </a:schemeClr>
                  </a:gs>
                </a:gsLst>
                <a:lin ang="5400000" scaled="0"/>
              </a:gradFill>
              <a:ln w="9525" cap="rnd">
                <a:solidFill>
                  <a:schemeClr val="accent2"/>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xVal>
            <c:numRef>
              <c:f>Sheet1!$A$2:$A$201</c:f>
              <c:numCache>
                <c:formatCode>General</c:formatCode>
                <c:ptCount val="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128</c:v>
                </c:pt>
                <c:pt idx="127">
                  <c:v>129</c:v>
                </c:pt>
                <c:pt idx="128">
                  <c:v>130</c:v>
                </c:pt>
                <c:pt idx="129">
                  <c:v>131</c:v>
                </c:pt>
                <c:pt idx="130">
                  <c:v>132</c:v>
                </c:pt>
                <c:pt idx="131">
                  <c:v>133</c:v>
                </c:pt>
                <c:pt idx="132">
                  <c:v>134</c:v>
                </c:pt>
                <c:pt idx="133">
                  <c:v>135</c:v>
                </c:pt>
                <c:pt idx="134">
                  <c:v>138</c:v>
                </c:pt>
                <c:pt idx="135">
                  <c:v>139</c:v>
                </c:pt>
                <c:pt idx="136">
                  <c:v>140</c:v>
                </c:pt>
                <c:pt idx="137">
                  <c:v>141</c:v>
                </c:pt>
                <c:pt idx="138">
                  <c:v>142</c:v>
                </c:pt>
                <c:pt idx="139">
                  <c:v>143</c:v>
                </c:pt>
                <c:pt idx="140">
                  <c:v>144</c:v>
                </c:pt>
                <c:pt idx="141">
                  <c:v>145</c:v>
                </c:pt>
                <c:pt idx="142">
                  <c:v>146</c:v>
                </c:pt>
                <c:pt idx="143">
                  <c:v>147</c:v>
                </c:pt>
                <c:pt idx="144">
                  <c:v>148</c:v>
                </c:pt>
                <c:pt idx="145">
                  <c:v>149</c:v>
                </c:pt>
                <c:pt idx="146">
                  <c:v>150</c:v>
                </c:pt>
                <c:pt idx="147">
                  <c:v>151</c:v>
                </c:pt>
                <c:pt idx="148">
                  <c:v>152</c:v>
                </c:pt>
                <c:pt idx="149">
                  <c:v>153</c:v>
                </c:pt>
                <c:pt idx="150">
                  <c:v>154</c:v>
                </c:pt>
                <c:pt idx="151">
                  <c:v>157</c:v>
                </c:pt>
                <c:pt idx="152">
                  <c:v>158</c:v>
                </c:pt>
                <c:pt idx="153">
                  <c:v>159</c:v>
                </c:pt>
                <c:pt idx="154">
                  <c:v>161</c:v>
                </c:pt>
                <c:pt idx="155">
                  <c:v>163</c:v>
                </c:pt>
                <c:pt idx="156">
                  <c:v>164</c:v>
                </c:pt>
                <c:pt idx="157">
                  <c:v>166</c:v>
                </c:pt>
                <c:pt idx="158">
                  <c:v>167</c:v>
                </c:pt>
                <c:pt idx="159">
                  <c:v>168</c:v>
                </c:pt>
                <c:pt idx="160">
                  <c:v>169</c:v>
                </c:pt>
                <c:pt idx="161">
                  <c:v>170</c:v>
                </c:pt>
                <c:pt idx="162">
                  <c:v>171</c:v>
                </c:pt>
                <c:pt idx="163">
                  <c:v>172</c:v>
                </c:pt>
                <c:pt idx="164">
                  <c:v>173</c:v>
                </c:pt>
                <c:pt idx="165">
                  <c:v>177</c:v>
                </c:pt>
                <c:pt idx="166">
                  <c:v>179</c:v>
                </c:pt>
                <c:pt idx="167">
                  <c:v>180</c:v>
                </c:pt>
                <c:pt idx="168">
                  <c:v>182</c:v>
                </c:pt>
                <c:pt idx="169">
                  <c:v>183</c:v>
                </c:pt>
                <c:pt idx="170">
                  <c:v>185</c:v>
                </c:pt>
                <c:pt idx="171">
                  <c:v>187</c:v>
                </c:pt>
                <c:pt idx="172">
                  <c:v>188</c:v>
                </c:pt>
                <c:pt idx="173">
                  <c:v>189</c:v>
                </c:pt>
                <c:pt idx="174">
                  <c:v>191</c:v>
                </c:pt>
                <c:pt idx="175">
                  <c:v>194</c:v>
                </c:pt>
                <c:pt idx="176">
                  <c:v>195</c:v>
                </c:pt>
                <c:pt idx="177">
                  <c:v>196</c:v>
                </c:pt>
                <c:pt idx="178">
                  <c:v>197</c:v>
                </c:pt>
                <c:pt idx="179">
                  <c:v>198</c:v>
                </c:pt>
                <c:pt idx="180">
                  <c:v>199</c:v>
                </c:pt>
                <c:pt idx="181">
                  <c:v>200</c:v>
                </c:pt>
                <c:pt idx="182">
                  <c:v>202</c:v>
                </c:pt>
                <c:pt idx="183">
                  <c:v>203</c:v>
                </c:pt>
                <c:pt idx="184">
                  <c:v>204</c:v>
                </c:pt>
                <c:pt idx="185">
                  <c:v>206</c:v>
                </c:pt>
                <c:pt idx="186">
                  <c:v>208</c:v>
                </c:pt>
                <c:pt idx="187">
                  <c:v>209</c:v>
                </c:pt>
                <c:pt idx="188">
                  <c:v>210</c:v>
                </c:pt>
                <c:pt idx="189">
                  <c:v>212</c:v>
                </c:pt>
                <c:pt idx="190">
                  <c:v>213</c:v>
                </c:pt>
                <c:pt idx="191">
                  <c:v>215</c:v>
                </c:pt>
                <c:pt idx="192">
                  <c:v>223</c:v>
                </c:pt>
                <c:pt idx="193">
                  <c:v>232</c:v>
                </c:pt>
                <c:pt idx="194">
                  <c:v>234</c:v>
                </c:pt>
                <c:pt idx="195">
                  <c:v>242</c:v>
                </c:pt>
                <c:pt idx="196">
                  <c:v>246</c:v>
                </c:pt>
                <c:pt idx="197">
                  <c:v>254</c:v>
                </c:pt>
                <c:pt idx="198">
                  <c:v>256</c:v>
                </c:pt>
                <c:pt idx="199">
                  <c:v>257</c:v>
                </c:pt>
              </c:numCache>
            </c:numRef>
          </c:xVal>
          <c:yVal>
            <c:numRef>
              <c:f>Sheet1!$B$2:$B$201</c:f>
              <c:numCache>
                <c:formatCode>General</c:formatCode>
                <c:ptCount val="200"/>
                <c:pt idx="0">
                  <c:v>27</c:v>
                </c:pt>
                <c:pt idx="1">
                  <c:v>34</c:v>
                </c:pt>
                <c:pt idx="2">
                  <c:v>38</c:v>
                </c:pt>
                <c:pt idx="3">
                  <c:v>29</c:v>
                </c:pt>
                <c:pt idx="4">
                  <c:v>27</c:v>
                </c:pt>
                <c:pt idx="5">
                  <c:v>29</c:v>
                </c:pt>
                <c:pt idx="6">
                  <c:v>33</c:v>
                </c:pt>
                <c:pt idx="7">
                  <c:v>35</c:v>
                </c:pt>
                <c:pt idx="8">
                  <c:v>29</c:v>
                </c:pt>
                <c:pt idx="9">
                  <c:v>26</c:v>
                </c:pt>
                <c:pt idx="10">
                  <c:v>25</c:v>
                </c:pt>
                <c:pt idx="11">
                  <c:v>33</c:v>
                </c:pt>
                <c:pt idx="12">
                  <c:v>30</c:v>
                </c:pt>
                <c:pt idx="13">
                  <c:v>25</c:v>
                </c:pt>
                <c:pt idx="14">
                  <c:v>32</c:v>
                </c:pt>
                <c:pt idx="15">
                  <c:v>27</c:v>
                </c:pt>
                <c:pt idx="16">
                  <c:v>25</c:v>
                </c:pt>
                <c:pt idx="17">
                  <c:v>23</c:v>
                </c:pt>
                <c:pt idx="18">
                  <c:v>29</c:v>
                </c:pt>
                <c:pt idx="19">
                  <c:v>37</c:v>
                </c:pt>
                <c:pt idx="20">
                  <c:v>30</c:v>
                </c:pt>
                <c:pt idx="21">
                  <c:v>21</c:v>
                </c:pt>
                <c:pt idx="22">
                  <c:v>23</c:v>
                </c:pt>
                <c:pt idx="23">
                  <c:v>23</c:v>
                </c:pt>
                <c:pt idx="24">
                  <c:v>23</c:v>
                </c:pt>
                <c:pt idx="25">
                  <c:v>17</c:v>
                </c:pt>
                <c:pt idx="26">
                  <c:v>33</c:v>
                </c:pt>
                <c:pt idx="27">
                  <c:v>22</c:v>
                </c:pt>
                <c:pt idx="28">
                  <c:v>26</c:v>
                </c:pt>
                <c:pt idx="29">
                  <c:v>15</c:v>
                </c:pt>
                <c:pt idx="30">
                  <c:v>19</c:v>
                </c:pt>
                <c:pt idx="31">
                  <c:v>23</c:v>
                </c:pt>
                <c:pt idx="32">
                  <c:v>22</c:v>
                </c:pt>
                <c:pt idx="33">
                  <c:v>17</c:v>
                </c:pt>
                <c:pt idx="34">
                  <c:v>17</c:v>
                </c:pt>
                <c:pt idx="35">
                  <c:v>20</c:v>
                </c:pt>
                <c:pt idx="36">
                  <c:v>16</c:v>
                </c:pt>
                <c:pt idx="37">
                  <c:v>20</c:v>
                </c:pt>
                <c:pt idx="38">
                  <c:v>8</c:v>
                </c:pt>
                <c:pt idx="39">
                  <c:v>20</c:v>
                </c:pt>
                <c:pt idx="40">
                  <c:v>29</c:v>
                </c:pt>
                <c:pt idx="41">
                  <c:v>15</c:v>
                </c:pt>
                <c:pt idx="42">
                  <c:v>13</c:v>
                </c:pt>
                <c:pt idx="43">
                  <c:v>13</c:v>
                </c:pt>
                <c:pt idx="44">
                  <c:v>12</c:v>
                </c:pt>
                <c:pt idx="45">
                  <c:v>12</c:v>
                </c:pt>
                <c:pt idx="46">
                  <c:v>8</c:v>
                </c:pt>
                <c:pt idx="47">
                  <c:v>20</c:v>
                </c:pt>
                <c:pt idx="48">
                  <c:v>9</c:v>
                </c:pt>
                <c:pt idx="49">
                  <c:v>11</c:v>
                </c:pt>
                <c:pt idx="50">
                  <c:v>14</c:v>
                </c:pt>
                <c:pt idx="51">
                  <c:v>14</c:v>
                </c:pt>
                <c:pt idx="52">
                  <c:v>13</c:v>
                </c:pt>
                <c:pt idx="53">
                  <c:v>11</c:v>
                </c:pt>
                <c:pt idx="54">
                  <c:v>16</c:v>
                </c:pt>
                <c:pt idx="55">
                  <c:v>12</c:v>
                </c:pt>
                <c:pt idx="56">
                  <c:v>15</c:v>
                </c:pt>
                <c:pt idx="57">
                  <c:v>12</c:v>
                </c:pt>
                <c:pt idx="58">
                  <c:v>9</c:v>
                </c:pt>
                <c:pt idx="59">
                  <c:v>15</c:v>
                </c:pt>
                <c:pt idx="60">
                  <c:v>11</c:v>
                </c:pt>
                <c:pt idx="61">
                  <c:v>11</c:v>
                </c:pt>
                <c:pt idx="62">
                  <c:v>10</c:v>
                </c:pt>
                <c:pt idx="63">
                  <c:v>9</c:v>
                </c:pt>
                <c:pt idx="64">
                  <c:v>7</c:v>
                </c:pt>
                <c:pt idx="65">
                  <c:v>9</c:v>
                </c:pt>
                <c:pt idx="66">
                  <c:v>7</c:v>
                </c:pt>
                <c:pt idx="67">
                  <c:v>8</c:v>
                </c:pt>
                <c:pt idx="68">
                  <c:v>11</c:v>
                </c:pt>
                <c:pt idx="69">
                  <c:v>11</c:v>
                </c:pt>
                <c:pt idx="70">
                  <c:v>6</c:v>
                </c:pt>
                <c:pt idx="71">
                  <c:v>6</c:v>
                </c:pt>
                <c:pt idx="72">
                  <c:v>8</c:v>
                </c:pt>
                <c:pt idx="73">
                  <c:v>5</c:v>
                </c:pt>
                <c:pt idx="74">
                  <c:v>6</c:v>
                </c:pt>
                <c:pt idx="75">
                  <c:v>8</c:v>
                </c:pt>
                <c:pt idx="76">
                  <c:v>9</c:v>
                </c:pt>
                <c:pt idx="77">
                  <c:v>7</c:v>
                </c:pt>
                <c:pt idx="78">
                  <c:v>8</c:v>
                </c:pt>
                <c:pt idx="79">
                  <c:v>3</c:v>
                </c:pt>
                <c:pt idx="80">
                  <c:v>7</c:v>
                </c:pt>
                <c:pt idx="81">
                  <c:v>12</c:v>
                </c:pt>
                <c:pt idx="82">
                  <c:v>6</c:v>
                </c:pt>
                <c:pt idx="83">
                  <c:v>6</c:v>
                </c:pt>
                <c:pt idx="84">
                  <c:v>8</c:v>
                </c:pt>
                <c:pt idx="85">
                  <c:v>7</c:v>
                </c:pt>
                <c:pt idx="86">
                  <c:v>10</c:v>
                </c:pt>
                <c:pt idx="87">
                  <c:v>6</c:v>
                </c:pt>
                <c:pt idx="88">
                  <c:v>7</c:v>
                </c:pt>
                <c:pt idx="89">
                  <c:v>3</c:v>
                </c:pt>
                <c:pt idx="90">
                  <c:v>10</c:v>
                </c:pt>
                <c:pt idx="91">
                  <c:v>7</c:v>
                </c:pt>
                <c:pt idx="92">
                  <c:v>3</c:v>
                </c:pt>
                <c:pt idx="93">
                  <c:v>3</c:v>
                </c:pt>
                <c:pt idx="94">
                  <c:v>2</c:v>
                </c:pt>
                <c:pt idx="95">
                  <c:v>4</c:v>
                </c:pt>
                <c:pt idx="96">
                  <c:v>8</c:v>
                </c:pt>
                <c:pt idx="97">
                  <c:v>9</c:v>
                </c:pt>
                <c:pt idx="98">
                  <c:v>4</c:v>
                </c:pt>
                <c:pt idx="99">
                  <c:v>4</c:v>
                </c:pt>
                <c:pt idx="100">
                  <c:v>9</c:v>
                </c:pt>
                <c:pt idx="101">
                  <c:v>8</c:v>
                </c:pt>
                <c:pt idx="102">
                  <c:v>2</c:v>
                </c:pt>
                <c:pt idx="103">
                  <c:v>3</c:v>
                </c:pt>
                <c:pt idx="104">
                  <c:v>10</c:v>
                </c:pt>
                <c:pt idx="105">
                  <c:v>7</c:v>
                </c:pt>
                <c:pt idx="106">
                  <c:v>5</c:v>
                </c:pt>
                <c:pt idx="107">
                  <c:v>7</c:v>
                </c:pt>
                <c:pt idx="108">
                  <c:v>8</c:v>
                </c:pt>
                <c:pt idx="109">
                  <c:v>5</c:v>
                </c:pt>
                <c:pt idx="110">
                  <c:v>6</c:v>
                </c:pt>
                <c:pt idx="111">
                  <c:v>8</c:v>
                </c:pt>
                <c:pt idx="112">
                  <c:v>2</c:v>
                </c:pt>
                <c:pt idx="113">
                  <c:v>1</c:v>
                </c:pt>
                <c:pt idx="114">
                  <c:v>7</c:v>
                </c:pt>
                <c:pt idx="115">
                  <c:v>2</c:v>
                </c:pt>
                <c:pt idx="116">
                  <c:v>3</c:v>
                </c:pt>
                <c:pt idx="117">
                  <c:v>6</c:v>
                </c:pt>
                <c:pt idx="118">
                  <c:v>2</c:v>
                </c:pt>
                <c:pt idx="119">
                  <c:v>6</c:v>
                </c:pt>
                <c:pt idx="120">
                  <c:v>3</c:v>
                </c:pt>
                <c:pt idx="121">
                  <c:v>7</c:v>
                </c:pt>
                <c:pt idx="122">
                  <c:v>2</c:v>
                </c:pt>
                <c:pt idx="123">
                  <c:v>5</c:v>
                </c:pt>
                <c:pt idx="124">
                  <c:v>2</c:v>
                </c:pt>
                <c:pt idx="125">
                  <c:v>5</c:v>
                </c:pt>
                <c:pt idx="126">
                  <c:v>3</c:v>
                </c:pt>
                <c:pt idx="127">
                  <c:v>6</c:v>
                </c:pt>
                <c:pt idx="128">
                  <c:v>4</c:v>
                </c:pt>
                <c:pt idx="129">
                  <c:v>1</c:v>
                </c:pt>
                <c:pt idx="130">
                  <c:v>3</c:v>
                </c:pt>
                <c:pt idx="131">
                  <c:v>3</c:v>
                </c:pt>
                <c:pt idx="132">
                  <c:v>1</c:v>
                </c:pt>
                <c:pt idx="133">
                  <c:v>2</c:v>
                </c:pt>
                <c:pt idx="134">
                  <c:v>4</c:v>
                </c:pt>
                <c:pt idx="135">
                  <c:v>2</c:v>
                </c:pt>
                <c:pt idx="136">
                  <c:v>3</c:v>
                </c:pt>
                <c:pt idx="137">
                  <c:v>3</c:v>
                </c:pt>
                <c:pt idx="138">
                  <c:v>1</c:v>
                </c:pt>
                <c:pt idx="139">
                  <c:v>3</c:v>
                </c:pt>
                <c:pt idx="140">
                  <c:v>2</c:v>
                </c:pt>
                <c:pt idx="141">
                  <c:v>3</c:v>
                </c:pt>
                <c:pt idx="142">
                  <c:v>3</c:v>
                </c:pt>
                <c:pt idx="143">
                  <c:v>1</c:v>
                </c:pt>
                <c:pt idx="144">
                  <c:v>4</c:v>
                </c:pt>
                <c:pt idx="145">
                  <c:v>2</c:v>
                </c:pt>
                <c:pt idx="146">
                  <c:v>4</c:v>
                </c:pt>
                <c:pt idx="147">
                  <c:v>1</c:v>
                </c:pt>
                <c:pt idx="148">
                  <c:v>1</c:v>
                </c:pt>
                <c:pt idx="149">
                  <c:v>1</c:v>
                </c:pt>
                <c:pt idx="150">
                  <c:v>1</c:v>
                </c:pt>
                <c:pt idx="151">
                  <c:v>2</c:v>
                </c:pt>
                <c:pt idx="152">
                  <c:v>1</c:v>
                </c:pt>
                <c:pt idx="153">
                  <c:v>1</c:v>
                </c:pt>
                <c:pt idx="154">
                  <c:v>1</c:v>
                </c:pt>
                <c:pt idx="155">
                  <c:v>3</c:v>
                </c:pt>
                <c:pt idx="156">
                  <c:v>1</c:v>
                </c:pt>
                <c:pt idx="157">
                  <c:v>2</c:v>
                </c:pt>
                <c:pt idx="158">
                  <c:v>1</c:v>
                </c:pt>
                <c:pt idx="159">
                  <c:v>1</c:v>
                </c:pt>
                <c:pt idx="160">
                  <c:v>1</c:v>
                </c:pt>
                <c:pt idx="161">
                  <c:v>1</c:v>
                </c:pt>
                <c:pt idx="162">
                  <c:v>1</c:v>
                </c:pt>
                <c:pt idx="163">
                  <c:v>3</c:v>
                </c:pt>
                <c:pt idx="164">
                  <c:v>2</c:v>
                </c:pt>
                <c:pt idx="165">
                  <c:v>2</c:v>
                </c:pt>
                <c:pt idx="166">
                  <c:v>2</c:v>
                </c:pt>
                <c:pt idx="167">
                  <c:v>1</c:v>
                </c:pt>
                <c:pt idx="168">
                  <c:v>1</c:v>
                </c:pt>
                <c:pt idx="169">
                  <c:v>1</c:v>
                </c:pt>
                <c:pt idx="170">
                  <c:v>4</c:v>
                </c:pt>
                <c:pt idx="171">
                  <c:v>1</c:v>
                </c:pt>
                <c:pt idx="172">
                  <c:v>2</c:v>
                </c:pt>
                <c:pt idx="173">
                  <c:v>2</c:v>
                </c:pt>
                <c:pt idx="174">
                  <c:v>2</c:v>
                </c:pt>
                <c:pt idx="175">
                  <c:v>2</c:v>
                </c:pt>
                <c:pt idx="176">
                  <c:v>2</c:v>
                </c:pt>
                <c:pt idx="177">
                  <c:v>1</c:v>
                </c:pt>
                <c:pt idx="178">
                  <c:v>1</c:v>
                </c:pt>
                <c:pt idx="179">
                  <c:v>1</c:v>
                </c:pt>
                <c:pt idx="180">
                  <c:v>1</c:v>
                </c:pt>
                <c:pt idx="181">
                  <c:v>1</c:v>
                </c:pt>
                <c:pt idx="182">
                  <c:v>2</c:v>
                </c:pt>
                <c:pt idx="183">
                  <c:v>3</c:v>
                </c:pt>
                <c:pt idx="184">
                  <c:v>1</c:v>
                </c:pt>
                <c:pt idx="185">
                  <c:v>1</c:v>
                </c:pt>
                <c:pt idx="186">
                  <c:v>1</c:v>
                </c:pt>
                <c:pt idx="187">
                  <c:v>1</c:v>
                </c:pt>
                <c:pt idx="188">
                  <c:v>3</c:v>
                </c:pt>
                <c:pt idx="189">
                  <c:v>1</c:v>
                </c:pt>
                <c:pt idx="190">
                  <c:v>1</c:v>
                </c:pt>
                <c:pt idx="191">
                  <c:v>1</c:v>
                </c:pt>
                <c:pt idx="192">
                  <c:v>2</c:v>
                </c:pt>
                <c:pt idx="193">
                  <c:v>2</c:v>
                </c:pt>
                <c:pt idx="194">
                  <c:v>2</c:v>
                </c:pt>
                <c:pt idx="195">
                  <c:v>1</c:v>
                </c:pt>
                <c:pt idx="196">
                  <c:v>1</c:v>
                </c:pt>
                <c:pt idx="197">
                  <c:v>1</c:v>
                </c:pt>
                <c:pt idx="198">
                  <c:v>1</c:v>
                </c:pt>
                <c:pt idx="199">
                  <c:v>1</c:v>
                </c:pt>
              </c:numCache>
            </c:numRef>
          </c:yVal>
          <c:smooth val="0"/>
          <c:extLst>
            <c:ext xmlns:c16="http://schemas.microsoft.com/office/drawing/2014/chart" uri="{C3380CC4-5D6E-409C-BE32-E72D297353CC}">
              <c16:uniqueId val="{00000000-4775-4F9C-B021-DA8BEBC03132}"/>
            </c:ext>
          </c:extLst>
        </c:ser>
        <c:dLbls>
          <c:showLegendKey val="0"/>
          <c:showVal val="0"/>
          <c:showCatName val="0"/>
          <c:showSerName val="0"/>
          <c:showPercent val="0"/>
          <c:showBubbleSize val="0"/>
        </c:dLbls>
        <c:axId val="256096896"/>
        <c:axId val="256115456"/>
      </c:scatterChart>
      <c:valAx>
        <c:axId val="256096896"/>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n-US"/>
                  <a:t>Time to Event</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56115456"/>
        <c:crosses val="autoZero"/>
        <c:crossBetween val="midCat"/>
        <c:majorUnit val="30"/>
      </c:valAx>
      <c:valAx>
        <c:axId val="25611545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n-US"/>
                  <a:t>Number of Events</a:t>
                </a:r>
              </a:p>
            </c:rich>
          </c:tx>
          <c:layout>
            <c:manualLayout>
              <c:xMode val="edge"/>
              <c:yMode val="edge"/>
              <c:x val="2.2646633456532225E-2"/>
              <c:y val="0.37304564468503937"/>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56096896"/>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en-US" b="0"/>
              <a:t>DC Risk Assessment by Risk Dimensions</a:t>
            </a:r>
          </a:p>
        </c:rich>
      </c:tx>
      <c:overlay val="0"/>
      <c:spPr>
        <a:noFill/>
        <a:ln>
          <a:noFill/>
        </a:ln>
        <a:effectLst/>
      </c:spPr>
      <c:txPr>
        <a:bodyPr rot="0" spcFirstLastPara="1" vertOverflow="ellipsis" vert="horz" wrap="square" anchor="ctr" anchorCtr="1"/>
        <a:lstStyle/>
        <a:p>
          <a:pPr>
            <a:defRPr sz="2128"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Criminal History</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FTA</c:v>
                </c:pt>
                <c:pt idx="1">
                  <c:v>Rearrest</c:v>
                </c:pt>
              </c:strCache>
            </c:strRef>
          </c:cat>
          <c:val>
            <c:numRef>
              <c:f>Sheet1!$B$2:$B$3</c:f>
              <c:numCache>
                <c:formatCode>General</c:formatCode>
                <c:ptCount val="2"/>
                <c:pt idx="0">
                  <c:v>75</c:v>
                </c:pt>
                <c:pt idx="1">
                  <c:v>85</c:v>
                </c:pt>
              </c:numCache>
            </c:numRef>
          </c:val>
          <c:extLst>
            <c:ext xmlns:c16="http://schemas.microsoft.com/office/drawing/2014/chart" uri="{C3380CC4-5D6E-409C-BE32-E72D297353CC}">
              <c16:uniqueId val="{00000000-198C-47F3-8B85-5BB6EEE09146}"/>
            </c:ext>
          </c:extLst>
        </c:ser>
        <c:ser>
          <c:idx val="1"/>
          <c:order val="1"/>
          <c:tx>
            <c:strRef>
              <c:f>Sheet1!$C$1</c:f>
              <c:strCache>
                <c:ptCount val="1"/>
                <c:pt idx="0">
                  <c:v>Offense</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FTA</c:v>
                </c:pt>
                <c:pt idx="1">
                  <c:v>Rearrest</c:v>
                </c:pt>
              </c:strCache>
            </c:strRef>
          </c:cat>
          <c:val>
            <c:numRef>
              <c:f>Sheet1!$C$2:$C$3</c:f>
              <c:numCache>
                <c:formatCode>General</c:formatCode>
                <c:ptCount val="2"/>
                <c:pt idx="0">
                  <c:v>8</c:v>
                </c:pt>
                <c:pt idx="1">
                  <c:v>5</c:v>
                </c:pt>
              </c:numCache>
            </c:numRef>
          </c:val>
          <c:extLst>
            <c:ext xmlns:c16="http://schemas.microsoft.com/office/drawing/2014/chart" uri="{C3380CC4-5D6E-409C-BE32-E72D297353CC}">
              <c16:uniqueId val="{00000001-198C-47F3-8B85-5BB6EEE09146}"/>
            </c:ext>
          </c:extLst>
        </c:ser>
        <c:ser>
          <c:idx val="2"/>
          <c:order val="2"/>
          <c:tx>
            <c:strRef>
              <c:f>Sheet1!$D$1</c:f>
              <c:strCache>
                <c:ptCount val="1"/>
                <c:pt idx="0">
                  <c:v>Demographic/Social</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FTA</c:v>
                </c:pt>
                <c:pt idx="1">
                  <c:v>Rearrest</c:v>
                </c:pt>
              </c:strCache>
            </c:strRef>
          </c:cat>
          <c:val>
            <c:numRef>
              <c:f>Sheet1!$D$2:$D$3</c:f>
              <c:numCache>
                <c:formatCode>General</c:formatCode>
                <c:ptCount val="2"/>
                <c:pt idx="0">
                  <c:v>7</c:v>
                </c:pt>
                <c:pt idx="1">
                  <c:v>5</c:v>
                </c:pt>
              </c:numCache>
            </c:numRef>
          </c:val>
          <c:extLst>
            <c:ext xmlns:c16="http://schemas.microsoft.com/office/drawing/2014/chart" uri="{C3380CC4-5D6E-409C-BE32-E72D297353CC}">
              <c16:uniqueId val="{00000002-198C-47F3-8B85-5BB6EEE09146}"/>
            </c:ext>
          </c:extLst>
        </c:ser>
        <c:ser>
          <c:idx val="3"/>
          <c:order val="3"/>
          <c:tx>
            <c:strRef>
              <c:f>Sheet1!$E$1</c:f>
              <c:strCache>
                <c:ptCount val="1"/>
                <c:pt idx="0">
                  <c:v>Drug Use Test</c:v>
                </c:pt>
              </c:strCache>
            </c:strRef>
          </c:tx>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FTA</c:v>
                </c:pt>
                <c:pt idx="1">
                  <c:v>Rearrest</c:v>
                </c:pt>
              </c:strCache>
            </c:strRef>
          </c:cat>
          <c:val>
            <c:numRef>
              <c:f>Sheet1!$E$2:$E$3</c:f>
              <c:numCache>
                <c:formatCode>General</c:formatCode>
                <c:ptCount val="2"/>
                <c:pt idx="0">
                  <c:v>8</c:v>
                </c:pt>
                <c:pt idx="1">
                  <c:v>3</c:v>
                </c:pt>
              </c:numCache>
            </c:numRef>
          </c:val>
          <c:extLst>
            <c:ext xmlns:c16="http://schemas.microsoft.com/office/drawing/2014/chart" uri="{C3380CC4-5D6E-409C-BE32-E72D297353CC}">
              <c16:uniqueId val="{00000003-198C-47F3-8B85-5BB6EEE09146}"/>
            </c:ext>
          </c:extLst>
        </c:ser>
        <c:ser>
          <c:idx val="4"/>
          <c:order val="4"/>
          <c:tx>
            <c:strRef>
              <c:f>Sheet1!$F$1</c:f>
              <c:strCache>
                <c:ptCount val="1"/>
                <c:pt idx="0">
                  <c:v>Criminal Justice Status</c:v>
                </c:pt>
              </c:strCache>
            </c:strRef>
          </c:tx>
          <c:spPr>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FTA</c:v>
                </c:pt>
                <c:pt idx="1">
                  <c:v>Rearrest</c:v>
                </c:pt>
              </c:strCache>
            </c:strRef>
          </c:cat>
          <c:val>
            <c:numRef>
              <c:f>Sheet1!$F$2:$F$3</c:f>
              <c:numCache>
                <c:formatCode>General</c:formatCode>
                <c:ptCount val="2"/>
                <c:pt idx="0">
                  <c:v>2</c:v>
                </c:pt>
                <c:pt idx="1">
                  <c:v>2</c:v>
                </c:pt>
              </c:numCache>
            </c:numRef>
          </c:val>
          <c:extLst>
            <c:ext xmlns:c16="http://schemas.microsoft.com/office/drawing/2014/chart" uri="{C3380CC4-5D6E-409C-BE32-E72D297353CC}">
              <c16:uniqueId val="{00000004-198C-47F3-8B85-5BB6EEE09146}"/>
            </c:ext>
          </c:extLst>
        </c:ser>
        <c:dLbls>
          <c:showLegendKey val="0"/>
          <c:showVal val="1"/>
          <c:showCatName val="0"/>
          <c:showSerName val="0"/>
          <c:showPercent val="0"/>
          <c:showBubbleSize val="0"/>
        </c:dLbls>
        <c:gapWidth val="150"/>
        <c:shape val="box"/>
        <c:axId val="456343952"/>
        <c:axId val="456345920"/>
        <c:axId val="0"/>
      </c:bar3DChart>
      <c:catAx>
        <c:axId val="456343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456345920"/>
        <c:crosses val="autoZero"/>
        <c:auto val="1"/>
        <c:lblAlgn val="ctr"/>
        <c:lblOffset val="100"/>
        <c:noMultiLvlLbl val="0"/>
      </c:catAx>
      <c:valAx>
        <c:axId val="45634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45634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effectLst>
            <a:outerShdw blurRad="38100" dist="38100" dir="2700000" algn="tl">
              <a:srgbClr val="000000">
                <a:alpha val="43137"/>
              </a:srgbClr>
            </a:outerShdw>
          </a:effectLs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Rearrest Charge</c:v>
                </c:pt>
              </c:strCache>
            </c:strRef>
          </c:tx>
          <c:dPt>
            <c:idx val="0"/>
            <c:bubble3D val="0"/>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09E7-43B5-B387-443FF772B222}"/>
              </c:ext>
            </c:extLst>
          </c:dPt>
          <c:dPt>
            <c:idx val="1"/>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09E7-43B5-B387-443FF772B222}"/>
              </c:ext>
            </c:extLst>
          </c:dPt>
          <c:dPt>
            <c:idx val="2"/>
            <c:bubble3D val="0"/>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09E7-43B5-B387-443FF772B222}"/>
              </c:ext>
            </c:extLst>
          </c:dPt>
          <c:dPt>
            <c:idx val="3"/>
            <c:bubble3D val="0"/>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09E7-43B5-B387-443FF772B222}"/>
              </c:ext>
            </c:extLst>
          </c:dPt>
          <c:dPt>
            <c:idx val="4"/>
            <c:bubble3D val="0"/>
            <c:spPr>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9-09E7-43B5-B387-443FF772B222}"/>
              </c:ext>
            </c:extLst>
          </c:dPt>
          <c:dPt>
            <c:idx val="5"/>
            <c:bubble3D val="0"/>
            <c:spPr>
              <a:gradFill rotWithShape="1">
                <a:gsLst>
                  <a:gs pos="0">
                    <a:schemeClr val="accent6">
                      <a:tint val="98000"/>
                      <a:lumMod val="114000"/>
                    </a:schemeClr>
                  </a:gs>
                  <a:gs pos="100000">
                    <a:schemeClr val="accent6">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B-09E7-43B5-B387-443FF772B2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Violent</c:v>
                </c:pt>
                <c:pt idx="1">
                  <c:v>Property</c:v>
                </c:pt>
                <c:pt idx="2">
                  <c:v>Drug</c:v>
                </c:pt>
                <c:pt idx="3">
                  <c:v>Public Order</c:v>
                </c:pt>
                <c:pt idx="4">
                  <c:v>Misdemeanor</c:v>
                </c:pt>
                <c:pt idx="5">
                  <c:v>Unk. Felony</c:v>
                </c:pt>
              </c:strCache>
            </c:strRef>
          </c:cat>
          <c:val>
            <c:numRef>
              <c:f>Sheet1!$B$2:$B$7</c:f>
              <c:numCache>
                <c:formatCode>General</c:formatCode>
                <c:ptCount val="6"/>
                <c:pt idx="0">
                  <c:v>91</c:v>
                </c:pt>
                <c:pt idx="1">
                  <c:v>162</c:v>
                </c:pt>
                <c:pt idx="2">
                  <c:v>238</c:v>
                </c:pt>
                <c:pt idx="3">
                  <c:v>69</c:v>
                </c:pt>
                <c:pt idx="4">
                  <c:v>274</c:v>
                </c:pt>
                <c:pt idx="5">
                  <c:v>3</c:v>
                </c:pt>
              </c:numCache>
            </c:numRef>
          </c:val>
          <c:extLst>
            <c:ext xmlns:c16="http://schemas.microsoft.com/office/drawing/2014/chart" uri="{C3380CC4-5D6E-409C-BE32-E72D297353CC}">
              <c16:uniqueId val="{0000000C-09E7-43B5-B387-443FF772B22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8.4107479042102876E-2"/>
          <c:y val="7.6455823816724902E-2"/>
        </c:manualLayout>
      </c:layout>
      <c:overlay val="0"/>
      <c:txPr>
        <a:bodyPr/>
        <a:lstStyle/>
        <a:p>
          <a:pPr algn="ctr">
            <a:defRPr b="0"/>
          </a:pPr>
          <a:endParaRPr lang="en-US"/>
        </a:p>
      </c:txPr>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Harris County</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LEVEL I</c:v>
                </c:pt>
                <c:pt idx="1">
                  <c:v>LEVEL II</c:v>
                </c:pt>
                <c:pt idx="2">
                  <c:v>LEVEL III</c:v>
                </c:pt>
                <c:pt idx="3">
                  <c:v>LEVEL IV</c:v>
                </c:pt>
                <c:pt idx="4">
                  <c:v>LEVEL V</c:v>
                </c:pt>
              </c:strCache>
            </c:strRef>
          </c:cat>
          <c:val>
            <c:numRef>
              <c:f>Sheet1!$B$2:$B$6</c:f>
              <c:numCache>
                <c:formatCode>0%</c:formatCode>
                <c:ptCount val="5"/>
                <c:pt idx="0">
                  <c:v>0.42</c:v>
                </c:pt>
                <c:pt idx="1">
                  <c:v>0.36</c:v>
                </c:pt>
                <c:pt idx="2">
                  <c:v>0.09</c:v>
                </c:pt>
                <c:pt idx="3">
                  <c:v>0.09</c:v>
                </c:pt>
                <c:pt idx="4">
                  <c:v>0.05</c:v>
                </c:pt>
              </c:numCache>
            </c:numRef>
          </c:val>
          <c:extLst>
            <c:ext xmlns:c16="http://schemas.microsoft.com/office/drawing/2014/chart" uri="{C3380CC4-5D6E-409C-BE32-E72D297353CC}">
              <c16:uniqueId val="{00000000-8D7C-4195-9AE9-CA5825641627}"/>
            </c:ext>
          </c:extLst>
        </c:ser>
        <c:dLbls>
          <c:showLegendKey val="0"/>
          <c:showVal val="1"/>
          <c:showCatName val="0"/>
          <c:showSerName val="0"/>
          <c:showPercent val="0"/>
          <c:showBubbleSize val="0"/>
          <c:showLeaderLines val="1"/>
        </c:dLbls>
      </c:pie3DChart>
    </c:plotArea>
    <c:legend>
      <c:legendPos val="r"/>
      <c:layout>
        <c:manualLayout>
          <c:xMode val="edge"/>
          <c:yMode val="edge"/>
          <c:x val="0.66761937482492717"/>
          <c:y val="0.23101176320517938"/>
          <c:w val="0.19599008164473383"/>
          <c:h val="0.41287537986929307"/>
        </c:manualLayout>
      </c:layout>
      <c:overlay val="0"/>
    </c:legend>
    <c:plotVisOnly val="1"/>
    <c:dispBlanksAs val="gap"/>
    <c:showDLblsOverMax val="0"/>
  </c:chart>
  <c:txPr>
    <a:bodyPr/>
    <a:lstStyle/>
    <a:p>
      <a:pPr>
        <a:defRPr sz="1600">
          <a:solidFill>
            <a:schemeClr val="tx1"/>
          </a:solidFill>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b="0"/>
            </a:pPr>
            <a:r>
              <a:rPr lang="en-US" b="0" dirty="0"/>
              <a:t>Allegheny</a:t>
            </a:r>
            <a:r>
              <a:rPr lang="en-US" b="0" baseline="0" dirty="0"/>
              <a:t> County</a:t>
            </a:r>
            <a:endParaRPr lang="en-US" b="0" dirty="0"/>
          </a:p>
        </c:rich>
      </c:tx>
      <c:layout>
        <c:manualLayout>
          <c:xMode val="edge"/>
          <c:yMode val="edge"/>
          <c:x val="0.15023135996889278"/>
          <c:y val="5.5555555555555552E-2"/>
        </c:manualLayout>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Allegheny County</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Low</c:v>
                </c:pt>
                <c:pt idx="1">
                  <c:v>Low-medium</c:v>
                </c:pt>
                <c:pt idx="2">
                  <c:v>High-medium</c:v>
                </c:pt>
                <c:pt idx="3">
                  <c:v>High</c:v>
                </c:pt>
              </c:strCache>
            </c:strRef>
          </c:cat>
          <c:val>
            <c:numRef>
              <c:f>Sheet1!$B$2:$B$5</c:f>
              <c:numCache>
                <c:formatCode>0%</c:formatCode>
                <c:ptCount val="4"/>
                <c:pt idx="0">
                  <c:v>0.19</c:v>
                </c:pt>
                <c:pt idx="1">
                  <c:v>0.1</c:v>
                </c:pt>
                <c:pt idx="2">
                  <c:v>0.52</c:v>
                </c:pt>
                <c:pt idx="3">
                  <c:v>0.19</c:v>
                </c:pt>
              </c:numCache>
            </c:numRef>
          </c:val>
          <c:extLst>
            <c:ext xmlns:c16="http://schemas.microsoft.com/office/drawing/2014/chart" uri="{C3380CC4-5D6E-409C-BE32-E72D297353CC}">
              <c16:uniqueId val="{00000000-C9BA-42C3-9644-2211586432E4}"/>
            </c:ext>
          </c:extLst>
        </c:ser>
        <c:dLbls>
          <c:showLegendKey val="0"/>
          <c:showVal val="1"/>
          <c:showCatName val="0"/>
          <c:showSerName val="0"/>
          <c:showPercent val="0"/>
          <c:showBubbleSize val="0"/>
          <c:showLeaderLines val="1"/>
        </c:dLbls>
      </c:pie3DChart>
    </c:plotArea>
    <c:legend>
      <c:legendPos val="r"/>
      <c:layout>
        <c:manualLayout>
          <c:xMode val="edge"/>
          <c:yMode val="edge"/>
          <c:x val="0.60934800931124466"/>
          <c:y val="0.27709125040481125"/>
          <c:w val="0.34055339509793314"/>
          <c:h val="0.37680847545855933"/>
        </c:manualLayout>
      </c:layout>
      <c:overlay val="0"/>
    </c:legend>
    <c:plotVisOnly val="1"/>
    <c:dispBlanksAs val="gap"/>
    <c:showDLblsOverMax val="0"/>
  </c:chart>
  <c:txPr>
    <a:bodyPr/>
    <a:lstStyle/>
    <a:p>
      <a:pPr>
        <a:defRPr sz="1800">
          <a:solidFill>
            <a:schemeClr val="tx1"/>
          </a:solidFill>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b="0">
                <a:latin typeface="+mj-lt"/>
              </a:defRPr>
            </a:pPr>
            <a:r>
              <a:rPr lang="en-US" b="0">
                <a:latin typeface="+mj-lt"/>
              </a:rPr>
              <a:t>VPRAI-Revised</a:t>
            </a:r>
          </a:p>
        </c:rich>
      </c:tx>
      <c:layout>
        <c:manualLayout>
          <c:xMode val="edge"/>
          <c:yMode val="edge"/>
          <c:x val="0.12318561263784504"/>
          <c:y val="5.5770280370582813E-2"/>
        </c:manualLayout>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VPRAI-Revised</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numRef>
              <c:f>Sheet1!$A$2:$A$7</c:f>
              <c:numCache>
                <c:formatCode>General</c:formatCode>
                <c:ptCount val="6"/>
                <c:pt idx="0">
                  <c:v>1</c:v>
                </c:pt>
                <c:pt idx="1">
                  <c:v>2</c:v>
                </c:pt>
                <c:pt idx="2">
                  <c:v>3</c:v>
                </c:pt>
                <c:pt idx="3">
                  <c:v>4</c:v>
                </c:pt>
                <c:pt idx="4">
                  <c:v>5</c:v>
                </c:pt>
                <c:pt idx="5">
                  <c:v>6</c:v>
                </c:pt>
              </c:numCache>
            </c:numRef>
          </c:cat>
          <c:val>
            <c:numRef>
              <c:f>Sheet1!$B$2:$B$7</c:f>
              <c:numCache>
                <c:formatCode>0%</c:formatCode>
                <c:ptCount val="6"/>
                <c:pt idx="0">
                  <c:v>0.22</c:v>
                </c:pt>
                <c:pt idx="1">
                  <c:v>0.23</c:v>
                </c:pt>
                <c:pt idx="2">
                  <c:v>0.23</c:v>
                </c:pt>
                <c:pt idx="3">
                  <c:v>0.19</c:v>
                </c:pt>
                <c:pt idx="4">
                  <c:v>0.1</c:v>
                </c:pt>
                <c:pt idx="5">
                  <c:v>0.03</c:v>
                </c:pt>
              </c:numCache>
            </c:numRef>
          </c:val>
          <c:extLst>
            <c:ext xmlns:c16="http://schemas.microsoft.com/office/drawing/2014/chart" uri="{C3380CC4-5D6E-409C-BE32-E72D297353CC}">
              <c16:uniqueId val="{00000000-CF59-45E5-BA0B-337C25830EB6}"/>
            </c:ext>
          </c:extLst>
        </c:ser>
        <c:dLbls>
          <c:showLegendKey val="0"/>
          <c:showVal val="1"/>
          <c:showCatName val="0"/>
          <c:showSerName val="0"/>
          <c:showPercent val="0"/>
          <c:showBubbleSize val="0"/>
          <c:showLeaderLines val="1"/>
        </c:dLbls>
      </c:pie3DChart>
    </c:plotArea>
    <c:legend>
      <c:legendPos val="r"/>
      <c:layout>
        <c:manualLayout>
          <c:xMode val="edge"/>
          <c:yMode val="edge"/>
          <c:x val="0.70979183951142344"/>
          <c:y val="0.2178224737688664"/>
          <c:w val="8.0301799212431177E-2"/>
          <c:h val="0.60033816293736519"/>
        </c:manualLayout>
      </c:layout>
      <c:overlay val="0"/>
    </c:legend>
    <c:plotVisOnly val="1"/>
    <c:dispBlanksAs val="gap"/>
    <c:showDLblsOverMax val="0"/>
  </c:chart>
  <c:txPr>
    <a:bodyPr/>
    <a:lstStyle/>
    <a:p>
      <a:pPr>
        <a:defRPr sz="1800">
          <a:solidFill>
            <a:schemeClr val="tx1"/>
          </a:solidFill>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ctr">
              <a:defRPr b="0"/>
            </a:pPr>
            <a:r>
              <a:rPr lang="en-US" dirty="0"/>
              <a:t>Indiana Risk</a:t>
            </a:r>
            <a:r>
              <a:rPr lang="en-US" baseline="0" dirty="0"/>
              <a:t> Assessment System</a:t>
            </a:r>
            <a:endParaRPr lang="en-US" dirty="0"/>
          </a:p>
        </c:rich>
      </c:tx>
      <c:layout>
        <c:manualLayout>
          <c:xMode val="edge"/>
          <c:yMode val="edge"/>
          <c:x val="8.4107479042102876E-2"/>
          <c:y val="7.6455823816724902E-2"/>
        </c:manualLayout>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Indiana</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Low</c:v>
                </c:pt>
                <c:pt idx="1">
                  <c:v>Moderate</c:v>
                </c:pt>
                <c:pt idx="2">
                  <c:v>High</c:v>
                </c:pt>
              </c:strCache>
            </c:strRef>
          </c:cat>
          <c:val>
            <c:numRef>
              <c:f>Sheet1!$B$2:$B$4</c:f>
              <c:numCache>
                <c:formatCode>0%</c:formatCode>
                <c:ptCount val="3"/>
                <c:pt idx="0">
                  <c:v>0.36</c:v>
                </c:pt>
                <c:pt idx="1">
                  <c:v>0.36</c:v>
                </c:pt>
                <c:pt idx="2">
                  <c:v>0.18</c:v>
                </c:pt>
              </c:numCache>
            </c:numRef>
          </c:val>
          <c:extLst>
            <c:ext xmlns:c16="http://schemas.microsoft.com/office/drawing/2014/chart" uri="{C3380CC4-5D6E-409C-BE32-E72D297353CC}">
              <c16:uniqueId val="{00000001-40D6-48CB-98D0-B74E4C0B7A9F}"/>
            </c:ext>
          </c:extLst>
        </c:ser>
        <c:dLbls>
          <c:showLegendKey val="0"/>
          <c:showVal val="1"/>
          <c:showCatName val="0"/>
          <c:showSerName val="0"/>
          <c:showPercent val="0"/>
          <c:showBubbleSize val="0"/>
          <c:showLeaderLines val="1"/>
        </c:dLbls>
      </c:pie3DChart>
    </c:plotArea>
    <c:legend>
      <c:legendPos val="r"/>
      <c:layout>
        <c:manualLayout>
          <c:xMode val="edge"/>
          <c:yMode val="edge"/>
          <c:x val="0.61267760934904725"/>
          <c:y val="0.24097085457694051"/>
          <c:w val="0.23979948588610808"/>
          <c:h val="0.26410499859129066"/>
        </c:manualLayout>
      </c:layout>
      <c:overlay val="0"/>
    </c:legend>
    <c:plotVisOnly val="1"/>
    <c:dispBlanksAs val="gap"/>
    <c:showDLblsOverMax val="0"/>
  </c:chart>
  <c:txPr>
    <a:bodyPr/>
    <a:lstStyle/>
    <a:p>
      <a:pPr>
        <a:defRPr sz="1600">
          <a:solidFill>
            <a:schemeClr val="tx1"/>
          </a:solidFill>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b="0"/>
            </a:pPr>
            <a:r>
              <a:rPr lang="en-US" b="0"/>
              <a:t>Kentucky</a:t>
            </a:r>
          </a:p>
        </c:rich>
      </c:tx>
      <c:layout>
        <c:manualLayout>
          <c:xMode val="edge"/>
          <c:yMode val="edge"/>
          <c:x val="0.15023135996889278"/>
          <c:y val="5.5555555555555552E-2"/>
        </c:manualLayout>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Commonwealth of Kentucky</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Low</c:v>
                </c:pt>
                <c:pt idx="1">
                  <c:v>Moderate</c:v>
                </c:pt>
                <c:pt idx="2">
                  <c:v>High</c:v>
                </c:pt>
              </c:strCache>
            </c:strRef>
          </c:cat>
          <c:val>
            <c:numRef>
              <c:f>Sheet1!$B$2:$B$4</c:f>
              <c:numCache>
                <c:formatCode>0%</c:formatCode>
                <c:ptCount val="3"/>
                <c:pt idx="0">
                  <c:v>0.44</c:v>
                </c:pt>
                <c:pt idx="1">
                  <c:v>0.47</c:v>
                </c:pt>
                <c:pt idx="2">
                  <c:v>0.09</c:v>
                </c:pt>
              </c:numCache>
            </c:numRef>
          </c:val>
          <c:extLst>
            <c:ext xmlns:c16="http://schemas.microsoft.com/office/drawing/2014/chart" uri="{C3380CC4-5D6E-409C-BE32-E72D297353CC}">
              <c16:uniqueId val="{00000000-F0AC-42CC-864E-2F8AB366F0C5}"/>
            </c:ext>
          </c:extLst>
        </c:ser>
        <c:dLbls>
          <c:showLegendKey val="0"/>
          <c:showVal val="1"/>
          <c:showCatName val="0"/>
          <c:showSerName val="0"/>
          <c:showPercent val="0"/>
          <c:showBubbleSize val="0"/>
          <c:showLeaderLines val="1"/>
        </c:dLbls>
      </c:pie3DChart>
    </c:plotArea>
    <c:legend>
      <c:legendPos val="r"/>
      <c:layout>
        <c:manualLayout>
          <c:xMode val="edge"/>
          <c:yMode val="edge"/>
          <c:x val="0.60412532814558495"/>
          <c:y val="0.39714712223200976"/>
          <c:w val="0.28308259998967888"/>
          <c:h val="0.31072120085835497"/>
        </c:manualLayout>
      </c:layout>
      <c:overlay val="0"/>
    </c:legend>
    <c:plotVisOnly val="1"/>
    <c:dispBlanksAs val="gap"/>
    <c:showDLblsOverMax val="0"/>
  </c:chart>
  <c:txPr>
    <a:bodyPr/>
    <a:lstStyle/>
    <a:p>
      <a:pPr>
        <a:defRPr sz="1800">
          <a:solidFill>
            <a:schemeClr val="tx1"/>
          </a:solidFill>
          <a:latin typeface="+mj-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ctr">
              <a:defRPr b="0"/>
            </a:pPr>
            <a:r>
              <a:rPr lang="en-US" dirty="0"/>
              <a:t>Colorado Pretrial Assessment Tool</a:t>
            </a:r>
          </a:p>
        </c:rich>
      </c:tx>
      <c:layout>
        <c:manualLayout>
          <c:xMode val="edge"/>
          <c:yMode val="edge"/>
          <c:x val="8.4107479042102889E-2"/>
          <c:y val="1.9060680328866174E-2"/>
        </c:manualLayout>
      </c:layout>
      <c:overlay val="0"/>
    </c:title>
    <c:autoTitleDeleted val="0"/>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CPAT</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numRef>
              <c:f>Sheet1!$A$2:$A$5</c:f>
              <c:numCache>
                <c:formatCode>General</c:formatCode>
                <c:ptCount val="4"/>
                <c:pt idx="0">
                  <c:v>1</c:v>
                </c:pt>
                <c:pt idx="1">
                  <c:v>2</c:v>
                </c:pt>
                <c:pt idx="2">
                  <c:v>3</c:v>
                </c:pt>
                <c:pt idx="3">
                  <c:v>4</c:v>
                </c:pt>
              </c:numCache>
            </c:numRef>
          </c:cat>
          <c:val>
            <c:numRef>
              <c:f>Sheet1!$B$2:$B$5</c:f>
              <c:numCache>
                <c:formatCode>0%</c:formatCode>
                <c:ptCount val="4"/>
                <c:pt idx="0">
                  <c:v>0.2</c:v>
                </c:pt>
                <c:pt idx="1">
                  <c:v>0.49</c:v>
                </c:pt>
                <c:pt idx="2">
                  <c:v>0.23</c:v>
                </c:pt>
                <c:pt idx="3">
                  <c:v>0.08</c:v>
                </c:pt>
              </c:numCache>
            </c:numRef>
          </c:val>
          <c:extLst>
            <c:ext xmlns:c16="http://schemas.microsoft.com/office/drawing/2014/chart" uri="{C3380CC4-5D6E-409C-BE32-E72D297353CC}">
              <c16:uniqueId val="{00000000-EA3F-4FC6-830B-0AFED97C46D2}"/>
            </c:ext>
          </c:extLst>
        </c:ser>
        <c:dLbls>
          <c:showLegendKey val="0"/>
          <c:showVal val="1"/>
          <c:showCatName val="0"/>
          <c:showSerName val="0"/>
          <c:showPercent val="0"/>
          <c:showBubbleSize val="0"/>
          <c:showLeaderLines val="1"/>
        </c:dLbls>
      </c:pie3DChart>
    </c:plotArea>
    <c:legend>
      <c:legendPos val="r"/>
      <c:layout>
        <c:manualLayout>
          <c:xMode val="edge"/>
          <c:yMode val="edge"/>
          <c:x val="0.73068472775650384"/>
          <c:y val="0.24097085457694051"/>
          <c:w val="7.5653726443488556E-2"/>
          <c:h val="0.36049754650233939"/>
        </c:manualLayout>
      </c:layout>
      <c:overlay val="0"/>
    </c:legend>
    <c:plotVisOnly val="1"/>
    <c:dispBlanksAs val="gap"/>
    <c:showDLblsOverMax val="0"/>
  </c:chart>
  <c:txPr>
    <a:bodyPr/>
    <a:lstStyle/>
    <a:p>
      <a:pPr>
        <a:defRPr sz="1600">
          <a:solidFill>
            <a:schemeClr val="tx1"/>
          </a:solidFill>
          <a:latin typeface="+mj-lt"/>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withinLinearReversed" id="24">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5" Type="http://schemas.openxmlformats.org/officeDocument/2006/relationships/image" Target="../media/image17.jp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ttstrangler.deviantart.com/art/tv-static-for-flash-animations-73977578" TargetMode="External"/><Relationship Id="rId1" Type="http://schemas.openxmlformats.org/officeDocument/2006/relationships/image" Target="../media/image18.png"/><Relationship Id="rId4" Type="http://schemas.openxmlformats.org/officeDocument/2006/relationships/hyperlink" Target="http://marcinignac.com/blog/fast-dynamic-geometry-in-webgl/"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5" Type="http://schemas.openxmlformats.org/officeDocument/2006/relationships/image" Target="../media/image17.jp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ttstrangler.deviantart.com/art/tv-static-for-flash-animations-73977578" TargetMode="External"/><Relationship Id="rId1" Type="http://schemas.openxmlformats.org/officeDocument/2006/relationships/image" Target="../media/image18.png"/><Relationship Id="rId4" Type="http://schemas.openxmlformats.org/officeDocument/2006/relationships/hyperlink" Target="http://marcinignac.com/blog/fast-dynamic-geometry-in-webgl/"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D1B2E-272F-49AB-831F-7013D613FEDE}" type="doc">
      <dgm:prSet loTypeId="urn:microsoft.com/office/officeart/2005/8/layout/vList5" loCatId="list" qsTypeId="urn:microsoft.com/office/officeart/2005/8/quickstyle/3d4" qsCatId="3D" csTypeId="urn:microsoft.com/office/officeart/2005/8/colors/accent0_3" csCatId="mainScheme" phldr="1"/>
      <dgm:spPr/>
      <dgm:t>
        <a:bodyPr/>
        <a:lstStyle/>
        <a:p>
          <a:endParaRPr lang="en-US"/>
        </a:p>
      </dgm:t>
    </dgm:pt>
    <dgm:pt modelId="{0208B0D1-B7B8-480A-8D9F-4F94D1BD8019}">
      <dgm:prSet phldrT="[Text]"/>
      <dgm:spPr/>
      <dgm:t>
        <a:bodyPr/>
        <a:lstStyle/>
        <a:p>
          <a:r>
            <a:rPr lang="en-US" dirty="0">
              <a:latin typeface="Candara" panose="020E0502030303020204" pitchFamily="34" charset="0"/>
              <a:ea typeface="Liberation Serif" panose="02020603050405020304" pitchFamily="18" charset="0"/>
              <a:cs typeface="Liberation Serif" panose="02020603050405020304" pitchFamily="18" charset="0"/>
            </a:rPr>
            <a:t>Assess</a:t>
          </a:r>
        </a:p>
      </dgm:t>
    </dgm:pt>
    <dgm:pt modelId="{DAFFF196-97BC-4EE4-AE1B-4F33866AA1E2}" type="parTrans" cxnId="{1FE49CA1-CA68-4DD1-99EA-9B0BDA85C950}">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064B6810-C646-45A3-BB18-EBBC124FFDE3}" type="sibTrans" cxnId="{1FE49CA1-CA68-4DD1-99EA-9B0BDA85C950}">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355F9B2A-96F5-472A-97AD-EE79CBC7386D}">
      <dgm:prSet phldrT="[Text]" custT="1"/>
      <dgm:spPr/>
      <dgm:t>
        <a:bodyPr/>
        <a:lstStyle/>
        <a:p>
          <a:r>
            <a:rPr lang="en-US" sz="1600" dirty="0">
              <a:latin typeface="Candara" panose="020E0502030303020204" pitchFamily="34" charset="0"/>
              <a:ea typeface="Liberation Serif" panose="02020603050405020304" pitchFamily="18" charset="0"/>
              <a:cs typeface="Liberation Serif" panose="02020603050405020304" pitchFamily="18" charset="0"/>
            </a:rPr>
            <a:t>Background investigation</a:t>
          </a:r>
        </a:p>
      </dgm:t>
    </dgm:pt>
    <dgm:pt modelId="{DC2DAAEC-A35F-41D7-8C73-0E4DEFB459A8}" type="parTrans" cxnId="{3CB6007E-5F33-4DF6-AB8B-D051112F58FF}">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BD9B0D07-1DD1-4836-B894-D35572B44E44}" type="sibTrans" cxnId="{3CB6007E-5F33-4DF6-AB8B-D051112F58FF}">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82B308C1-615B-4C35-B53F-68487741E5E1}">
      <dgm:prSet phldrT="[Text]"/>
      <dgm:spPr/>
      <dgm:t>
        <a:bodyPr/>
        <a:lstStyle/>
        <a:p>
          <a:r>
            <a:rPr lang="en-US" dirty="0">
              <a:latin typeface="Candara" panose="020E0502030303020204" pitchFamily="34" charset="0"/>
              <a:ea typeface="Liberation Serif" panose="02020603050405020304" pitchFamily="18" charset="0"/>
              <a:cs typeface="Liberation Serif" panose="02020603050405020304" pitchFamily="18" charset="0"/>
            </a:rPr>
            <a:t>Promote</a:t>
          </a:r>
        </a:p>
      </dgm:t>
    </dgm:pt>
    <dgm:pt modelId="{AFB9C0AF-696F-4B5A-9FF2-459B84E29C2C}" type="parTrans" cxnId="{9CEDA53B-89CD-4CAC-9AAF-CFF581AA1035}">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C708EA63-ADA9-4B20-8A8E-298062A3319E}" type="sibTrans" cxnId="{9CEDA53B-89CD-4CAC-9AAF-CFF581AA1035}">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29F4F8AE-1366-432F-BBEB-DD36F46C91FF}">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Supervision</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00911584-4F8F-48A1-A04C-EE3E6C704F49}" type="parTrans" cxnId="{51C38593-27D6-4B84-A385-14904458F519}">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A0FC16EF-531D-48FB-BFAC-9F496DCB1215}" type="sibTrans" cxnId="{51C38593-27D6-4B84-A385-14904458F519}">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F44A5B95-846D-4A6E-B562-43572EFF918C}">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Support</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51C7A684-28C1-42BB-9148-66265E333D99}" type="parTrans" cxnId="{B168D0D0-E5E4-46D9-8440-2F211F3E358B}">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BD9E9F6E-704C-45FF-9609-6962A3EB87B6}" type="sibTrans" cxnId="{B168D0D0-E5E4-46D9-8440-2F211F3E358B}">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1FDBB342-AAEE-4611-9905-B12DD4048EC5}">
      <dgm:prSet phldrT="[Text]"/>
      <dgm:spPr/>
      <dgm:t>
        <a:bodyPr/>
        <a:lstStyle/>
        <a:p>
          <a:r>
            <a:rPr lang="en-US" dirty="0">
              <a:latin typeface="Candara" panose="020E0502030303020204" pitchFamily="34" charset="0"/>
              <a:ea typeface="Liberation Serif" panose="02020603050405020304" pitchFamily="18" charset="0"/>
              <a:cs typeface="Liberation Serif" panose="02020603050405020304" pitchFamily="18" charset="0"/>
            </a:rPr>
            <a:t>Measure</a:t>
          </a:r>
        </a:p>
      </dgm:t>
    </dgm:pt>
    <dgm:pt modelId="{1F74106C-4DF7-454E-8405-77BFAA739463}" type="parTrans" cxnId="{05C8915C-AB68-40A7-A104-FEF88D58168A}">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FD1A522B-0CFB-4F72-A9E4-1BA52E30422B}" type="sibTrans" cxnId="{05C8915C-AB68-40A7-A104-FEF88D58168A}">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AC36288C-D368-4D07-A2C4-CD13539E7A49}">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Metrics</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63B99006-5619-4CCC-8CD4-31FDBAEDF5B2}" type="parTrans" cxnId="{C833BEC7-F92A-4AF8-9139-7A4B3085524C}">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78FE0E7F-9B76-40EE-B0D3-8781D47F35A5}" type="sibTrans" cxnId="{C833BEC7-F92A-4AF8-9139-7A4B3085524C}">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97480827-2601-4B6D-934E-245EB7443B68}">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Satisfaction</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3384E124-8DB4-46AC-8C9B-18BDF350D991}" type="parTrans" cxnId="{B0088D39-CE9D-4413-819B-0224E6843820}">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55A7E3F8-785D-417A-9031-238663097A64}" type="sibTrans" cxnId="{B0088D39-CE9D-4413-819B-0224E6843820}">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299F2679-35D8-4049-9DF3-C82D88E5ED0F}">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Validated Risk Assessment</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3E950809-5784-49FC-8148-A2084C8B4C5D}" type="parTrans" cxnId="{478AAF95-DC27-43DC-9B9C-287F05B56958}">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0B714D27-5D8A-44F8-B51F-C79AFB595F75}" type="sibTrans" cxnId="{478AAF95-DC27-43DC-9B9C-287F05B56958}">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CC1E3036-4576-4743-A873-1B4E7191C09A}">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Recommendations</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F03E2D07-CB0C-49D5-BB4C-9191D5502C73}" type="parTrans" cxnId="{E859984F-2D55-4A64-984E-CEB1201BE913}">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61230721-4C53-4CCA-9599-67858B7AFF76}" type="sibTrans" cxnId="{E859984F-2D55-4A64-984E-CEB1201BE913}">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B8E75490-9073-45D1-9BE8-0165CEDADF9F}">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Monitoring</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2DBFA6D4-0370-4174-B9A8-30C39DCF56C3}" type="parTrans" cxnId="{35FEFB9A-21C2-4478-9268-8C908F6959E3}">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2D36CC3B-C895-4063-A9A6-AC5CB738605C}" type="sibTrans" cxnId="{35FEFB9A-21C2-4478-9268-8C908F6959E3}">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11893B0E-0470-41F6-A494-24C7B3576AFC}">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Feedback</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9849E4DC-575C-4975-A125-3BA0D43EF65E}" type="parTrans" cxnId="{A1C0F061-2F26-4506-92D2-90F391FE322B}">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53C2F7E8-F7EE-4CB9-9AC2-393D05C1420F}" type="sibTrans" cxnId="{A1C0F061-2F26-4506-92D2-90F391FE322B}">
      <dgm:prSet/>
      <dgm:spPr/>
      <dgm:t>
        <a:bodyPr/>
        <a:lstStyle/>
        <a:p>
          <a:endParaRPr lang="en-US">
            <a:latin typeface="Candara" panose="020E0502030303020204" pitchFamily="34" charset="0"/>
            <a:ea typeface="Liberation Serif" panose="02020603050405020304" pitchFamily="18" charset="0"/>
            <a:cs typeface="Liberation Serif" panose="02020603050405020304" pitchFamily="18" charset="0"/>
          </a:endParaRPr>
        </a:p>
      </dgm:t>
    </dgm:pt>
    <dgm:pt modelId="{818D98B6-1CCD-46FC-8F04-88FC64D56787}">
      <dgm:prSet phldrT="[Text]"/>
      <dgm:spPr/>
      <dgm:t>
        <a:bodyPr/>
        <a:lstStyle/>
        <a:p>
          <a:r>
            <a:rPr lang="en-US" dirty="0">
              <a:latin typeface="Candara" panose="020E0502030303020204" pitchFamily="34" charset="0"/>
              <a:ea typeface="Liberation Serif" panose="02020603050405020304" pitchFamily="18" charset="0"/>
              <a:cs typeface="Liberation Serif" panose="02020603050405020304" pitchFamily="18" charset="0"/>
            </a:rPr>
            <a:t>Integrate</a:t>
          </a:r>
        </a:p>
      </dgm:t>
    </dgm:pt>
    <dgm:pt modelId="{08B93839-F54A-43F4-9272-BA0C976F5D06}" type="parTrans" cxnId="{144683DC-E289-41A1-9C48-927FE0F58B8B}">
      <dgm:prSet/>
      <dgm:spPr/>
      <dgm:t>
        <a:bodyPr/>
        <a:lstStyle/>
        <a:p>
          <a:endParaRPr lang="en-US"/>
        </a:p>
      </dgm:t>
    </dgm:pt>
    <dgm:pt modelId="{C172DBDA-2AE3-4A09-90C9-E9042F434482}" type="sibTrans" cxnId="{144683DC-E289-41A1-9C48-927FE0F58B8B}">
      <dgm:prSet/>
      <dgm:spPr/>
      <dgm:t>
        <a:bodyPr/>
        <a:lstStyle/>
        <a:p>
          <a:endParaRPr lang="en-US"/>
        </a:p>
      </dgm:t>
    </dgm:pt>
    <dgm:pt modelId="{3B2790DF-85C8-4480-A00C-9F9C32602F50}">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Needs Assessment</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10934E90-3A2D-4A3A-BBB9-0041957F5D74}" type="parTrans" cxnId="{AA9AB5F9-C38E-42E1-9A71-823B9BC1D824}">
      <dgm:prSet/>
      <dgm:spPr/>
      <dgm:t>
        <a:bodyPr/>
        <a:lstStyle/>
        <a:p>
          <a:endParaRPr lang="en-US"/>
        </a:p>
      </dgm:t>
    </dgm:pt>
    <dgm:pt modelId="{B60C89FA-A90C-4738-994B-683CD889FB71}" type="sibTrans" cxnId="{AA9AB5F9-C38E-42E1-9A71-823B9BC1D824}">
      <dgm:prSet/>
      <dgm:spPr/>
      <dgm:t>
        <a:bodyPr/>
        <a:lstStyle/>
        <a:p>
          <a:endParaRPr lang="en-US"/>
        </a:p>
      </dgm:t>
    </dgm:pt>
    <dgm:pt modelId="{1140FDDC-E3F0-4294-B189-6C064792225A}">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Mental Health</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B720E88D-E688-4E78-A31F-37C24A844987}" type="parTrans" cxnId="{0B294845-21D9-4954-ADBE-D2BE6687D980}">
      <dgm:prSet/>
      <dgm:spPr/>
      <dgm:t>
        <a:bodyPr/>
        <a:lstStyle/>
        <a:p>
          <a:endParaRPr lang="en-US"/>
        </a:p>
      </dgm:t>
    </dgm:pt>
    <dgm:pt modelId="{4BA359A0-A5C8-49A6-9D8F-8F5EFA5BAB62}" type="sibTrans" cxnId="{0B294845-21D9-4954-ADBE-D2BE6687D980}">
      <dgm:prSet/>
      <dgm:spPr/>
      <dgm:t>
        <a:bodyPr/>
        <a:lstStyle/>
        <a:p>
          <a:endParaRPr lang="en-US"/>
        </a:p>
      </dgm:t>
    </dgm:pt>
    <dgm:pt modelId="{BB2B6FD0-4866-44D9-AE96-0FFB555481D0}">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Substance Abuse</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1FDD9EDF-B271-4479-95D2-D27DE9D00F60}" type="parTrans" cxnId="{AE576625-EBC6-45C5-8E75-EB3D3B186A6E}">
      <dgm:prSet/>
      <dgm:spPr/>
      <dgm:t>
        <a:bodyPr/>
        <a:lstStyle/>
        <a:p>
          <a:endParaRPr lang="en-US"/>
        </a:p>
      </dgm:t>
    </dgm:pt>
    <dgm:pt modelId="{A4816E8A-0E91-4813-8151-75AB9BC35470}" type="sibTrans" cxnId="{AE576625-EBC6-45C5-8E75-EB3D3B186A6E}">
      <dgm:prSet/>
      <dgm:spPr/>
      <dgm:t>
        <a:bodyPr/>
        <a:lstStyle/>
        <a:p>
          <a:endParaRPr lang="en-US"/>
        </a:p>
      </dgm:t>
    </dgm:pt>
    <dgm:pt modelId="{AF065225-D189-4F72-B07A-F5BBD6283436}">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Defendant interview</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C0772F3C-8243-4307-B926-77980E5E1377}" type="parTrans" cxnId="{973C9A08-9C97-472A-906D-56B874030BB6}">
      <dgm:prSet/>
      <dgm:spPr/>
      <dgm:t>
        <a:bodyPr/>
        <a:lstStyle/>
        <a:p>
          <a:endParaRPr lang="en-US"/>
        </a:p>
      </dgm:t>
    </dgm:pt>
    <dgm:pt modelId="{BE3F3A93-A821-42E5-A0D6-DDA6B2FC6B74}" type="sibTrans" cxnId="{973C9A08-9C97-472A-906D-56B874030BB6}">
      <dgm:prSet/>
      <dgm:spPr/>
      <dgm:t>
        <a:bodyPr/>
        <a:lstStyle/>
        <a:p>
          <a:endParaRPr lang="en-US"/>
        </a:p>
      </dgm:t>
    </dgm:pt>
    <dgm:pt modelId="{38B72EB7-1D60-4BB3-A823-785783BF199B}">
      <dgm:prSet phldrT="[Text]" custT="1"/>
      <dgm:spPr/>
      <dgm:t>
        <a:bodyPr/>
        <a:lstStyle/>
        <a:p>
          <a:r>
            <a:rPr lang="en-US" sz="1600">
              <a:latin typeface="Candara" panose="020E0502030303020204" pitchFamily="34" charset="0"/>
              <a:ea typeface="Liberation Serif" panose="02020603050405020304" pitchFamily="18" charset="0"/>
              <a:cs typeface="Liberation Serif" panose="02020603050405020304" pitchFamily="18" charset="0"/>
            </a:rPr>
            <a:t>Criminal history check</a:t>
          </a:r>
          <a:endParaRPr lang="en-US" sz="1600" dirty="0">
            <a:latin typeface="Candara" panose="020E0502030303020204" pitchFamily="34" charset="0"/>
            <a:ea typeface="Liberation Serif" panose="02020603050405020304" pitchFamily="18" charset="0"/>
            <a:cs typeface="Liberation Serif" panose="02020603050405020304" pitchFamily="18" charset="0"/>
          </a:endParaRPr>
        </a:p>
      </dgm:t>
    </dgm:pt>
    <dgm:pt modelId="{E5DCC774-A24A-431A-8917-BB3EA9AA35AF}" type="parTrans" cxnId="{F7566A05-B213-4D40-A06A-DDF39B07F8D8}">
      <dgm:prSet/>
      <dgm:spPr/>
      <dgm:t>
        <a:bodyPr/>
        <a:lstStyle/>
        <a:p>
          <a:endParaRPr lang="en-US"/>
        </a:p>
      </dgm:t>
    </dgm:pt>
    <dgm:pt modelId="{342AAD19-E1A0-497D-AFDB-2CD29252AEED}" type="sibTrans" cxnId="{F7566A05-B213-4D40-A06A-DDF39B07F8D8}">
      <dgm:prSet/>
      <dgm:spPr/>
      <dgm:t>
        <a:bodyPr/>
        <a:lstStyle/>
        <a:p>
          <a:endParaRPr lang="en-US"/>
        </a:p>
      </dgm:t>
    </dgm:pt>
    <dgm:pt modelId="{615E6CFF-8DC5-4F2C-B2FA-1C49A2350262}" type="pres">
      <dgm:prSet presAssocID="{C19D1B2E-272F-49AB-831F-7013D613FEDE}" presName="Name0" presStyleCnt="0">
        <dgm:presLayoutVars>
          <dgm:dir/>
          <dgm:animLvl val="lvl"/>
          <dgm:resizeHandles val="exact"/>
        </dgm:presLayoutVars>
      </dgm:prSet>
      <dgm:spPr/>
    </dgm:pt>
    <dgm:pt modelId="{D00AB654-B1E9-458A-84B0-43A6B93F4BCA}" type="pres">
      <dgm:prSet presAssocID="{0208B0D1-B7B8-480A-8D9F-4F94D1BD8019}" presName="linNode" presStyleCnt="0"/>
      <dgm:spPr/>
    </dgm:pt>
    <dgm:pt modelId="{483FEE12-0DEE-4A3B-B7AB-EA20405D8FDB}" type="pres">
      <dgm:prSet presAssocID="{0208B0D1-B7B8-480A-8D9F-4F94D1BD8019}" presName="parentText" presStyleLbl="node1" presStyleIdx="0" presStyleCnt="4">
        <dgm:presLayoutVars>
          <dgm:chMax val="1"/>
          <dgm:bulletEnabled val="1"/>
        </dgm:presLayoutVars>
      </dgm:prSet>
      <dgm:spPr/>
    </dgm:pt>
    <dgm:pt modelId="{75A0653D-CE77-42CE-8F69-8BFDDF2F0C51}" type="pres">
      <dgm:prSet presAssocID="{0208B0D1-B7B8-480A-8D9F-4F94D1BD8019}" presName="descendantText" presStyleLbl="alignAccFollowNode1" presStyleIdx="0" presStyleCnt="4" custScaleY="140618">
        <dgm:presLayoutVars>
          <dgm:bulletEnabled val="1"/>
        </dgm:presLayoutVars>
      </dgm:prSet>
      <dgm:spPr/>
    </dgm:pt>
    <dgm:pt modelId="{077149EA-5A71-4D47-8837-1B1ADCBF49B9}" type="pres">
      <dgm:prSet presAssocID="{064B6810-C646-45A3-BB18-EBBC124FFDE3}" presName="sp" presStyleCnt="0"/>
      <dgm:spPr/>
    </dgm:pt>
    <dgm:pt modelId="{6A5CC59B-AA7E-42CB-841A-324AC9C0F001}" type="pres">
      <dgm:prSet presAssocID="{82B308C1-615B-4C35-B53F-68487741E5E1}" presName="linNode" presStyleCnt="0"/>
      <dgm:spPr/>
    </dgm:pt>
    <dgm:pt modelId="{2255A69D-08F7-49B1-B3B6-5DC6D5F7645C}" type="pres">
      <dgm:prSet presAssocID="{82B308C1-615B-4C35-B53F-68487741E5E1}" presName="parentText" presStyleLbl="node1" presStyleIdx="1" presStyleCnt="4">
        <dgm:presLayoutVars>
          <dgm:chMax val="1"/>
          <dgm:bulletEnabled val="1"/>
        </dgm:presLayoutVars>
      </dgm:prSet>
      <dgm:spPr/>
    </dgm:pt>
    <dgm:pt modelId="{765FE3CA-368C-473B-A497-00D11DD5C5CA}" type="pres">
      <dgm:prSet presAssocID="{82B308C1-615B-4C35-B53F-68487741E5E1}" presName="descendantText" presStyleLbl="alignAccFollowNode1" presStyleIdx="1" presStyleCnt="4">
        <dgm:presLayoutVars>
          <dgm:bulletEnabled val="1"/>
        </dgm:presLayoutVars>
      </dgm:prSet>
      <dgm:spPr/>
    </dgm:pt>
    <dgm:pt modelId="{26348F92-918C-4CCA-BCB2-62FCBE392ABF}" type="pres">
      <dgm:prSet presAssocID="{C708EA63-ADA9-4B20-8A8E-298062A3319E}" presName="sp" presStyleCnt="0"/>
      <dgm:spPr/>
    </dgm:pt>
    <dgm:pt modelId="{627A8C25-3FAC-4660-83D9-C6ABC2207C8D}" type="pres">
      <dgm:prSet presAssocID="{818D98B6-1CCD-46FC-8F04-88FC64D56787}" presName="linNode" presStyleCnt="0"/>
      <dgm:spPr/>
    </dgm:pt>
    <dgm:pt modelId="{5116B1DE-72E6-4635-862A-1C91032D79CA}" type="pres">
      <dgm:prSet presAssocID="{818D98B6-1CCD-46FC-8F04-88FC64D56787}" presName="parentText" presStyleLbl="node1" presStyleIdx="2" presStyleCnt="4">
        <dgm:presLayoutVars>
          <dgm:chMax val="1"/>
          <dgm:bulletEnabled val="1"/>
        </dgm:presLayoutVars>
      </dgm:prSet>
      <dgm:spPr/>
    </dgm:pt>
    <dgm:pt modelId="{0FC46023-217E-45F3-B272-DE8A226876C0}" type="pres">
      <dgm:prSet presAssocID="{818D98B6-1CCD-46FC-8F04-88FC64D56787}" presName="descendantText" presStyleLbl="alignAccFollowNode1" presStyleIdx="2" presStyleCnt="4">
        <dgm:presLayoutVars>
          <dgm:bulletEnabled val="1"/>
        </dgm:presLayoutVars>
      </dgm:prSet>
      <dgm:spPr/>
    </dgm:pt>
    <dgm:pt modelId="{6CD68B94-A8CF-4C08-AA3B-D7591140BB63}" type="pres">
      <dgm:prSet presAssocID="{C172DBDA-2AE3-4A09-90C9-E9042F434482}" presName="sp" presStyleCnt="0"/>
      <dgm:spPr/>
    </dgm:pt>
    <dgm:pt modelId="{5812C318-E286-4E74-AF4F-46549C193BD1}" type="pres">
      <dgm:prSet presAssocID="{1FDBB342-AAEE-4611-9905-B12DD4048EC5}" presName="linNode" presStyleCnt="0"/>
      <dgm:spPr/>
    </dgm:pt>
    <dgm:pt modelId="{E5E36FD0-8041-426A-AEF6-4F7AFBB20720}" type="pres">
      <dgm:prSet presAssocID="{1FDBB342-AAEE-4611-9905-B12DD4048EC5}" presName="parentText" presStyleLbl="node1" presStyleIdx="3" presStyleCnt="4">
        <dgm:presLayoutVars>
          <dgm:chMax val="1"/>
          <dgm:bulletEnabled val="1"/>
        </dgm:presLayoutVars>
      </dgm:prSet>
      <dgm:spPr/>
    </dgm:pt>
    <dgm:pt modelId="{E05DBBA1-BC86-493A-BCF5-E4564D0FC813}" type="pres">
      <dgm:prSet presAssocID="{1FDBB342-AAEE-4611-9905-B12DD4048EC5}" presName="descendantText" presStyleLbl="alignAccFollowNode1" presStyleIdx="3" presStyleCnt="4">
        <dgm:presLayoutVars>
          <dgm:bulletEnabled val="1"/>
        </dgm:presLayoutVars>
      </dgm:prSet>
      <dgm:spPr/>
    </dgm:pt>
  </dgm:ptLst>
  <dgm:cxnLst>
    <dgm:cxn modelId="{A544B501-7A00-4DC3-8ED2-E14CF0A7D1A1}" type="presOf" srcId="{C19D1B2E-272F-49AB-831F-7013D613FEDE}" destId="{615E6CFF-8DC5-4F2C-B2FA-1C49A2350262}" srcOrd="0" destOrd="0" presId="urn:microsoft.com/office/officeart/2005/8/layout/vList5"/>
    <dgm:cxn modelId="{F7566A05-B213-4D40-A06A-DDF39B07F8D8}" srcId="{355F9B2A-96F5-472A-97AD-EE79CBC7386D}" destId="{38B72EB7-1D60-4BB3-A823-785783BF199B}" srcOrd="1" destOrd="0" parTransId="{E5DCC774-A24A-431A-8917-BB3EA9AA35AF}" sibTransId="{342AAD19-E1A0-497D-AFDB-2CD29252AEED}"/>
    <dgm:cxn modelId="{973C9A08-9C97-472A-906D-56B874030BB6}" srcId="{355F9B2A-96F5-472A-97AD-EE79CBC7386D}" destId="{AF065225-D189-4F72-B07A-F5BBD6283436}" srcOrd="0" destOrd="0" parTransId="{C0772F3C-8243-4307-B926-77980E5E1377}" sibTransId="{BE3F3A93-A821-42E5-A0D6-DDA6B2FC6B74}"/>
    <dgm:cxn modelId="{1209AE0D-0D8B-4324-A1DA-514DBE411A3B}" type="presOf" srcId="{B8E75490-9073-45D1-9BE8-0165CEDADF9F}" destId="{765FE3CA-368C-473B-A497-00D11DD5C5CA}" srcOrd="0" destOrd="1" presId="urn:microsoft.com/office/officeart/2005/8/layout/vList5"/>
    <dgm:cxn modelId="{FA8DEF1B-B94A-4B63-A853-EA005E8B9D98}" type="presOf" srcId="{1FDBB342-AAEE-4611-9905-B12DD4048EC5}" destId="{E5E36FD0-8041-426A-AEF6-4F7AFBB20720}" srcOrd="0" destOrd="0" presId="urn:microsoft.com/office/officeart/2005/8/layout/vList5"/>
    <dgm:cxn modelId="{AE576625-EBC6-45C5-8E75-EB3D3B186A6E}" srcId="{818D98B6-1CCD-46FC-8F04-88FC64D56787}" destId="{BB2B6FD0-4866-44D9-AE96-0FFB555481D0}" srcOrd="1" destOrd="0" parTransId="{1FDD9EDF-B271-4479-95D2-D27DE9D00F60}" sibTransId="{A4816E8A-0E91-4813-8151-75AB9BC35470}"/>
    <dgm:cxn modelId="{B0088D39-CE9D-4413-819B-0224E6843820}" srcId="{1FDBB342-AAEE-4611-9905-B12DD4048EC5}" destId="{97480827-2601-4B6D-934E-245EB7443B68}" srcOrd="1" destOrd="0" parTransId="{3384E124-8DB4-46AC-8C9B-18BDF350D991}" sibTransId="{55A7E3F8-785D-417A-9031-238663097A64}"/>
    <dgm:cxn modelId="{9CEDA53B-89CD-4CAC-9AAF-CFF581AA1035}" srcId="{C19D1B2E-272F-49AB-831F-7013D613FEDE}" destId="{82B308C1-615B-4C35-B53F-68487741E5E1}" srcOrd="1" destOrd="0" parTransId="{AFB9C0AF-696F-4B5A-9FF2-459B84E29C2C}" sibTransId="{C708EA63-ADA9-4B20-8A8E-298062A3319E}"/>
    <dgm:cxn modelId="{05C8915C-AB68-40A7-A104-FEF88D58168A}" srcId="{C19D1B2E-272F-49AB-831F-7013D613FEDE}" destId="{1FDBB342-AAEE-4611-9905-B12DD4048EC5}" srcOrd="3" destOrd="0" parTransId="{1F74106C-4DF7-454E-8405-77BFAA739463}" sibTransId="{FD1A522B-0CFB-4F72-A9E4-1BA52E30422B}"/>
    <dgm:cxn modelId="{A1C0F061-2F26-4506-92D2-90F391FE322B}" srcId="{1FDBB342-AAEE-4611-9905-B12DD4048EC5}" destId="{11893B0E-0470-41F6-A494-24C7B3576AFC}" srcOrd="2" destOrd="0" parTransId="{9849E4DC-575C-4975-A125-3BA0D43EF65E}" sibTransId="{53C2F7E8-F7EE-4CB9-9AC2-393D05C1420F}"/>
    <dgm:cxn modelId="{0B294845-21D9-4954-ADBE-D2BE6687D980}" srcId="{818D98B6-1CCD-46FC-8F04-88FC64D56787}" destId="{1140FDDC-E3F0-4294-B189-6C064792225A}" srcOrd="2" destOrd="0" parTransId="{B720E88D-E688-4E78-A31F-37C24A844987}" sibTransId="{4BA359A0-A5C8-49A6-9D8F-8F5EFA5BAB62}"/>
    <dgm:cxn modelId="{54BB9E66-2BC5-4B00-869B-C78F38675BF6}" type="presOf" srcId="{299F2679-35D8-4049-9DF3-C82D88E5ED0F}" destId="{75A0653D-CE77-42CE-8F69-8BFDDF2F0C51}" srcOrd="0" destOrd="3" presId="urn:microsoft.com/office/officeart/2005/8/layout/vList5"/>
    <dgm:cxn modelId="{59F5276F-30AA-43E5-A043-F4584DA9B710}" type="presOf" srcId="{AF065225-D189-4F72-B07A-F5BBD6283436}" destId="{75A0653D-CE77-42CE-8F69-8BFDDF2F0C51}" srcOrd="0" destOrd="1" presId="urn:microsoft.com/office/officeart/2005/8/layout/vList5"/>
    <dgm:cxn modelId="{E859984F-2D55-4A64-984E-CEB1201BE913}" srcId="{0208B0D1-B7B8-480A-8D9F-4F94D1BD8019}" destId="{CC1E3036-4576-4743-A873-1B4E7191C09A}" srcOrd="2" destOrd="0" parTransId="{F03E2D07-CB0C-49D5-BB4C-9191D5502C73}" sibTransId="{61230721-4C53-4CCA-9599-67858B7AFF76}"/>
    <dgm:cxn modelId="{9549AB75-414D-4925-AE77-40682795F350}" type="presOf" srcId="{AC36288C-D368-4D07-A2C4-CD13539E7A49}" destId="{E05DBBA1-BC86-493A-BCF5-E4564D0FC813}" srcOrd="0" destOrd="0" presId="urn:microsoft.com/office/officeart/2005/8/layout/vList5"/>
    <dgm:cxn modelId="{2D0CBB59-FF04-4956-93E2-F620DE8DEC0F}" type="presOf" srcId="{0208B0D1-B7B8-480A-8D9F-4F94D1BD8019}" destId="{483FEE12-0DEE-4A3B-B7AB-EA20405D8FDB}" srcOrd="0" destOrd="0" presId="urn:microsoft.com/office/officeart/2005/8/layout/vList5"/>
    <dgm:cxn modelId="{3CB6007E-5F33-4DF6-AB8B-D051112F58FF}" srcId="{0208B0D1-B7B8-480A-8D9F-4F94D1BD8019}" destId="{355F9B2A-96F5-472A-97AD-EE79CBC7386D}" srcOrd="0" destOrd="0" parTransId="{DC2DAAEC-A35F-41D7-8C73-0E4DEFB459A8}" sibTransId="{BD9B0D07-1DD1-4836-B894-D35572B44E44}"/>
    <dgm:cxn modelId="{4359827F-371F-4F90-AC98-87DE93618A9E}" type="presOf" srcId="{82B308C1-615B-4C35-B53F-68487741E5E1}" destId="{2255A69D-08F7-49B1-B3B6-5DC6D5F7645C}" srcOrd="0" destOrd="0" presId="urn:microsoft.com/office/officeart/2005/8/layout/vList5"/>
    <dgm:cxn modelId="{F9BCCE85-61B6-443F-860C-CB7DCA49EFB7}" type="presOf" srcId="{3B2790DF-85C8-4480-A00C-9F9C32602F50}" destId="{0FC46023-217E-45F3-B272-DE8A226876C0}" srcOrd="0" destOrd="0" presId="urn:microsoft.com/office/officeart/2005/8/layout/vList5"/>
    <dgm:cxn modelId="{A0AC1888-A602-4BC3-806C-9E89E78B44A3}" type="presOf" srcId="{11893B0E-0470-41F6-A494-24C7B3576AFC}" destId="{E05DBBA1-BC86-493A-BCF5-E4564D0FC813}" srcOrd="0" destOrd="2" presId="urn:microsoft.com/office/officeart/2005/8/layout/vList5"/>
    <dgm:cxn modelId="{8C2AB78A-9BA6-48D0-B2BD-02292E7C9A16}" type="presOf" srcId="{29F4F8AE-1366-432F-BBEB-DD36F46C91FF}" destId="{765FE3CA-368C-473B-A497-00D11DD5C5CA}" srcOrd="0" destOrd="0" presId="urn:microsoft.com/office/officeart/2005/8/layout/vList5"/>
    <dgm:cxn modelId="{4C1D578B-311A-43DD-BF2D-E2B723FEB73F}" type="presOf" srcId="{CC1E3036-4576-4743-A873-1B4E7191C09A}" destId="{75A0653D-CE77-42CE-8F69-8BFDDF2F0C51}" srcOrd="0" destOrd="4" presId="urn:microsoft.com/office/officeart/2005/8/layout/vList5"/>
    <dgm:cxn modelId="{51C38593-27D6-4B84-A385-14904458F519}" srcId="{82B308C1-615B-4C35-B53F-68487741E5E1}" destId="{29F4F8AE-1366-432F-BBEB-DD36F46C91FF}" srcOrd="0" destOrd="0" parTransId="{00911584-4F8F-48A1-A04C-EE3E6C704F49}" sibTransId="{A0FC16EF-531D-48FB-BFAC-9F496DCB1215}"/>
    <dgm:cxn modelId="{478AAF95-DC27-43DC-9B9C-287F05B56958}" srcId="{0208B0D1-B7B8-480A-8D9F-4F94D1BD8019}" destId="{299F2679-35D8-4049-9DF3-C82D88E5ED0F}" srcOrd="1" destOrd="0" parTransId="{3E950809-5784-49FC-8148-A2084C8B4C5D}" sibTransId="{0B714D27-5D8A-44F8-B51F-C79AFB595F75}"/>
    <dgm:cxn modelId="{35FEFB9A-21C2-4478-9268-8C908F6959E3}" srcId="{82B308C1-615B-4C35-B53F-68487741E5E1}" destId="{B8E75490-9073-45D1-9BE8-0165CEDADF9F}" srcOrd="1" destOrd="0" parTransId="{2DBFA6D4-0370-4174-B9A8-30C39DCF56C3}" sibTransId="{2D36CC3B-C895-4063-A9A6-AC5CB738605C}"/>
    <dgm:cxn modelId="{D7525A9E-0AA3-411D-BDD7-191453184EB4}" type="presOf" srcId="{355F9B2A-96F5-472A-97AD-EE79CBC7386D}" destId="{75A0653D-CE77-42CE-8F69-8BFDDF2F0C51}" srcOrd="0" destOrd="0" presId="urn:microsoft.com/office/officeart/2005/8/layout/vList5"/>
    <dgm:cxn modelId="{1FE49CA1-CA68-4DD1-99EA-9B0BDA85C950}" srcId="{C19D1B2E-272F-49AB-831F-7013D613FEDE}" destId="{0208B0D1-B7B8-480A-8D9F-4F94D1BD8019}" srcOrd="0" destOrd="0" parTransId="{DAFFF196-97BC-4EE4-AE1B-4F33866AA1E2}" sibTransId="{064B6810-C646-45A3-BB18-EBBC124FFDE3}"/>
    <dgm:cxn modelId="{72A911C2-45FF-49D7-BE9B-FB89469DFF54}" type="presOf" srcId="{1140FDDC-E3F0-4294-B189-6C064792225A}" destId="{0FC46023-217E-45F3-B272-DE8A226876C0}" srcOrd="0" destOrd="2" presId="urn:microsoft.com/office/officeart/2005/8/layout/vList5"/>
    <dgm:cxn modelId="{C833BEC7-F92A-4AF8-9139-7A4B3085524C}" srcId="{1FDBB342-AAEE-4611-9905-B12DD4048EC5}" destId="{AC36288C-D368-4D07-A2C4-CD13539E7A49}" srcOrd="0" destOrd="0" parTransId="{63B99006-5619-4CCC-8CD4-31FDBAEDF5B2}" sibTransId="{78FE0E7F-9B76-40EE-B0D3-8781D47F35A5}"/>
    <dgm:cxn modelId="{AC5B4BCF-A050-4B04-8D94-F928EF5C9BB0}" type="presOf" srcId="{F44A5B95-846D-4A6E-B562-43572EFF918C}" destId="{765FE3CA-368C-473B-A497-00D11DD5C5CA}" srcOrd="0" destOrd="2" presId="urn:microsoft.com/office/officeart/2005/8/layout/vList5"/>
    <dgm:cxn modelId="{B168D0D0-E5E4-46D9-8440-2F211F3E358B}" srcId="{82B308C1-615B-4C35-B53F-68487741E5E1}" destId="{F44A5B95-846D-4A6E-B562-43572EFF918C}" srcOrd="2" destOrd="0" parTransId="{51C7A684-28C1-42BB-9148-66265E333D99}" sibTransId="{BD9E9F6E-704C-45FF-9609-6962A3EB87B6}"/>
    <dgm:cxn modelId="{1B2418DB-A2F6-4BC8-93D7-491F8673041D}" type="presOf" srcId="{97480827-2601-4B6D-934E-245EB7443B68}" destId="{E05DBBA1-BC86-493A-BCF5-E4564D0FC813}" srcOrd="0" destOrd="1" presId="urn:microsoft.com/office/officeart/2005/8/layout/vList5"/>
    <dgm:cxn modelId="{144683DC-E289-41A1-9C48-927FE0F58B8B}" srcId="{C19D1B2E-272F-49AB-831F-7013D613FEDE}" destId="{818D98B6-1CCD-46FC-8F04-88FC64D56787}" srcOrd="2" destOrd="0" parTransId="{08B93839-F54A-43F4-9272-BA0C976F5D06}" sibTransId="{C172DBDA-2AE3-4A09-90C9-E9042F434482}"/>
    <dgm:cxn modelId="{CF68C2F0-17C5-4523-964C-644A247C01F1}" type="presOf" srcId="{38B72EB7-1D60-4BB3-A823-785783BF199B}" destId="{75A0653D-CE77-42CE-8F69-8BFDDF2F0C51}" srcOrd="0" destOrd="2" presId="urn:microsoft.com/office/officeart/2005/8/layout/vList5"/>
    <dgm:cxn modelId="{4213F9F3-B1AF-4145-BA11-1F7DB41C528E}" type="presOf" srcId="{818D98B6-1CCD-46FC-8F04-88FC64D56787}" destId="{5116B1DE-72E6-4635-862A-1C91032D79CA}" srcOrd="0" destOrd="0" presId="urn:microsoft.com/office/officeart/2005/8/layout/vList5"/>
    <dgm:cxn modelId="{CFD86FF5-023B-4B0A-803D-61F07A907C53}" type="presOf" srcId="{BB2B6FD0-4866-44D9-AE96-0FFB555481D0}" destId="{0FC46023-217E-45F3-B272-DE8A226876C0}" srcOrd="0" destOrd="1" presId="urn:microsoft.com/office/officeart/2005/8/layout/vList5"/>
    <dgm:cxn modelId="{AA9AB5F9-C38E-42E1-9A71-823B9BC1D824}" srcId="{818D98B6-1CCD-46FC-8F04-88FC64D56787}" destId="{3B2790DF-85C8-4480-A00C-9F9C32602F50}" srcOrd="0" destOrd="0" parTransId="{10934E90-3A2D-4A3A-BBB9-0041957F5D74}" sibTransId="{B60C89FA-A90C-4738-994B-683CD889FB71}"/>
    <dgm:cxn modelId="{045889E3-D659-46CB-B3B2-3751555A5BE0}" type="presParOf" srcId="{615E6CFF-8DC5-4F2C-B2FA-1C49A2350262}" destId="{D00AB654-B1E9-458A-84B0-43A6B93F4BCA}" srcOrd="0" destOrd="0" presId="urn:microsoft.com/office/officeart/2005/8/layout/vList5"/>
    <dgm:cxn modelId="{75D42905-A656-4476-B7C2-67FD030D0004}" type="presParOf" srcId="{D00AB654-B1E9-458A-84B0-43A6B93F4BCA}" destId="{483FEE12-0DEE-4A3B-B7AB-EA20405D8FDB}" srcOrd="0" destOrd="0" presId="urn:microsoft.com/office/officeart/2005/8/layout/vList5"/>
    <dgm:cxn modelId="{4CBD70BF-71A2-41B6-963D-AA69481DC79E}" type="presParOf" srcId="{D00AB654-B1E9-458A-84B0-43A6B93F4BCA}" destId="{75A0653D-CE77-42CE-8F69-8BFDDF2F0C51}" srcOrd="1" destOrd="0" presId="urn:microsoft.com/office/officeart/2005/8/layout/vList5"/>
    <dgm:cxn modelId="{2DA691D5-4BED-40E5-9302-D4F487D3B1BF}" type="presParOf" srcId="{615E6CFF-8DC5-4F2C-B2FA-1C49A2350262}" destId="{077149EA-5A71-4D47-8837-1B1ADCBF49B9}" srcOrd="1" destOrd="0" presId="urn:microsoft.com/office/officeart/2005/8/layout/vList5"/>
    <dgm:cxn modelId="{CD503010-95D7-420D-94DA-7025CE9290BD}" type="presParOf" srcId="{615E6CFF-8DC5-4F2C-B2FA-1C49A2350262}" destId="{6A5CC59B-AA7E-42CB-841A-324AC9C0F001}" srcOrd="2" destOrd="0" presId="urn:microsoft.com/office/officeart/2005/8/layout/vList5"/>
    <dgm:cxn modelId="{3223C0E6-ABA4-4030-9538-A4A6F2141916}" type="presParOf" srcId="{6A5CC59B-AA7E-42CB-841A-324AC9C0F001}" destId="{2255A69D-08F7-49B1-B3B6-5DC6D5F7645C}" srcOrd="0" destOrd="0" presId="urn:microsoft.com/office/officeart/2005/8/layout/vList5"/>
    <dgm:cxn modelId="{124589BD-3386-4EF6-B139-73025C6992A0}" type="presParOf" srcId="{6A5CC59B-AA7E-42CB-841A-324AC9C0F001}" destId="{765FE3CA-368C-473B-A497-00D11DD5C5CA}" srcOrd="1" destOrd="0" presId="urn:microsoft.com/office/officeart/2005/8/layout/vList5"/>
    <dgm:cxn modelId="{A2DB18F9-450A-48D1-91F5-CC8CB0987592}" type="presParOf" srcId="{615E6CFF-8DC5-4F2C-B2FA-1C49A2350262}" destId="{26348F92-918C-4CCA-BCB2-62FCBE392ABF}" srcOrd="3" destOrd="0" presId="urn:microsoft.com/office/officeart/2005/8/layout/vList5"/>
    <dgm:cxn modelId="{3A25D99B-800A-48A6-9ECB-AB85113F677B}" type="presParOf" srcId="{615E6CFF-8DC5-4F2C-B2FA-1C49A2350262}" destId="{627A8C25-3FAC-4660-83D9-C6ABC2207C8D}" srcOrd="4" destOrd="0" presId="urn:microsoft.com/office/officeart/2005/8/layout/vList5"/>
    <dgm:cxn modelId="{C80E33D7-3FA4-4499-A6B2-AA3322CF406F}" type="presParOf" srcId="{627A8C25-3FAC-4660-83D9-C6ABC2207C8D}" destId="{5116B1DE-72E6-4635-862A-1C91032D79CA}" srcOrd="0" destOrd="0" presId="urn:microsoft.com/office/officeart/2005/8/layout/vList5"/>
    <dgm:cxn modelId="{62635EE4-DB7C-4FA4-860E-03D87351818D}" type="presParOf" srcId="{627A8C25-3FAC-4660-83D9-C6ABC2207C8D}" destId="{0FC46023-217E-45F3-B272-DE8A226876C0}" srcOrd="1" destOrd="0" presId="urn:microsoft.com/office/officeart/2005/8/layout/vList5"/>
    <dgm:cxn modelId="{AB4EC756-8F48-4BF8-9902-A44226DD49D1}" type="presParOf" srcId="{615E6CFF-8DC5-4F2C-B2FA-1C49A2350262}" destId="{6CD68B94-A8CF-4C08-AA3B-D7591140BB63}" srcOrd="5" destOrd="0" presId="urn:microsoft.com/office/officeart/2005/8/layout/vList5"/>
    <dgm:cxn modelId="{2C9911B8-7907-4750-AEC5-D83593DC935C}" type="presParOf" srcId="{615E6CFF-8DC5-4F2C-B2FA-1C49A2350262}" destId="{5812C318-E286-4E74-AF4F-46549C193BD1}" srcOrd="6" destOrd="0" presId="urn:microsoft.com/office/officeart/2005/8/layout/vList5"/>
    <dgm:cxn modelId="{C3E8A4DB-DB41-4AB0-B8AB-BA7F6259F6F6}" type="presParOf" srcId="{5812C318-E286-4E74-AF4F-46549C193BD1}" destId="{E5E36FD0-8041-426A-AEF6-4F7AFBB20720}" srcOrd="0" destOrd="0" presId="urn:microsoft.com/office/officeart/2005/8/layout/vList5"/>
    <dgm:cxn modelId="{5F4F6771-107E-4C16-BD98-17420CE738DD}" type="presParOf" srcId="{5812C318-E286-4E74-AF4F-46549C193BD1}" destId="{E05DBBA1-BC86-493A-BCF5-E4564D0FC8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C7BFCC-BA8C-40FB-8F24-6E6306904F61}" type="doc">
      <dgm:prSet loTypeId="urn:microsoft.com/office/officeart/2005/8/layout/process4" loCatId="list" qsTypeId="urn:microsoft.com/office/officeart/2005/8/quickstyle/3d4" qsCatId="3D" csTypeId="urn:microsoft.com/office/officeart/2005/8/colors/colorful3" csCatId="colorful" phldr="1"/>
      <dgm:spPr/>
      <dgm:t>
        <a:bodyPr/>
        <a:lstStyle/>
        <a:p>
          <a:endParaRPr lang="en-US"/>
        </a:p>
      </dgm:t>
    </dgm:pt>
    <dgm:pt modelId="{1A60259F-19BB-4298-A82D-253AF3FB4C1A}">
      <dgm:prSet phldrT="[Text]"/>
      <dgm:spPr/>
      <dgm:t>
        <a:bodyPr/>
        <a:lstStyle/>
        <a:p>
          <a:pPr>
            <a:lnSpc>
              <a:spcPct val="100000"/>
            </a:lnSpc>
          </a:pPr>
          <a:r>
            <a:rPr lang="en-US"/>
            <a:t>Mission</a:t>
          </a:r>
          <a:endParaRPr lang="en-US" dirty="0"/>
        </a:p>
      </dgm:t>
    </dgm:pt>
    <dgm:pt modelId="{CBA15782-BB1B-4988-9AF7-B288A5C61FDA}" type="parTrans" cxnId="{0B1A43CD-4EE7-4845-A033-DEA2AA1BDA3D}">
      <dgm:prSet/>
      <dgm:spPr/>
      <dgm:t>
        <a:bodyPr/>
        <a:lstStyle/>
        <a:p>
          <a:endParaRPr lang="en-US"/>
        </a:p>
      </dgm:t>
    </dgm:pt>
    <dgm:pt modelId="{24650C04-37EA-49EE-BDD6-6E25FA462EB7}" type="sibTrans" cxnId="{0B1A43CD-4EE7-4845-A033-DEA2AA1BDA3D}">
      <dgm:prSet/>
      <dgm:spPr/>
      <dgm:t>
        <a:bodyPr/>
        <a:lstStyle/>
        <a:p>
          <a:endParaRPr lang="en-US"/>
        </a:p>
      </dgm:t>
    </dgm:pt>
    <dgm:pt modelId="{AF969BEE-A48C-4049-8FBB-01CD5D688444}">
      <dgm:prSet phldrT="[Text]"/>
      <dgm:spPr/>
      <dgm:t>
        <a:bodyPr/>
        <a:lstStyle/>
        <a:p>
          <a:pPr>
            <a:lnSpc>
              <a:spcPct val="100000"/>
            </a:lnSpc>
          </a:pPr>
          <a:r>
            <a:rPr lang="en-US" dirty="0"/>
            <a:t>Outcome I</a:t>
          </a:r>
        </a:p>
      </dgm:t>
    </dgm:pt>
    <dgm:pt modelId="{8E097B68-B942-455C-A5A5-D0768D2AC77D}" type="parTrans" cxnId="{6A8571D6-E33F-447C-B70A-58624F860588}">
      <dgm:prSet/>
      <dgm:spPr/>
      <dgm:t>
        <a:bodyPr/>
        <a:lstStyle/>
        <a:p>
          <a:endParaRPr lang="en-US"/>
        </a:p>
      </dgm:t>
    </dgm:pt>
    <dgm:pt modelId="{274E6B2C-C798-48D4-BB09-E3659052414D}" type="sibTrans" cxnId="{6A8571D6-E33F-447C-B70A-58624F860588}">
      <dgm:prSet/>
      <dgm:spPr/>
      <dgm:t>
        <a:bodyPr/>
        <a:lstStyle/>
        <a:p>
          <a:endParaRPr lang="en-US"/>
        </a:p>
      </dgm:t>
    </dgm:pt>
    <dgm:pt modelId="{C5E79506-4561-418F-8034-CA9AFCEC7E5A}">
      <dgm:prSet phldrT="[Text]"/>
      <dgm:spPr/>
      <dgm:t>
        <a:bodyPr/>
        <a:lstStyle/>
        <a:p>
          <a:pPr>
            <a:lnSpc>
              <a:spcPct val="100000"/>
            </a:lnSpc>
          </a:pPr>
          <a:r>
            <a:rPr lang="en-US"/>
            <a:t>Goals</a:t>
          </a:r>
          <a:endParaRPr lang="en-US" dirty="0"/>
        </a:p>
      </dgm:t>
    </dgm:pt>
    <dgm:pt modelId="{51381FEF-C37D-44E0-B360-609DCA70A386}" type="parTrans" cxnId="{7EF026C6-2D77-4C5E-A7A7-AE7E9F17CDB5}">
      <dgm:prSet/>
      <dgm:spPr/>
      <dgm:t>
        <a:bodyPr/>
        <a:lstStyle/>
        <a:p>
          <a:endParaRPr lang="en-US"/>
        </a:p>
      </dgm:t>
    </dgm:pt>
    <dgm:pt modelId="{3E8B541E-147F-41E9-A975-1B95A67B9815}" type="sibTrans" cxnId="{7EF026C6-2D77-4C5E-A7A7-AE7E9F17CDB5}">
      <dgm:prSet/>
      <dgm:spPr/>
      <dgm:t>
        <a:bodyPr/>
        <a:lstStyle/>
        <a:p>
          <a:endParaRPr lang="en-US"/>
        </a:p>
      </dgm:t>
    </dgm:pt>
    <dgm:pt modelId="{5FC82C83-3871-4301-8676-7AA8B0C61CFD}">
      <dgm:prSet phldrT="[Text]"/>
      <dgm:spPr/>
      <dgm:t>
        <a:bodyPr/>
        <a:lstStyle/>
        <a:p>
          <a:pPr>
            <a:lnSpc>
              <a:spcPct val="100000"/>
            </a:lnSpc>
          </a:pPr>
          <a:r>
            <a:rPr lang="en-US" dirty="0"/>
            <a:t>Strategic Area 1</a:t>
          </a:r>
        </a:p>
      </dgm:t>
    </dgm:pt>
    <dgm:pt modelId="{6343373C-CFAE-428D-831F-AABF1F9075CE}" type="parTrans" cxnId="{BEDC638D-F6C2-4418-A489-A782DA42EA3C}">
      <dgm:prSet/>
      <dgm:spPr/>
      <dgm:t>
        <a:bodyPr/>
        <a:lstStyle/>
        <a:p>
          <a:endParaRPr lang="en-US"/>
        </a:p>
      </dgm:t>
    </dgm:pt>
    <dgm:pt modelId="{29FA7C1D-5E6A-4597-A8A6-816C30E7BEF8}" type="sibTrans" cxnId="{BEDC638D-F6C2-4418-A489-A782DA42EA3C}">
      <dgm:prSet/>
      <dgm:spPr/>
      <dgm:t>
        <a:bodyPr/>
        <a:lstStyle/>
        <a:p>
          <a:endParaRPr lang="en-US"/>
        </a:p>
      </dgm:t>
    </dgm:pt>
    <dgm:pt modelId="{04F03B62-2407-492A-89D9-9B2E2306DFB6}">
      <dgm:prSet phldrT="[Text]"/>
      <dgm:spPr/>
      <dgm:t>
        <a:bodyPr/>
        <a:lstStyle/>
        <a:p>
          <a:pPr>
            <a:lnSpc>
              <a:spcPct val="100000"/>
            </a:lnSpc>
          </a:pPr>
          <a:r>
            <a:rPr lang="en-US"/>
            <a:t>Objectives</a:t>
          </a:r>
          <a:endParaRPr lang="en-US" dirty="0"/>
        </a:p>
      </dgm:t>
    </dgm:pt>
    <dgm:pt modelId="{1B554838-4C73-4F9E-85F0-D020B3EEDF60}" type="parTrans" cxnId="{F49C6005-8F96-4150-A34C-27BD9B0732EC}">
      <dgm:prSet/>
      <dgm:spPr/>
      <dgm:t>
        <a:bodyPr/>
        <a:lstStyle/>
        <a:p>
          <a:endParaRPr lang="en-US"/>
        </a:p>
      </dgm:t>
    </dgm:pt>
    <dgm:pt modelId="{3DBF5202-9E02-42CD-BB36-1DC8B6725317}" type="sibTrans" cxnId="{F49C6005-8F96-4150-A34C-27BD9B0732EC}">
      <dgm:prSet/>
      <dgm:spPr/>
      <dgm:t>
        <a:bodyPr/>
        <a:lstStyle/>
        <a:p>
          <a:endParaRPr lang="en-US"/>
        </a:p>
      </dgm:t>
    </dgm:pt>
    <dgm:pt modelId="{0BC6874A-2374-4C45-9645-50220527FBE7}">
      <dgm:prSet phldrT="[Text]"/>
      <dgm:spPr/>
      <dgm:t>
        <a:bodyPr/>
        <a:lstStyle/>
        <a:p>
          <a:pPr>
            <a:lnSpc>
              <a:spcPct val="100000"/>
            </a:lnSpc>
          </a:pPr>
          <a:r>
            <a:rPr lang="en-US" dirty="0"/>
            <a:t>Performance Measure 1</a:t>
          </a:r>
        </a:p>
      </dgm:t>
    </dgm:pt>
    <dgm:pt modelId="{3560E719-237C-4E9E-8778-8C4EDAED0F50}" type="parTrans" cxnId="{D82A1013-9C57-4A84-AB59-36165851F6FE}">
      <dgm:prSet/>
      <dgm:spPr/>
      <dgm:t>
        <a:bodyPr/>
        <a:lstStyle/>
        <a:p>
          <a:endParaRPr lang="en-US"/>
        </a:p>
      </dgm:t>
    </dgm:pt>
    <dgm:pt modelId="{803EDA86-665A-4C51-AA72-30EBE18486E8}" type="sibTrans" cxnId="{D82A1013-9C57-4A84-AB59-36165851F6FE}">
      <dgm:prSet/>
      <dgm:spPr/>
      <dgm:t>
        <a:bodyPr/>
        <a:lstStyle/>
        <a:p>
          <a:endParaRPr lang="en-US"/>
        </a:p>
      </dgm:t>
    </dgm:pt>
    <dgm:pt modelId="{524CE0F7-400A-4542-81EF-571DF59523D1}">
      <dgm:prSet phldrT="[Text]"/>
      <dgm:spPr/>
      <dgm:t>
        <a:bodyPr/>
        <a:lstStyle/>
        <a:p>
          <a:pPr>
            <a:lnSpc>
              <a:spcPct val="100000"/>
            </a:lnSpc>
          </a:pPr>
          <a:r>
            <a:rPr lang="en-US" dirty="0"/>
            <a:t>Performance Measure 2</a:t>
          </a:r>
        </a:p>
      </dgm:t>
    </dgm:pt>
    <dgm:pt modelId="{E3736E81-0EBB-454B-85F0-A9D4E504C2C8}" type="parTrans" cxnId="{A3C2CD15-8B9F-4B08-B078-0FC0A4639096}">
      <dgm:prSet/>
      <dgm:spPr/>
      <dgm:t>
        <a:bodyPr/>
        <a:lstStyle/>
        <a:p>
          <a:endParaRPr lang="en-US"/>
        </a:p>
      </dgm:t>
    </dgm:pt>
    <dgm:pt modelId="{48D9E937-58A1-44FB-8510-41924FE08A8F}" type="sibTrans" cxnId="{A3C2CD15-8B9F-4B08-B078-0FC0A4639096}">
      <dgm:prSet/>
      <dgm:spPr/>
      <dgm:t>
        <a:bodyPr/>
        <a:lstStyle/>
        <a:p>
          <a:endParaRPr lang="en-US"/>
        </a:p>
      </dgm:t>
    </dgm:pt>
    <dgm:pt modelId="{14EB217C-1529-4352-B031-1BB458D6ADD1}">
      <dgm:prSet phldrT="[Text]"/>
      <dgm:spPr/>
      <dgm:t>
        <a:bodyPr/>
        <a:lstStyle/>
        <a:p>
          <a:pPr>
            <a:lnSpc>
              <a:spcPct val="100000"/>
            </a:lnSpc>
          </a:pPr>
          <a:r>
            <a:rPr lang="en-US" dirty="0"/>
            <a:t>Outcome II</a:t>
          </a:r>
        </a:p>
      </dgm:t>
    </dgm:pt>
    <dgm:pt modelId="{9A426C20-F5A5-44B2-826B-830D05F30262}" type="parTrans" cxnId="{64ACA473-86FF-47BE-BDF3-75477BABF839}">
      <dgm:prSet/>
      <dgm:spPr/>
      <dgm:t>
        <a:bodyPr/>
        <a:lstStyle/>
        <a:p>
          <a:endParaRPr lang="en-US"/>
        </a:p>
      </dgm:t>
    </dgm:pt>
    <dgm:pt modelId="{DDFF6836-6069-4EAA-943B-D11E32AD3D98}" type="sibTrans" cxnId="{64ACA473-86FF-47BE-BDF3-75477BABF839}">
      <dgm:prSet/>
      <dgm:spPr/>
      <dgm:t>
        <a:bodyPr/>
        <a:lstStyle/>
        <a:p>
          <a:endParaRPr lang="en-US"/>
        </a:p>
      </dgm:t>
    </dgm:pt>
    <dgm:pt modelId="{3EA9B89B-A408-4BAC-8EFA-4CF5B0A5E821}">
      <dgm:prSet phldrT="[Text]"/>
      <dgm:spPr/>
      <dgm:t>
        <a:bodyPr/>
        <a:lstStyle/>
        <a:p>
          <a:pPr>
            <a:lnSpc>
              <a:spcPct val="100000"/>
            </a:lnSpc>
          </a:pPr>
          <a:r>
            <a:rPr lang="en-US" dirty="0"/>
            <a:t>Outcome III</a:t>
          </a:r>
        </a:p>
      </dgm:t>
    </dgm:pt>
    <dgm:pt modelId="{F320F56C-CD61-439B-A7A7-DF62CAC751EE}" type="parTrans" cxnId="{752796B3-75AE-4F4A-8D43-C559BA382F6D}">
      <dgm:prSet/>
      <dgm:spPr/>
      <dgm:t>
        <a:bodyPr/>
        <a:lstStyle/>
        <a:p>
          <a:endParaRPr lang="en-US"/>
        </a:p>
      </dgm:t>
    </dgm:pt>
    <dgm:pt modelId="{7125D303-D184-418A-99DD-C25D13F46247}" type="sibTrans" cxnId="{752796B3-75AE-4F4A-8D43-C559BA382F6D}">
      <dgm:prSet/>
      <dgm:spPr/>
      <dgm:t>
        <a:bodyPr/>
        <a:lstStyle/>
        <a:p>
          <a:endParaRPr lang="en-US"/>
        </a:p>
      </dgm:t>
    </dgm:pt>
    <dgm:pt modelId="{91C5FE33-E03B-44EB-9961-D7101E6D167B}">
      <dgm:prSet phldrT="[Text]"/>
      <dgm:spPr/>
      <dgm:t>
        <a:bodyPr/>
        <a:lstStyle/>
        <a:p>
          <a:pPr>
            <a:lnSpc>
              <a:spcPct val="100000"/>
            </a:lnSpc>
          </a:pPr>
          <a:r>
            <a:rPr lang="en-US" dirty="0"/>
            <a:t>Performance Measure 3</a:t>
          </a:r>
        </a:p>
      </dgm:t>
    </dgm:pt>
    <dgm:pt modelId="{71F0E2F9-D788-4C30-BBA9-C21FBEE07C2A}" type="parTrans" cxnId="{187E05BC-0BBB-43F7-BB01-96548985006C}">
      <dgm:prSet/>
      <dgm:spPr/>
      <dgm:t>
        <a:bodyPr/>
        <a:lstStyle/>
        <a:p>
          <a:endParaRPr lang="en-US"/>
        </a:p>
      </dgm:t>
    </dgm:pt>
    <dgm:pt modelId="{C59ACBF6-56CB-430D-9642-9BD8618DAE6E}" type="sibTrans" cxnId="{187E05BC-0BBB-43F7-BB01-96548985006C}">
      <dgm:prSet/>
      <dgm:spPr/>
      <dgm:t>
        <a:bodyPr/>
        <a:lstStyle/>
        <a:p>
          <a:endParaRPr lang="en-US"/>
        </a:p>
      </dgm:t>
    </dgm:pt>
    <dgm:pt modelId="{4EC1E7EA-C083-438D-9269-192461C4548E}">
      <dgm:prSet phldrT="[Text]"/>
      <dgm:spPr/>
      <dgm:t>
        <a:bodyPr/>
        <a:lstStyle/>
        <a:p>
          <a:pPr>
            <a:lnSpc>
              <a:spcPct val="100000"/>
            </a:lnSpc>
          </a:pPr>
          <a:r>
            <a:rPr lang="en-US" dirty="0"/>
            <a:t>Strategic Area 2</a:t>
          </a:r>
        </a:p>
      </dgm:t>
    </dgm:pt>
    <dgm:pt modelId="{CCEB80A6-E422-429E-9F4B-0A1A6F68525E}" type="parTrans" cxnId="{4019F5B3-46F7-4D5C-8030-5FBB27EE0A7A}">
      <dgm:prSet/>
      <dgm:spPr/>
      <dgm:t>
        <a:bodyPr/>
        <a:lstStyle/>
        <a:p>
          <a:endParaRPr lang="en-US"/>
        </a:p>
      </dgm:t>
    </dgm:pt>
    <dgm:pt modelId="{E4F0D012-0E1D-459E-B871-1EF7FF781495}" type="sibTrans" cxnId="{4019F5B3-46F7-4D5C-8030-5FBB27EE0A7A}">
      <dgm:prSet/>
      <dgm:spPr/>
      <dgm:t>
        <a:bodyPr/>
        <a:lstStyle/>
        <a:p>
          <a:endParaRPr lang="en-US"/>
        </a:p>
      </dgm:t>
    </dgm:pt>
    <dgm:pt modelId="{9EC7D140-1F49-4513-A388-1B61EBE885B3}">
      <dgm:prSet phldrT="[Text]"/>
      <dgm:spPr/>
      <dgm:t>
        <a:bodyPr/>
        <a:lstStyle/>
        <a:p>
          <a:pPr>
            <a:lnSpc>
              <a:spcPct val="100000"/>
            </a:lnSpc>
          </a:pPr>
          <a:r>
            <a:rPr lang="en-US" dirty="0"/>
            <a:t>Strategic Area 3</a:t>
          </a:r>
        </a:p>
      </dgm:t>
    </dgm:pt>
    <dgm:pt modelId="{A69A8639-E9B4-4899-BE6C-3C85C45D14A0}" type="parTrans" cxnId="{79964CF2-CBEC-4C86-A682-D9CCB4586AA0}">
      <dgm:prSet/>
      <dgm:spPr/>
      <dgm:t>
        <a:bodyPr/>
        <a:lstStyle/>
        <a:p>
          <a:endParaRPr lang="en-US"/>
        </a:p>
      </dgm:t>
    </dgm:pt>
    <dgm:pt modelId="{2DE3FEF4-42BA-44B1-884E-44C4C51D1E4B}" type="sibTrans" cxnId="{79964CF2-CBEC-4C86-A682-D9CCB4586AA0}">
      <dgm:prSet/>
      <dgm:spPr/>
      <dgm:t>
        <a:bodyPr/>
        <a:lstStyle/>
        <a:p>
          <a:endParaRPr lang="en-US"/>
        </a:p>
      </dgm:t>
    </dgm:pt>
    <dgm:pt modelId="{D1E13C31-FF20-4150-B567-3C047A653092}" type="pres">
      <dgm:prSet presAssocID="{E8C7BFCC-BA8C-40FB-8F24-6E6306904F61}" presName="Name0" presStyleCnt="0">
        <dgm:presLayoutVars>
          <dgm:dir/>
          <dgm:animLvl val="lvl"/>
          <dgm:resizeHandles val="exact"/>
        </dgm:presLayoutVars>
      </dgm:prSet>
      <dgm:spPr/>
    </dgm:pt>
    <dgm:pt modelId="{1C854E60-B2FD-49B7-A0C0-4EE10A3FCD36}" type="pres">
      <dgm:prSet presAssocID="{04F03B62-2407-492A-89D9-9B2E2306DFB6}" presName="boxAndChildren" presStyleCnt="0"/>
      <dgm:spPr/>
    </dgm:pt>
    <dgm:pt modelId="{B6A3BF81-DB20-4F24-8BBC-109A70122C23}" type="pres">
      <dgm:prSet presAssocID="{04F03B62-2407-492A-89D9-9B2E2306DFB6}" presName="parentTextBox" presStyleLbl="node1" presStyleIdx="0" presStyleCnt="3"/>
      <dgm:spPr/>
    </dgm:pt>
    <dgm:pt modelId="{BF723377-0ADA-48BB-BF43-9D47652C8BD0}" type="pres">
      <dgm:prSet presAssocID="{04F03B62-2407-492A-89D9-9B2E2306DFB6}" presName="entireBox" presStyleLbl="node1" presStyleIdx="0" presStyleCnt="3"/>
      <dgm:spPr/>
    </dgm:pt>
    <dgm:pt modelId="{2E3EA679-705E-44E9-830F-5543BEEE015A}" type="pres">
      <dgm:prSet presAssocID="{04F03B62-2407-492A-89D9-9B2E2306DFB6}" presName="descendantBox" presStyleCnt="0"/>
      <dgm:spPr/>
    </dgm:pt>
    <dgm:pt modelId="{37CA0B9F-6188-4713-B0ED-15C3FEF49619}" type="pres">
      <dgm:prSet presAssocID="{0BC6874A-2374-4C45-9645-50220527FBE7}" presName="childTextBox" presStyleLbl="fgAccFollowNode1" presStyleIdx="0" presStyleCnt="9">
        <dgm:presLayoutVars>
          <dgm:bulletEnabled val="1"/>
        </dgm:presLayoutVars>
      </dgm:prSet>
      <dgm:spPr/>
    </dgm:pt>
    <dgm:pt modelId="{ABC7C36E-836A-43D3-BDB9-7889BD074949}" type="pres">
      <dgm:prSet presAssocID="{524CE0F7-400A-4542-81EF-571DF59523D1}" presName="childTextBox" presStyleLbl="fgAccFollowNode1" presStyleIdx="1" presStyleCnt="9">
        <dgm:presLayoutVars>
          <dgm:bulletEnabled val="1"/>
        </dgm:presLayoutVars>
      </dgm:prSet>
      <dgm:spPr/>
    </dgm:pt>
    <dgm:pt modelId="{0C35FC23-4D73-4F5E-8CE7-AFF511F85446}" type="pres">
      <dgm:prSet presAssocID="{91C5FE33-E03B-44EB-9961-D7101E6D167B}" presName="childTextBox" presStyleLbl="fgAccFollowNode1" presStyleIdx="2" presStyleCnt="9">
        <dgm:presLayoutVars>
          <dgm:bulletEnabled val="1"/>
        </dgm:presLayoutVars>
      </dgm:prSet>
      <dgm:spPr/>
    </dgm:pt>
    <dgm:pt modelId="{4DE44368-FD11-4C07-A40E-46F705F689A6}" type="pres">
      <dgm:prSet presAssocID="{3E8B541E-147F-41E9-A975-1B95A67B9815}" presName="sp" presStyleCnt="0"/>
      <dgm:spPr/>
    </dgm:pt>
    <dgm:pt modelId="{0B632A2D-080C-40A5-ACB3-E0D7AFDBCC1F}" type="pres">
      <dgm:prSet presAssocID="{C5E79506-4561-418F-8034-CA9AFCEC7E5A}" presName="arrowAndChildren" presStyleCnt="0"/>
      <dgm:spPr/>
    </dgm:pt>
    <dgm:pt modelId="{5659BB89-4308-4E2D-AB78-B3F935BCFFBA}" type="pres">
      <dgm:prSet presAssocID="{C5E79506-4561-418F-8034-CA9AFCEC7E5A}" presName="parentTextArrow" presStyleLbl="node1" presStyleIdx="0" presStyleCnt="3"/>
      <dgm:spPr/>
    </dgm:pt>
    <dgm:pt modelId="{A1810AEE-A2C3-49BD-A54A-417E6179D9BF}" type="pres">
      <dgm:prSet presAssocID="{C5E79506-4561-418F-8034-CA9AFCEC7E5A}" presName="arrow" presStyleLbl="node1" presStyleIdx="1" presStyleCnt="3"/>
      <dgm:spPr/>
    </dgm:pt>
    <dgm:pt modelId="{2C561838-BD9E-4774-BBD4-38BFBDBC1E31}" type="pres">
      <dgm:prSet presAssocID="{C5E79506-4561-418F-8034-CA9AFCEC7E5A}" presName="descendantArrow" presStyleCnt="0"/>
      <dgm:spPr/>
    </dgm:pt>
    <dgm:pt modelId="{7E3E0450-253A-4061-AB44-F7643F6BC3EF}" type="pres">
      <dgm:prSet presAssocID="{5FC82C83-3871-4301-8676-7AA8B0C61CFD}" presName="childTextArrow" presStyleLbl="fgAccFollowNode1" presStyleIdx="3" presStyleCnt="9">
        <dgm:presLayoutVars>
          <dgm:bulletEnabled val="1"/>
        </dgm:presLayoutVars>
      </dgm:prSet>
      <dgm:spPr/>
    </dgm:pt>
    <dgm:pt modelId="{E61C31A6-582C-4FE7-9083-E22175FA5DAB}" type="pres">
      <dgm:prSet presAssocID="{4EC1E7EA-C083-438D-9269-192461C4548E}" presName="childTextArrow" presStyleLbl="fgAccFollowNode1" presStyleIdx="4" presStyleCnt="9">
        <dgm:presLayoutVars>
          <dgm:bulletEnabled val="1"/>
        </dgm:presLayoutVars>
      </dgm:prSet>
      <dgm:spPr/>
    </dgm:pt>
    <dgm:pt modelId="{2D2AA4FC-1167-4E51-B121-0F9BAFD93704}" type="pres">
      <dgm:prSet presAssocID="{9EC7D140-1F49-4513-A388-1B61EBE885B3}" presName="childTextArrow" presStyleLbl="fgAccFollowNode1" presStyleIdx="5" presStyleCnt="9">
        <dgm:presLayoutVars>
          <dgm:bulletEnabled val="1"/>
        </dgm:presLayoutVars>
      </dgm:prSet>
      <dgm:spPr/>
    </dgm:pt>
    <dgm:pt modelId="{B78B32C2-0093-43E3-B99A-276A637937EC}" type="pres">
      <dgm:prSet presAssocID="{24650C04-37EA-49EE-BDD6-6E25FA462EB7}" presName="sp" presStyleCnt="0"/>
      <dgm:spPr/>
    </dgm:pt>
    <dgm:pt modelId="{9A1C6281-A24F-4114-8585-44466FFF5DAA}" type="pres">
      <dgm:prSet presAssocID="{1A60259F-19BB-4298-A82D-253AF3FB4C1A}" presName="arrowAndChildren" presStyleCnt="0"/>
      <dgm:spPr/>
    </dgm:pt>
    <dgm:pt modelId="{7EC6C084-50E4-4136-AB94-6C9694C16E81}" type="pres">
      <dgm:prSet presAssocID="{1A60259F-19BB-4298-A82D-253AF3FB4C1A}" presName="parentTextArrow" presStyleLbl="node1" presStyleIdx="1" presStyleCnt="3"/>
      <dgm:spPr/>
    </dgm:pt>
    <dgm:pt modelId="{DAE6BF4B-5D01-448B-9676-4441D055F663}" type="pres">
      <dgm:prSet presAssocID="{1A60259F-19BB-4298-A82D-253AF3FB4C1A}" presName="arrow" presStyleLbl="node1" presStyleIdx="2" presStyleCnt="3"/>
      <dgm:spPr/>
    </dgm:pt>
    <dgm:pt modelId="{1617B5E5-49BD-404C-ABD2-4CA59F95B809}" type="pres">
      <dgm:prSet presAssocID="{1A60259F-19BB-4298-A82D-253AF3FB4C1A}" presName="descendantArrow" presStyleCnt="0"/>
      <dgm:spPr/>
    </dgm:pt>
    <dgm:pt modelId="{A71A0D49-5F85-4C44-B9A6-8050DCB7769C}" type="pres">
      <dgm:prSet presAssocID="{AF969BEE-A48C-4049-8FBB-01CD5D688444}" presName="childTextArrow" presStyleLbl="fgAccFollowNode1" presStyleIdx="6" presStyleCnt="9">
        <dgm:presLayoutVars>
          <dgm:bulletEnabled val="1"/>
        </dgm:presLayoutVars>
      </dgm:prSet>
      <dgm:spPr/>
    </dgm:pt>
    <dgm:pt modelId="{EFF1A8B9-8BA4-4677-BCDE-72DC4AB586DC}" type="pres">
      <dgm:prSet presAssocID="{14EB217C-1529-4352-B031-1BB458D6ADD1}" presName="childTextArrow" presStyleLbl="fgAccFollowNode1" presStyleIdx="7" presStyleCnt="9">
        <dgm:presLayoutVars>
          <dgm:bulletEnabled val="1"/>
        </dgm:presLayoutVars>
      </dgm:prSet>
      <dgm:spPr/>
    </dgm:pt>
    <dgm:pt modelId="{2563BE4B-5ABD-413E-B25B-9E04C622EC7B}" type="pres">
      <dgm:prSet presAssocID="{3EA9B89B-A408-4BAC-8EFA-4CF5B0A5E821}" presName="childTextArrow" presStyleLbl="fgAccFollowNode1" presStyleIdx="8" presStyleCnt="9">
        <dgm:presLayoutVars>
          <dgm:bulletEnabled val="1"/>
        </dgm:presLayoutVars>
      </dgm:prSet>
      <dgm:spPr/>
    </dgm:pt>
  </dgm:ptLst>
  <dgm:cxnLst>
    <dgm:cxn modelId="{6947C603-ADA3-4D3E-AE41-A63DC130BB05}" type="presOf" srcId="{14EB217C-1529-4352-B031-1BB458D6ADD1}" destId="{EFF1A8B9-8BA4-4677-BCDE-72DC4AB586DC}" srcOrd="0" destOrd="0" presId="urn:microsoft.com/office/officeart/2005/8/layout/process4"/>
    <dgm:cxn modelId="{F49C6005-8F96-4150-A34C-27BD9B0732EC}" srcId="{E8C7BFCC-BA8C-40FB-8F24-6E6306904F61}" destId="{04F03B62-2407-492A-89D9-9B2E2306DFB6}" srcOrd="2" destOrd="0" parTransId="{1B554838-4C73-4F9E-85F0-D020B3EEDF60}" sibTransId="{3DBF5202-9E02-42CD-BB36-1DC8B6725317}"/>
    <dgm:cxn modelId="{D82A1013-9C57-4A84-AB59-36165851F6FE}" srcId="{04F03B62-2407-492A-89D9-9B2E2306DFB6}" destId="{0BC6874A-2374-4C45-9645-50220527FBE7}" srcOrd="0" destOrd="0" parTransId="{3560E719-237C-4E9E-8778-8C4EDAED0F50}" sibTransId="{803EDA86-665A-4C51-AA72-30EBE18486E8}"/>
    <dgm:cxn modelId="{66FC7514-5A15-4D9E-85FE-A62AAB80E648}" type="presOf" srcId="{5FC82C83-3871-4301-8676-7AA8B0C61CFD}" destId="{7E3E0450-253A-4061-AB44-F7643F6BC3EF}" srcOrd="0" destOrd="0" presId="urn:microsoft.com/office/officeart/2005/8/layout/process4"/>
    <dgm:cxn modelId="{A3C2CD15-8B9F-4B08-B078-0FC0A4639096}" srcId="{04F03B62-2407-492A-89D9-9B2E2306DFB6}" destId="{524CE0F7-400A-4542-81EF-571DF59523D1}" srcOrd="1" destOrd="0" parTransId="{E3736E81-0EBB-454B-85F0-A9D4E504C2C8}" sibTransId="{48D9E937-58A1-44FB-8510-41924FE08A8F}"/>
    <dgm:cxn modelId="{104DC92E-4298-439E-AD23-601DC64A5345}" type="presOf" srcId="{C5E79506-4561-418F-8034-CA9AFCEC7E5A}" destId="{5659BB89-4308-4E2D-AB78-B3F935BCFFBA}" srcOrd="0" destOrd="0" presId="urn:microsoft.com/office/officeart/2005/8/layout/process4"/>
    <dgm:cxn modelId="{CCF6F734-8EF5-4AEF-B627-648F22508F79}" type="presOf" srcId="{524CE0F7-400A-4542-81EF-571DF59523D1}" destId="{ABC7C36E-836A-43D3-BDB9-7889BD074949}" srcOrd="0" destOrd="0" presId="urn:microsoft.com/office/officeart/2005/8/layout/process4"/>
    <dgm:cxn modelId="{3E7D783E-07E6-4AD0-896B-5D05DBD15317}" type="presOf" srcId="{E8C7BFCC-BA8C-40FB-8F24-6E6306904F61}" destId="{D1E13C31-FF20-4150-B567-3C047A653092}" srcOrd="0" destOrd="0" presId="urn:microsoft.com/office/officeart/2005/8/layout/process4"/>
    <dgm:cxn modelId="{DB61643F-02DD-4877-959D-7CDC7C871901}" type="presOf" srcId="{3EA9B89B-A408-4BAC-8EFA-4CF5B0A5E821}" destId="{2563BE4B-5ABD-413E-B25B-9E04C622EC7B}" srcOrd="0" destOrd="0" presId="urn:microsoft.com/office/officeart/2005/8/layout/process4"/>
    <dgm:cxn modelId="{9087BC4F-86AE-4C65-B37B-26DCC072B8EB}" type="presOf" srcId="{1A60259F-19BB-4298-A82D-253AF3FB4C1A}" destId="{7EC6C084-50E4-4136-AB94-6C9694C16E81}" srcOrd="0" destOrd="0" presId="urn:microsoft.com/office/officeart/2005/8/layout/process4"/>
    <dgm:cxn modelId="{64ACA473-86FF-47BE-BDF3-75477BABF839}" srcId="{1A60259F-19BB-4298-A82D-253AF3FB4C1A}" destId="{14EB217C-1529-4352-B031-1BB458D6ADD1}" srcOrd="1" destOrd="0" parTransId="{9A426C20-F5A5-44B2-826B-830D05F30262}" sibTransId="{DDFF6836-6069-4EAA-943B-D11E32AD3D98}"/>
    <dgm:cxn modelId="{D4CFE873-5D17-4EEB-9910-E7A98F6B2B2B}" type="presOf" srcId="{C5E79506-4561-418F-8034-CA9AFCEC7E5A}" destId="{A1810AEE-A2C3-49BD-A54A-417E6179D9BF}" srcOrd="1" destOrd="0" presId="urn:microsoft.com/office/officeart/2005/8/layout/process4"/>
    <dgm:cxn modelId="{90A5A754-CD2C-4E95-B82A-ED52648234F5}" type="presOf" srcId="{0BC6874A-2374-4C45-9645-50220527FBE7}" destId="{37CA0B9F-6188-4713-B0ED-15C3FEF49619}" srcOrd="0" destOrd="0" presId="urn:microsoft.com/office/officeart/2005/8/layout/process4"/>
    <dgm:cxn modelId="{BEDC638D-F6C2-4418-A489-A782DA42EA3C}" srcId="{C5E79506-4561-418F-8034-CA9AFCEC7E5A}" destId="{5FC82C83-3871-4301-8676-7AA8B0C61CFD}" srcOrd="0" destOrd="0" parTransId="{6343373C-CFAE-428D-831F-AABF1F9075CE}" sibTransId="{29FA7C1D-5E6A-4597-A8A6-816C30E7BEF8}"/>
    <dgm:cxn modelId="{752796B3-75AE-4F4A-8D43-C559BA382F6D}" srcId="{1A60259F-19BB-4298-A82D-253AF3FB4C1A}" destId="{3EA9B89B-A408-4BAC-8EFA-4CF5B0A5E821}" srcOrd="2" destOrd="0" parTransId="{F320F56C-CD61-439B-A7A7-DF62CAC751EE}" sibTransId="{7125D303-D184-418A-99DD-C25D13F46247}"/>
    <dgm:cxn modelId="{4019F5B3-46F7-4D5C-8030-5FBB27EE0A7A}" srcId="{C5E79506-4561-418F-8034-CA9AFCEC7E5A}" destId="{4EC1E7EA-C083-438D-9269-192461C4548E}" srcOrd="1" destOrd="0" parTransId="{CCEB80A6-E422-429E-9F4B-0A1A6F68525E}" sibTransId="{E4F0D012-0E1D-459E-B871-1EF7FF781495}"/>
    <dgm:cxn modelId="{92F08AB5-4ED2-4CD0-9560-0E4ED288447E}" type="presOf" srcId="{4EC1E7EA-C083-438D-9269-192461C4548E}" destId="{E61C31A6-582C-4FE7-9083-E22175FA5DAB}" srcOrd="0" destOrd="0" presId="urn:microsoft.com/office/officeart/2005/8/layout/process4"/>
    <dgm:cxn modelId="{187E05BC-0BBB-43F7-BB01-96548985006C}" srcId="{04F03B62-2407-492A-89D9-9B2E2306DFB6}" destId="{91C5FE33-E03B-44EB-9961-D7101E6D167B}" srcOrd="2" destOrd="0" parTransId="{71F0E2F9-D788-4C30-BBA9-C21FBEE07C2A}" sibTransId="{C59ACBF6-56CB-430D-9642-9BD8618DAE6E}"/>
    <dgm:cxn modelId="{1F3826BC-CA76-41C1-BA3B-C9FE093A103E}" type="presOf" srcId="{04F03B62-2407-492A-89D9-9B2E2306DFB6}" destId="{BF723377-0ADA-48BB-BF43-9D47652C8BD0}" srcOrd="1" destOrd="0" presId="urn:microsoft.com/office/officeart/2005/8/layout/process4"/>
    <dgm:cxn modelId="{AF6095BF-5403-4A4D-B09F-49578602E422}" type="presOf" srcId="{9EC7D140-1F49-4513-A388-1B61EBE885B3}" destId="{2D2AA4FC-1167-4E51-B121-0F9BAFD93704}" srcOrd="0" destOrd="0" presId="urn:microsoft.com/office/officeart/2005/8/layout/process4"/>
    <dgm:cxn modelId="{7EF026C6-2D77-4C5E-A7A7-AE7E9F17CDB5}" srcId="{E8C7BFCC-BA8C-40FB-8F24-6E6306904F61}" destId="{C5E79506-4561-418F-8034-CA9AFCEC7E5A}" srcOrd="1" destOrd="0" parTransId="{51381FEF-C37D-44E0-B360-609DCA70A386}" sibTransId="{3E8B541E-147F-41E9-A975-1B95A67B9815}"/>
    <dgm:cxn modelId="{0B1A43CD-4EE7-4845-A033-DEA2AA1BDA3D}" srcId="{E8C7BFCC-BA8C-40FB-8F24-6E6306904F61}" destId="{1A60259F-19BB-4298-A82D-253AF3FB4C1A}" srcOrd="0" destOrd="0" parTransId="{CBA15782-BB1B-4988-9AF7-B288A5C61FDA}" sibTransId="{24650C04-37EA-49EE-BDD6-6E25FA462EB7}"/>
    <dgm:cxn modelId="{A9A464CD-6958-49FF-9043-BFA25C1C6719}" type="presOf" srcId="{91C5FE33-E03B-44EB-9961-D7101E6D167B}" destId="{0C35FC23-4D73-4F5E-8CE7-AFF511F85446}" srcOrd="0" destOrd="0" presId="urn:microsoft.com/office/officeart/2005/8/layout/process4"/>
    <dgm:cxn modelId="{85463CD3-DEA5-40A1-A033-8F6DB6169E63}" type="presOf" srcId="{AF969BEE-A48C-4049-8FBB-01CD5D688444}" destId="{A71A0D49-5F85-4C44-B9A6-8050DCB7769C}" srcOrd="0" destOrd="0" presId="urn:microsoft.com/office/officeart/2005/8/layout/process4"/>
    <dgm:cxn modelId="{6A8571D6-E33F-447C-B70A-58624F860588}" srcId="{1A60259F-19BB-4298-A82D-253AF3FB4C1A}" destId="{AF969BEE-A48C-4049-8FBB-01CD5D688444}" srcOrd="0" destOrd="0" parTransId="{8E097B68-B942-455C-A5A5-D0768D2AC77D}" sibTransId="{274E6B2C-C798-48D4-BB09-E3659052414D}"/>
    <dgm:cxn modelId="{E9DA58E5-7BA6-4051-9BDD-50CE2B37D6AD}" type="presOf" srcId="{1A60259F-19BB-4298-A82D-253AF3FB4C1A}" destId="{DAE6BF4B-5D01-448B-9676-4441D055F663}" srcOrd="1" destOrd="0" presId="urn:microsoft.com/office/officeart/2005/8/layout/process4"/>
    <dgm:cxn modelId="{79964CF2-CBEC-4C86-A682-D9CCB4586AA0}" srcId="{C5E79506-4561-418F-8034-CA9AFCEC7E5A}" destId="{9EC7D140-1F49-4513-A388-1B61EBE885B3}" srcOrd="2" destOrd="0" parTransId="{A69A8639-E9B4-4899-BE6C-3C85C45D14A0}" sibTransId="{2DE3FEF4-42BA-44B1-884E-44C4C51D1E4B}"/>
    <dgm:cxn modelId="{595B7AF3-DA28-4B2E-A814-1F55AEFB6D16}" type="presOf" srcId="{04F03B62-2407-492A-89D9-9B2E2306DFB6}" destId="{B6A3BF81-DB20-4F24-8BBC-109A70122C23}" srcOrd="0" destOrd="0" presId="urn:microsoft.com/office/officeart/2005/8/layout/process4"/>
    <dgm:cxn modelId="{73383FDE-8701-45A0-9BDA-1F212990E1EC}" type="presParOf" srcId="{D1E13C31-FF20-4150-B567-3C047A653092}" destId="{1C854E60-B2FD-49B7-A0C0-4EE10A3FCD36}" srcOrd="0" destOrd="0" presId="urn:microsoft.com/office/officeart/2005/8/layout/process4"/>
    <dgm:cxn modelId="{C56827EE-7F62-49BF-AF38-870D16FC985E}" type="presParOf" srcId="{1C854E60-B2FD-49B7-A0C0-4EE10A3FCD36}" destId="{B6A3BF81-DB20-4F24-8BBC-109A70122C23}" srcOrd="0" destOrd="0" presId="urn:microsoft.com/office/officeart/2005/8/layout/process4"/>
    <dgm:cxn modelId="{8E7ED8E9-3B0A-4F17-B51E-BC3A20DF3958}" type="presParOf" srcId="{1C854E60-B2FD-49B7-A0C0-4EE10A3FCD36}" destId="{BF723377-0ADA-48BB-BF43-9D47652C8BD0}" srcOrd="1" destOrd="0" presId="urn:microsoft.com/office/officeart/2005/8/layout/process4"/>
    <dgm:cxn modelId="{7F890A5A-02CA-4EC1-A183-37408F7999B0}" type="presParOf" srcId="{1C854E60-B2FD-49B7-A0C0-4EE10A3FCD36}" destId="{2E3EA679-705E-44E9-830F-5543BEEE015A}" srcOrd="2" destOrd="0" presId="urn:microsoft.com/office/officeart/2005/8/layout/process4"/>
    <dgm:cxn modelId="{9828B412-4789-43CE-B41B-BE1030B17E1C}" type="presParOf" srcId="{2E3EA679-705E-44E9-830F-5543BEEE015A}" destId="{37CA0B9F-6188-4713-B0ED-15C3FEF49619}" srcOrd="0" destOrd="0" presId="urn:microsoft.com/office/officeart/2005/8/layout/process4"/>
    <dgm:cxn modelId="{93092707-7602-4810-BA5C-6F5BE5C2851C}" type="presParOf" srcId="{2E3EA679-705E-44E9-830F-5543BEEE015A}" destId="{ABC7C36E-836A-43D3-BDB9-7889BD074949}" srcOrd="1" destOrd="0" presId="urn:microsoft.com/office/officeart/2005/8/layout/process4"/>
    <dgm:cxn modelId="{4D28F98F-408B-4F0D-899E-21E557796E1A}" type="presParOf" srcId="{2E3EA679-705E-44E9-830F-5543BEEE015A}" destId="{0C35FC23-4D73-4F5E-8CE7-AFF511F85446}" srcOrd="2" destOrd="0" presId="urn:microsoft.com/office/officeart/2005/8/layout/process4"/>
    <dgm:cxn modelId="{27476BC7-3AD7-4FCA-BCF3-2BEF9B0969FF}" type="presParOf" srcId="{D1E13C31-FF20-4150-B567-3C047A653092}" destId="{4DE44368-FD11-4C07-A40E-46F705F689A6}" srcOrd="1" destOrd="0" presId="urn:microsoft.com/office/officeart/2005/8/layout/process4"/>
    <dgm:cxn modelId="{D0F8029B-F7E7-4371-9353-7385EE3A8A19}" type="presParOf" srcId="{D1E13C31-FF20-4150-B567-3C047A653092}" destId="{0B632A2D-080C-40A5-ACB3-E0D7AFDBCC1F}" srcOrd="2" destOrd="0" presId="urn:microsoft.com/office/officeart/2005/8/layout/process4"/>
    <dgm:cxn modelId="{63F21060-ECC9-4044-8CD1-DDF6350DC967}" type="presParOf" srcId="{0B632A2D-080C-40A5-ACB3-E0D7AFDBCC1F}" destId="{5659BB89-4308-4E2D-AB78-B3F935BCFFBA}" srcOrd="0" destOrd="0" presId="urn:microsoft.com/office/officeart/2005/8/layout/process4"/>
    <dgm:cxn modelId="{BF1D9111-24D3-420E-8B30-542C214AFF14}" type="presParOf" srcId="{0B632A2D-080C-40A5-ACB3-E0D7AFDBCC1F}" destId="{A1810AEE-A2C3-49BD-A54A-417E6179D9BF}" srcOrd="1" destOrd="0" presId="urn:microsoft.com/office/officeart/2005/8/layout/process4"/>
    <dgm:cxn modelId="{87110C92-CEB1-4017-919D-D645DCDD042C}" type="presParOf" srcId="{0B632A2D-080C-40A5-ACB3-E0D7AFDBCC1F}" destId="{2C561838-BD9E-4774-BBD4-38BFBDBC1E31}" srcOrd="2" destOrd="0" presId="urn:microsoft.com/office/officeart/2005/8/layout/process4"/>
    <dgm:cxn modelId="{2435611A-B1FE-4164-890F-4AA399B842D8}" type="presParOf" srcId="{2C561838-BD9E-4774-BBD4-38BFBDBC1E31}" destId="{7E3E0450-253A-4061-AB44-F7643F6BC3EF}" srcOrd="0" destOrd="0" presId="urn:microsoft.com/office/officeart/2005/8/layout/process4"/>
    <dgm:cxn modelId="{0BE218C3-B4E5-4EED-A654-1C0A44EEBC21}" type="presParOf" srcId="{2C561838-BD9E-4774-BBD4-38BFBDBC1E31}" destId="{E61C31A6-582C-4FE7-9083-E22175FA5DAB}" srcOrd="1" destOrd="0" presId="urn:microsoft.com/office/officeart/2005/8/layout/process4"/>
    <dgm:cxn modelId="{E833FD86-327A-4301-8DD4-78FC42EE8A4D}" type="presParOf" srcId="{2C561838-BD9E-4774-BBD4-38BFBDBC1E31}" destId="{2D2AA4FC-1167-4E51-B121-0F9BAFD93704}" srcOrd="2" destOrd="0" presId="urn:microsoft.com/office/officeart/2005/8/layout/process4"/>
    <dgm:cxn modelId="{13E2F82D-B194-4D4F-9C90-9B6C25481EE4}" type="presParOf" srcId="{D1E13C31-FF20-4150-B567-3C047A653092}" destId="{B78B32C2-0093-43E3-B99A-276A637937EC}" srcOrd="3" destOrd="0" presId="urn:microsoft.com/office/officeart/2005/8/layout/process4"/>
    <dgm:cxn modelId="{5750E3F5-DD90-4BB0-B11F-0083AEEA5202}" type="presParOf" srcId="{D1E13C31-FF20-4150-B567-3C047A653092}" destId="{9A1C6281-A24F-4114-8585-44466FFF5DAA}" srcOrd="4" destOrd="0" presId="urn:microsoft.com/office/officeart/2005/8/layout/process4"/>
    <dgm:cxn modelId="{B5634E65-7454-4334-BC01-319712576436}" type="presParOf" srcId="{9A1C6281-A24F-4114-8585-44466FFF5DAA}" destId="{7EC6C084-50E4-4136-AB94-6C9694C16E81}" srcOrd="0" destOrd="0" presId="urn:microsoft.com/office/officeart/2005/8/layout/process4"/>
    <dgm:cxn modelId="{331D56EC-282B-47E4-8132-C232A912BDF6}" type="presParOf" srcId="{9A1C6281-A24F-4114-8585-44466FFF5DAA}" destId="{DAE6BF4B-5D01-448B-9676-4441D055F663}" srcOrd="1" destOrd="0" presId="urn:microsoft.com/office/officeart/2005/8/layout/process4"/>
    <dgm:cxn modelId="{C9CFE3BB-9321-4421-B00C-3DE22C8546D9}" type="presParOf" srcId="{9A1C6281-A24F-4114-8585-44466FFF5DAA}" destId="{1617B5E5-49BD-404C-ABD2-4CA59F95B809}" srcOrd="2" destOrd="0" presId="urn:microsoft.com/office/officeart/2005/8/layout/process4"/>
    <dgm:cxn modelId="{5E5E6B5A-141F-40B5-BFA3-0B19E15E0332}" type="presParOf" srcId="{1617B5E5-49BD-404C-ABD2-4CA59F95B809}" destId="{A71A0D49-5F85-4C44-B9A6-8050DCB7769C}" srcOrd="0" destOrd="0" presId="urn:microsoft.com/office/officeart/2005/8/layout/process4"/>
    <dgm:cxn modelId="{6C6C3D99-5468-42AA-A05F-0A25DA88F0CD}" type="presParOf" srcId="{1617B5E5-49BD-404C-ABD2-4CA59F95B809}" destId="{EFF1A8B9-8BA4-4677-BCDE-72DC4AB586DC}" srcOrd="1" destOrd="0" presId="urn:microsoft.com/office/officeart/2005/8/layout/process4"/>
    <dgm:cxn modelId="{52ED448D-63A8-4B61-82C4-0A381985336C}" type="presParOf" srcId="{1617B5E5-49BD-404C-ABD2-4CA59F95B809}" destId="{2563BE4B-5ABD-413E-B25B-9E04C622EC7B}"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80629-A182-4F61-B044-355D52B7D791}" type="doc">
      <dgm:prSet loTypeId="urn:microsoft.com/office/officeart/2005/8/layout/hierarchy5" loCatId="hierarchy" qsTypeId="urn:microsoft.com/office/officeart/2005/8/quickstyle/simple4" qsCatId="simple" csTypeId="urn:microsoft.com/office/officeart/2005/8/colors/accent0_3" csCatId="mainScheme" phldr="1"/>
      <dgm:spPr/>
      <dgm:t>
        <a:bodyPr/>
        <a:lstStyle/>
        <a:p>
          <a:endParaRPr lang="en-US"/>
        </a:p>
      </dgm:t>
    </dgm:pt>
    <dgm:pt modelId="{772F93EB-D1B6-4826-8E5D-F2B60ADAD30F}">
      <dgm:prSet phldrT="[Text]" custT="1"/>
      <dgm:spPr/>
      <dgm:t>
        <a:bodyPr/>
        <a:lstStyle/>
        <a:p>
          <a:r>
            <a:rPr lang="en-US" sz="1600">
              <a:latin typeface="+mn-lt"/>
              <a:ea typeface="Linux Biolinum G" panose="02000503000000000000" pitchFamily="2" charset="0"/>
              <a:cs typeface="Linux Biolinum G" panose="02000503000000000000" pitchFamily="2" charset="0"/>
            </a:rPr>
            <a:t>Outcomes</a:t>
          </a:r>
          <a:endParaRPr lang="en-US" sz="1600" dirty="0">
            <a:latin typeface="+mn-lt"/>
            <a:ea typeface="Linux Biolinum G" panose="02000503000000000000" pitchFamily="2" charset="0"/>
            <a:cs typeface="Linux Biolinum G" panose="02000503000000000000" pitchFamily="2" charset="0"/>
          </a:endParaRPr>
        </a:p>
      </dgm:t>
    </dgm:pt>
    <dgm:pt modelId="{01B99B15-2133-4824-BD4D-3368B0076CFC}" type="parTrans" cxnId="{EC6B8FA2-0FDB-4604-9664-886244DAF5E2}">
      <dgm:prSet/>
      <dgm:spPr/>
      <dgm:t>
        <a:bodyPr/>
        <a:lstStyle/>
        <a:p>
          <a:endParaRPr lang="en-US" sz="1600">
            <a:solidFill>
              <a:schemeClr val="tx1"/>
            </a:solidFill>
            <a:latin typeface="+mn-lt"/>
            <a:ea typeface="Linux Biolinum G" panose="02000503000000000000" pitchFamily="2" charset="0"/>
            <a:cs typeface="Linux Biolinum G" panose="02000503000000000000" pitchFamily="2" charset="0"/>
          </a:endParaRPr>
        </a:p>
      </dgm:t>
    </dgm:pt>
    <dgm:pt modelId="{66D406B7-FD82-4374-8FC5-64F502BC81AD}" type="sibTrans" cxnId="{EC6B8FA2-0FDB-4604-9664-886244DAF5E2}">
      <dgm:prSet/>
      <dgm:spPr/>
      <dgm:t>
        <a:bodyPr/>
        <a:lstStyle/>
        <a:p>
          <a:endParaRPr lang="en-US" sz="1600">
            <a:solidFill>
              <a:schemeClr val="tx1"/>
            </a:solidFill>
            <a:latin typeface="+mn-lt"/>
            <a:ea typeface="Linux Biolinum G" panose="02000503000000000000" pitchFamily="2" charset="0"/>
            <a:cs typeface="Linux Biolinum G" panose="02000503000000000000" pitchFamily="2" charset="0"/>
          </a:endParaRPr>
        </a:p>
      </dgm:t>
    </dgm:pt>
    <dgm:pt modelId="{8AB9B3A5-5AF4-49DE-8040-49C92BD3B50D}">
      <dgm:prSet phldrT="[Text]" custT="1"/>
      <dgm:spPr/>
      <dgm:t>
        <a:bodyPr/>
        <a:lstStyle/>
        <a:p>
          <a:r>
            <a:rPr lang="en-US" sz="1600">
              <a:latin typeface="+mn-lt"/>
              <a:ea typeface="Linux Biolinum G" panose="02000503000000000000" pitchFamily="2" charset="0"/>
              <a:cs typeface="Linux Biolinum G" panose="02000503000000000000" pitchFamily="2" charset="0"/>
            </a:rPr>
            <a:t>Strategic Goals</a:t>
          </a:r>
          <a:endParaRPr lang="en-US" sz="1600" dirty="0">
            <a:latin typeface="+mn-lt"/>
            <a:ea typeface="Linux Biolinum G" panose="02000503000000000000" pitchFamily="2" charset="0"/>
            <a:cs typeface="Linux Biolinum G" panose="02000503000000000000" pitchFamily="2" charset="0"/>
          </a:endParaRPr>
        </a:p>
      </dgm:t>
    </dgm:pt>
    <dgm:pt modelId="{D0CD39C5-550F-473B-91B8-EA429AAA4B71}" type="parTrans" cxnId="{D7C0D2FE-E374-4A77-9352-F838F32DA716}">
      <dgm:prSet/>
      <dgm:spPr/>
      <dgm:t>
        <a:bodyPr/>
        <a:lstStyle/>
        <a:p>
          <a:endParaRPr lang="en-US" sz="1600">
            <a:solidFill>
              <a:schemeClr val="tx1"/>
            </a:solidFill>
            <a:latin typeface="+mn-lt"/>
            <a:ea typeface="Linux Biolinum G" panose="02000503000000000000" pitchFamily="2" charset="0"/>
            <a:cs typeface="Linux Biolinum G" panose="02000503000000000000" pitchFamily="2" charset="0"/>
          </a:endParaRPr>
        </a:p>
      </dgm:t>
    </dgm:pt>
    <dgm:pt modelId="{F6862CE0-98A9-4B4B-840D-48A4B421DA53}" type="sibTrans" cxnId="{D7C0D2FE-E374-4A77-9352-F838F32DA716}">
      <dgm:prSet/>
      <dgm:spPr/>
      <dgm:t>
        <a:bodyPr/>
        <a:lstStyle/>
        <a:p>
          <a:endParaRPr lang="en-US" sz="1600">
            <a:solidFill>
              <a:schemeClr val="tx1"/>
            </a:solidFill>
            <a:latin typeface="+mn-lt"/>
            <a:ea typeface="Linux Biolinum G" panose="02000503000000000000" pitchFamily="2" charset="0"/>
            <a:cs typeface="Linux Biolinum G" panose="02000503000000000000" pitchFamily="2" charset="0"/>
          </a:endParaRPr>
        </a:p>
      </dgm:t>
    </dgm:pt>
    <dgm:pt modelId="{F3384CCF-E5C0-4C7A-B91C-8636FEE5448C}">
      <dgm:prSet phldrT="[Text]" custT="1"/>
      <dgm:spPr/>
      <dgm:t>
        <a:bodyPr/>
        <a:lstStyle/>
        <a:p>
          <a:r>
            <a:rPr lang="en-US" sz="1600">
              <a:latin typeface="+mn-lt"/>
              <a:ea typeface="Linux Biolinum G" panose="02000503000000000000" pitchFamily="2" charset="0"/>
              <a:cs typeface="Linux Biolinum G" panose="02000503000000000000" pitchFamily="2" charset="0"/>
            </a:rPr>
            <a:t>Strategic Objectives</a:t>
          </a:r>
          <a:endParaRPr lang="en-US" sz="1600" dirty="0">
            <a:latin typeface="+mn-lt"/>
            <a:ea typeface="Linux Biolinum G" panose="02000503000000000000" pitchFamily="2" charset="0"/>
            <a:cs typeface="Linux Biolinum G" panose="02000503000000000000" pitchFamily="2" charset="0"/>
          </a:endParaRPr>
        </a:p>
      </dgm:t>
    </dgm:pt>
    <dgm:pt modelId="{A89C70DA-36AA-4180-8BE7-1D5E8B183590}" type="parTrans" cxnId="{39BC0C53-E7DD-494E-8E58-55CEC6AEAB45}">
      <dgm:prSet/>
      <dgm:spPr/>
      <dgm:t>
        <a:bodyPr/>
        <a:lstStyle/>
        <a:p>
          <a:endParaRPr lang="en-US" sz="1600">
            <a:solidFill>
              <a:schemeClr val="tx1"/>
            </a:solidFill>
            <a:latin typeface="+mn-lt"/>
            <a:ea typeface="Linux Biolinum G" panose="02000503000000000000" pitchFamily="2" charset="0"/>
            <a:cs typeface="Linux Biolinum G" panose="02000503000000000000" pitchFamily="2" charset="0"/>
          </a:endParaRPr>
        </a:p>
      </dgm:t>
    </dgm:pt>
    <dgm:pt modelId="{10F6BE31-4C2D-4CB6-9283-225F871F3F83}" type="sibTrans" cxnId="{39BC0C53-E7DD-494E-8E58-55CEC6AEAB45}">
      <dgm:prSet/>
      <dgm:spPr/>
      <dgm:t>
        <a:bodyPr/>
        <a:lstStyle/>
        <a:p>
          <a:endParaRPr lang="en-US" sz="1600">
            <a:solidFill>
              <a:schemeClr val="tx1"/>
            </a:solidFill>
            <a:latin typeface="+mn-lt"/>
            <a:ea typeface="Linux Biolinum G" panose="02000503000000000000" pitchFamily="2" charset="0"/>
            <a:cs typeface="Linux Biolinum G" panose="02000503000000000000" pitchFamily="2" charset="0"/>
          </a:endParaRPr>
        </a:p>
      </dgm:t>
    </dgm:pt>
    <dgm:pt modelId="{49499D7C-F157-45EF-83F5-E33321FB9824}">
      <dgm:prSet phldrT="[Text]" custT="1"/>
      <dgm:spPr/>
      <dgm:t>
        <a:bodyPr/>
        <a:lstStyle/>
        <a:p>
          <a:r>
            <a:rPr lang="en-US" sz="1600">
              <a:latin typeface="+mn-lt"/>
              <a:ea typeface="Linux Biolinum G" panose="02000503000000000000" pitchFamily="2" charset="0"/>
              <a:cs typeface="Linux Biolinum G" panose="02000503000000000000" pitchFamily="2" charset="0"/>
            </a:rPr>
            <a:t>Appearance</a:t>
          </a:r>
          <a:endParaRPr lang="en-US" sz="1600" dirty="0">
            <a:latin typeface="+mn-lt"/>
            <a:ea typeface="Linux Biolinum G" panose="02000503000000000000" pitchFamily="2" charset="0"/>
            <a:cs typeface="Linux Biolinum G" panose="02000503000000000000" pitchFamily="2" charset="0"/>
          </a:endParaRPr>
        </a:p>
      </dgm:t>
    </dgm:pt>
    <dgm:pt modelId="{CEA510D8-25D5-4271-9685-F13A5363CE5C}" type="parTrans" cxnId="{BCF43E7D-D14C-4598-ADF5-F96DED9DB401}">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7E324F7D-0D71-4E0D-9764-F075F74CD78A}" type="sibTrans" cxnId="{BCF43E7D-D14C-4598-ADF5-F96DED9DB401}">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E764A11B-4C76-4471-BCF4-DF2D6F8B41D0}">
      <dgm:prSet phldrT="[Text]" custT="1"/>
      <dgm:spPr/>
      <dgm:t>
        <a:bodyPr/>
        <a:lstStyle/>
        <a:p>
          <a:r>
            <a:rPr lang="en-US" sz="1600">
              <a:latin typeface="+mn-lt"/>
              <a:ea typeface="Linux Biolinum G" panose="02000503000000000000" pitchFamily="2" charset="0"/>
              <a:cs typeface="Linux Biolinum G" panose="02000503000000000000" pitchFamily="2" charset="0"/>
            </a:rPr>
            <a:t>To promote pretrial justice and enhance community safety	</a:t>
          </a:r>
          <a:endParaRPr lang="en-US" sz="1600" dirty="0">
            <a:latin typeface="+mn-lt"/>
            <a:ea typeface="Linux Biolinum G" panose="02000503000000000000" pitchFamily="2" charset="0"/>
            <a:cs typeface="Linux Biolinum G" panose="02000503000000000000" pitchFamily="2" charset="0"/>
          </a:endParaRPr>
        </a:p>
      </dgm:t>
    </dgm:pt>
    <dgm:pt modelId="{DA5CD7EE-57A7-43D2-A134-EB949DF2A047}" type="parTrans" cxnId="{BD60433F-93CE-4FAD-8903-A2D9F4581668}">
      <dgm:prSet custT="1"/>
      <dgm:spPr/>
      <dgm:t>
        <a:bodyPr/>
        <a:lstStyle/>
        <a:p>
          <a:endParaRPr lang="en-US" sz="1600">
            <a:latin typeface="+mn-lt"/>
            <a:ea typeface="Linux Biolinum G" panose="02000503000000000000" pitchFamily="2" charset="0"/>
            <a:cs typeface="Linux Biolinum G" panose="02000503000000000000" pitchFamily="2" charset="0"/>
          </a:endParaRPr>
        </a:p>
      </dgm:t>
    </dgm:pt>
    <dgm:pt modelId="{3DCEB25D-CA58-41F1-B838-8DCB30D4350A}" type="sibTrans" cxnId="{BD60433F-93CE-4FAD-8903-A2D9F4581668}">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9A49CDBA-A188-43AD-B990-A6828CBA7139}">
      <dgm:prSet phldrT="[Text]" custT="1"/>
      <dgm:spPr/>
      <dgm:t>
        <a:bodyPr/>
        <a:lstStyle/>
        <a:p>
          <a:r>
            <a:rPr lang="en-US" sz="1600">
              <a:latin typeface="+mn-lt"/>
              <a:ea typeface="Linux Biolinum G" panose="02000503000000000000" pitchFamily="2" charset="0"/>
              <a:cs typeface="Linux Biolinum G" panose="02000503000000000000" pitchFamily="2" charset="0"/>
            </a:rPr>
            <a:t>Safety</a:t>
          </a:r>
          <a:endParaRPr lang="en-US" sz="1600" dirty="0">
            <a:latin typeface="+mn-lt"/>
            <a:ea typeface="Linux Biolinum G" panose="02000503000000000000" pitchFamily="2" charset="0"/>
            <a:cs typeface="Linux Biolinum G" panose="02000503000000000000" pitchFamily="2" charset="0"/>
          </a:endParaRPr>
        </a:p>
      </dgm:t>
    </dgm:pt>
    <dgm:pt modelId="{A20A83F2-6EA5-4E85-A5B7-1CE87F0703CA}" type="parTrans" cxnId="{6324CAAA-C989-47D5-A764-E0B6892B74F6}">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2EF1D91F-393D-4038-8A9B-E4455148846A}" type="sibTrans" cxnId="{6324CAAA-C989-47D5-A764-E0B6892B74F6}">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493BCF5C-0A5D-4FAD-AC6D-941BF3A10ADC}">
      <dgm:prSet phldrT="[Text]" custT="1"/>
      <dgm:spPr/>
      <dgm:t>
        <a:bodyPr/>
        <a:lstStyle/>
        <a:p>
          <a:r>
            <a:rPr lang="en-US" sz="1600">
              <a:latin typeface="+mn-lt"/>
              <a:ea typeface="Linux Biolinum G" panose="02000503000000000000" pitchFamily="2" charset="0"/>
              <a:cs typeface="Linux Biolinum G" panose="02000503000000000000" pitchFamily="2" charset="0"/>
            </a:rPr>
            <a:t>Continued Release</a:t>
          </a:r>
          <a:endParaRPr lang="en-US" sz="1600" dirty="0">
            <a:latin typeface="+mn-lt"/>
            <a:ea typeface="Linux Biolinum G" panose="02000503000000000000" pitchFamily="2" charset="0"/>
            <a:cs typeface="Linux Biolinum G" panose="02000503000000000000" pitchFamily="2" charset="0"/>
          </a:endParaRPr>
        </a:p>
      </dgm:t>
    </dgm:pt>
    <dgm:pt modelId="{C2A4E2E5-67D9-4E21-8267-1FB37F5CA44D}" type="parTrans" cxnId="{1664CBDA-925C-420C-94A6-8B1257C2AE96}">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22E31555-70ED-43F6-9C62-E284A08CD4AA}" type="sibTrans" cxnId="{1664CBDA-925C-420C-94A6-8B1257C2AE96}">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E23DAB70-1460-4CAD-B7A5-23D31D281324}">
      <dgm:prSet phldrT="[Text]" custT="1"/>
      <dgm:spPr/>
      <dgm:t>
        <a:bodyPr/>
        <a:lstStyle/>
        <a:p>
          <a:r>
            <a:rPr lang="en-US" sz="1600">
              <a:latin typeface="+mn-lt"/>
              <a:ea typeface="Linux Biolinum G" panose="02000503000000000000" pitchFamily="2" charset="0"/>
              <a:cs typeface="Linux Biolinum G" panose="02000503000000000000" pitchFamily="2" charset="0"/>
            </a:rPr>
            <a:t>Judicial Concurrence with PSA recommendations</a:t>
          </a:r>
          <a:endParaRPr lang="en-US" sz="1600" dirty="0">
            <a:latin typeface="+mn-lt"/>
            <a:ea typeface="Linux Biolinum G" panose="02000503000000000000" pitchFamily="2" charset="0"/>
            <a:cs typeface="Linux Biolinum G" panose="02000503000000000000" pitchFamily="2" charset="0"/>
          </a:endParaRPr>
        </a:p>
      </dgm:t>
    </dgm:pt>
    <dgm:pt modelId="{DF4740A5-E3AD-43DE-9FF4-6723A3B63C7A}" type="parTrans" cxnId="{9D383374-C437-4E25-8278-5F99678EC13B}">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49AA3F8A-4B31-4298-9370-157BFE7D827C}" type="sibTrans" cxnId="{9D383374-C437-4E25-8278-5F99678EC13B}">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7702FBA6-84EB-4102-857F-8D72A58405AC}">
      <dgm:prSet phldrT="[Text]" custT="1"/>
      <dgm:spPr/>
      <dgm:t>
        <a:bodyPr/>
        <a:lstStyle/>
        <a:p>
          <a:r>
            <a:rPr lang="en-US" sz="1600">
              <a:latin typeface="+mn-lt"/>
              <a:ea typeface="Linux Biolinum G" panose="02000503000000000000" pitchFamily="2" charset="0"/>
              <a:cs typeface="Linux Biolinum G" panose="02000503000000000000" pitchFamily="2" charset="0"/>
            </a:rPr>
            <a:t>Continued compliant pretrial release</a:t>
          </a:r>
          <a:endParaRPr lang="en-US" sz="1600" dirty="0">
            <a:latin typeface="+mn-lt"/>
            <a:ea typeface="Linux Biolinum G" panose="02000503000000000000" pitchFamily="2" charset="0"/>
            <a:cs typeface="Linux Biolinum G" panose="02000503000000000000" pitchFamily="2" charset="0"/>
          </a:endParaRPr>
        </a:p>
      </dgm:t>
    </dgm:pt>
    <dgm:pt modelId="{8993D07C-0D88-4501-B5D7-7FB3976B1DD3}" type="parTrans" cxnId="{9208516E-AF46-47CF-BABB-0D552DCDBEF7}">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5E020746-428E-40C6-824E-3FAA6A068042}" type="sibTrans" cxnId="{9208516E-AF46-47CF-BABB-0D552DCDBEF7}">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BBB50FFD-21D3-44BF-9D30-BD3981A78425}">
      <dgm:prSet phldrT="[Text]" custT="1"/>
      <dgm:spPr/>
      <dgm:t>
        <a:bodyPr/>
        <a:lstStyle/>
        <a:p>
          <a:r>
            <a:rPr lang="en-US" sz="1600">
              <a:latin typeface="+mn-lt"/>
              <a:ea typeface="Linux Biolinum G" panose="02000503000000000000" pitchFamily="2" charset="0"/>
              <a:cs typeface="Linux Biolinum G" panose="02000503000000000000" pitchFamily="2" charset="0"/>
            </a:rPr>
            <a:t>Minimize rearrests</a:t>
          </a:r>
          <a:endParaRPr lang="en-US" sz="1600" dirty="0">
            <a:latin typeface="+mn-lt"/>
            <a:ea typeface="Linux Biolinum G" panose="02000503000000000000" pitchFamily="2" charset="0"/>
            <a:cs typeface="Linux Biolinum G" panose="02000503000000000000" pitchFamily="2" charset="0"/>
          </a:endParaRPr>
        </a:p>
      </dgm:t>
    </dgm:pt>
    <dgm:pt modelId="{33806E3C-2E47-4740-B64D-A09C1F010F37}" type="parTrans" cxnId="{D02B2501-21A4-43FF-8E1B-0A5FADC019E1}">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182F77A0-C3C3-4ACE-B09E-6BB4CBB75853}" type="sibTrans" cxnId="{D02B2501-21A4-43FF-8E1B-0A5FADC019E1}">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9B744AF6-94DC-406D-A66D-9925EA886444}">
      <dgm:prSet phldrT="[Text]" custT="1"/>
      <dgm:spPr/>
      <dgm:t>
        <a:bodyPr/>
        <a:lstStyle/>
        <a:p>
          <a:r>
            <a:rPr lang="en-US" sz="1600">
              <a:latin typeface="+mn-lt"/>
              <a:ea typeface="Linux Biolinum G" panose="02000503000000000000" pitchFamily="2" charset="0"/>
              <a:cs typeface="Linux Biolinum G" panose="02000503000000000000" pitchFamily="2" charset="0"/>
            </a:rPr>
            <a:t>Maximize court appearance</a:t>
          </a:r>
          <a:endParaRPr lang="en-US" sz="1600" dirty="0">
            <a:latin typeface="+mn-lt"/>
            <a:ea typeface="Linux Biolinum G" panose="02000503000000000000" pitchFamily="2" charset="0"/>
            <a:cs typeface="Linux Biolinum G" panose="02000503000000000000" pitchFamily="2" charset="0"/>
          </a:endParaRPr>
        </a:p>
      </dgm:t>
    </dgm:pt>
    <dgm:pt modelId="{97629E12-9E06-4380-85F0-ED20F286FA17}" type="parTrans" cxnId="{31D141A3-7E31-4E94-B7D3-073D82DFBD2C}">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07847D17-102B-4648-BC0C-690DA1C3547A}" type="sibTrans" cxnId="{31D141A3-7E31-4E94-B7D3-073D82DFBD2C}">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9DE8DB84-458B-41D5-922B-D16A2AAB73E7}">
      <dgm:prSet phldrT="[Text]" custT="1"/>
      <dgm:spPr/>
      <dgm:t>
        <a:bodyPr/>
        <a:lstStyle/>
        <a:p>
          <a:r>
            <a:rPr lang="en-US" sz="1600">
              <a:latin typeface="+mn-lt"/>
              <a:ea typeface="Linux Biolinum G" panose="02000503000000000000" pitchFamily="2" charset="0"/>
              <a:cs typeface="Linux Biolinum G" panose="02000503000000000000" pitchFamily="2" charset="0"/>
            </a:rPr>
            <a:t>Risk assessment</a:t>
          </a:r>
          <a:endParaRPr lang="en-US" sz="1600" dirty="0">
            <a:latin typeface="+mn-lt"/>
            <a:ea typeface="Linux Biolinum G" panose="02000503000000000000" pitchFamily="2" charset="0"/>
            <a:cs typeface="Linux Biolinum G" panose="02000503000000000000" pitchFamily="2" charset="0"/>
          </a:endParaRPr>
        </a:p>
      </dgm:t>
    </dgm:pt>
    <dgm:pt modelId="{1F19DF54-C9FC-4177-A55B-C31576778B5E}" type="parTrans" cxnId="{C899F20B-E86C-4BC9-8EFB-5C6272FBBA59}">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DCE55C18-59A8-4F93-A0CC-50ADD4EDA8A6}" type="sibTrans" cxnId="{C899F20B-E86C-4BC9-8EFB-5C6272FBBA59}">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21084A79-3681-4E33-8A59-E8F50436166B}">
      <dgm:prSet phldrT="[Text]" custT="1"/>
      <dgm:spPr/>
      <dgm:t>
        <a:bodyPr/>
        <a:lstStyle/>
        <a:p>
          <a:r>
            <a:rPr lang="en-US" sz="1600">
              <a:latin typeface="+mn-lt"/>
              <a:ea typeface="Linux Biolinum G" panose="02000503000000000000" pitchFamily="2" charset="0"/>
              <a:cs typeface="Linux Biolinum G" panose="02000503000000000000" pitchFamily="2" charset="0"/>
            </a:rPr>
            <a:t>Risk-based supervision</a:t>
          </a:r>
          <a:endParaRPr lang="en-US" sz="1600" dirty="0">
            <a:latin typeface="+mn-lt"/>
            <a:ea typeface="Linux Biolinum G" panose="02000503000000000000" pitchFamily="2" charset="0"/>
            <a:cs typeface="Linux Biolinum G" panose="02000503000000000000" pitchFamily="2" charset="0"/>
          </a:endParaRPr>
        </a:p>
      </dgm:t>
    </dgm:pt>
    <dgm:pt modelId="{B18F9B71-1384-4524-A3FA-2DE79A01ECE7}" type="parTrans" cxnId="{D6DF3631-87AC-4314-87A8-C2719C887FCB}">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87E3FCE0-8996-458E-8F36-08109223E616}" type="sibTrans" cxnId="{D6DF3631-87AC-4314-87A8-C2719C887FCB}">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430CBCE4-75C9-45A4-96CB-20A975776757}">
      <dgm:prSet phldrT="[Text]" custT="1"/>
      <dgm:spPr/>
      <dgm:t>
        <a:bodyPr/>
        <a:lstStyle/>
        <a:p>
          <a:r>
            <a:rPr lang="en-US" sz="1600">
              <a:latin typeface="+mn-lt"/>
              <a:ea typeface="Linux Biolinum G" panose="02000503000000000000" pitchFamily="2" charset="0"/>
              <a:cs typeface="Linux Biolinum G" panose="02000503000000000000" pitchFamily="2" charset="0"/>
            </a:rPr>
            <a:t>Behavioral Health integration</a:t>
          </a:r>
          <a:endParaRPr lang="en-US" sz="1600" dirty="0">
            <a:latin typeface="+mn-lt"/>
            <a:ea typeface="Linux Biolinum G" panose="02000503000000000000" pitchFamily="2" charset="0"/>
            <a:cs typeface="Linux Biolinum G" panose="02000503000000000000" pitchFamily="2" charset="0"/>
          </a:endParaRPr>
        </a:p>
      </dgm:t>
    </dgm:pt>
    <dgm:pt modelId="{455DF270-C4A2-4B0B-BA96-230EF2FB0C57}" type="parTrans" cxnId="{6E4D65BB-C6B8-4A70-BBBF-4BA3C1230786}">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D1BA9171-881A-4942-8BCE-A36646414168}" type="sibTrans" cxnId="{6E4D65BB-C6B8-4A70-BBBF-4BA3C1230786}">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F785193A-26CF-44A3-8A7C-A9A5ADD8B813}">
      <dgm:prSet phldrT="[Text]" custT="1"/>
      <dgm:spPr/>
      <dgm:t>
        <a:bodyPr/>
        <a:lstStyle/>
        <a:p>
          <a:r>
            <a:rPr lang="en-US" sz="1600">
              <a:latin typeface="+mn-lt"/>
              <a:ea typeface="Linux Biolinum G" panose="02000503000000000000" pitchFamily="2" charset="0"/>
              <a:cs typeface="Linux Biolinum G" panose="02000503000000000000" pitchFamily="2" charset="0"/>
            </a:rPr>
            <a:t>Effective agency administration</a:t>
          </a:r>
          <a:endParaRPr lang="en-US" sz="1600" dirty="0">
            <a:latin typeface="+mn-lt"/>
            <a:ea typeface="Linux Biolinum G" panose="02000503000000000000" pitchFamily="2" charset="0"/>
            <a:cs typeface="Linux Biolinum G" panose="02000503000000000000" pitchFamily="2" charset="0"/>
          </a:endParaRPr>
        </a:p>
      </dgm:t>
    </dgm:pt>
    <dgm:pt modelId="{19E29952-5612-4DE3-8625-68FFF4822CAA}" type="parTrans" cxnId="{1F07C4C8-32B2-4C8E-A1C7-79C43713872A}">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96620BA5-3869-45E7-977D-87B72B7A4C67}" type="sibTrans" cxnId="{1F07C4C8-32B2-4C8E-A1C7-79C43713872A}">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D3FD7A81-0DEB-422D-8E82-D86554CE0AD0}">
      <dgm:prSet phldrT="[Text]" custT="1"/>
      <dgm:spPr/>
      <dgm:t>
        <a:bodyPr/>
        <a:lstStyle/>
        <a:p>
          <a:r>
            <a:rPr lang="en-US" sz="1600">
              <a:latin typeface="+mn-lt"/>
              <a:ea typeface="Linux Biolinum G" panose="02000503000000000000" pitchFamily="2" charset="0"/>
              <a:cs typeface="Linux Biolinum G" panose="02000503000000000000" pitchFamily="2" charset="0"/>
            </a:rPr>
            <a:t>Measurement</a:t>
          </a:r>
          <a:endParaRPr lang="en-US" sz="1600" dirty="0">
            <a:latin typeface="+mn-lt"/>
            <a:ea typeface="Linux Biolinum G" panose="02000503000000000000" pitchFamily="2" charset="0"/>
            <a:cs typeface="Linux Biolinum G" panose="02000503000000000000" pitchFamily="2" charset="0"/>
          </a:endParaRPr>
        </a:p>
      </dgm:t>
    </dgm:pt>
    <dgm:pt modelId="{02A59087-3815-4A56-822C-1EAA43B04F56}" type="parTrans" cxnId="{9454F471-81EC-42A8-8E8A-EB5B3F5F89D3}">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AA3B89D4-0F79-4CEA-9A04-77CBACB7EB57}" type="sibTrans" cxnId="{9454F471-81EC-42A8-8E8A-EB5B3F5F89D3}">
      <dgm:prSet/>
      <dgm:spPr/>
      <dgm:t>
        <a:bodyPr/>
        <a:lstStyle/>
        <a:p>
          <a:endParaRPr lang="en-US" sz="1600">
            <a:latin typeface="+mn-lt"/>
            <a:ea typeface="Linux Biolinum G" panose="02000503000000000000" pitchFamily="2" charset="0"/>
            <a:cs typeface="Linux Biolinum G" panose="02000503000000000000" pitchFamily="2" charset="0"/>
          </a:endParaRPr>
        </a:p>
      </dgm:t>
    </dgm:pt>
    <dgm:pt modelId="{11D91EC2-7975-4ED4-861C-7709735D7055}" type="pres">
      <dgm:prSet presAssocID="{8FE80629-A182-4F61-B044-355D52B7D791}" presName="mainComposite" presStyleCnt="0">
        <dgm:presLayoutVars>
          <dgm:chPref val="1"/>
          <dgm:dir/>
          <dgm:animOne val="branch"/>
          <dgm:animLvl val="lvl"/>
          <dgm:resizeHandles val="exact"/>
        </dgm:presLayoutVars>
      </dgm:prSet>
      <dgm:spPr/>
    </dgm:pt>
    <dgm:pt modelId="{F81CC912-E8F3-4846-9E32-F5BD9467FE94}" type="pres">
      <dgm:prSet presAssocID="{8FE80629-A182-4F61-B044-355D52B7D791}" presName="hierFlow" presStyleCnt="0"/>
      <dgm:spPr/>
    </dgm:pt>
    <dgm:pt modelId="{5861E285-53C2-46CF-8D4F-F33778663E81}" type="pres">
      <dgm:prSet presAssocID="{8FE80629-A182-4F61-B044-355D52B7D791}" presName="firstBuf" presStyleCnt="0"/>
      <dgm:spPr/>
    </dgm:pt>
    <dgm:pt modelId="{9F961298-1342-4D5A-8838-FFA1D751BCD2}" type="pres">
      <dgm:prSet presAssocID="{8FE80629-A182-4F61-B044-355D52B7D791}" presName="hierChild1" presStyleCnt="0">
        <dgm:presLayoutVars>
          <dgm:chPref val="1"/>
          <dgm:animOne val="branch"/>
          <dgm:animLvl val="lvl"/>
        </dgm:presLayoutVars>
      </dgm:prSet>
      <dgm:spPr/>
    </dgm:pt>
    <dgm:pt modelId="{BB602832-1CB0-40CF-A4D6-2D337694BB87}" type="pres">
      <dgm:prSet presAssocID="{E764A11B-4C76-4471-BCF4-DF2D6F8B41D0}" presName="Name17" presStyleCnt="0"/>
      <dgm:spPr/>
    </dgm:pt>
    <dgm:pt modelId="{35C12205-7E43-4096-8012-1D215227490A}" type="pres">
      <dgm:prSet presAssocID="{E764A11B-4C76-4471-BCF4-DF2D6F8B41D0}" presName="level1Shape" presStyleLbl="node0" presStyleIdx="0" presStyleCnt="1" custScaleY="24561" custLinFactNeighborX="-8045" custLinFactNeighborY="24430">
        <dgm:presLayoutVars>
          <dgm:chPref val="3"/>
        </dgm:presLayoutVars>
      </dgm:prSet>
      <dgm:spPr/>
    </dgm:pt>
    <dgm:pt modelId="{3D0D025D-F044-47D8-BCB8-E23CF1EA6909}" type="pres">
      <dgm:prSet presAssocID="{E764A11B-4C76-4471-BCF4-DF2D6F8B41D0}" presName="hierChild2" presStyleCnt="0"/>
      <dgm:spPr/>
    </dgm:pt>
    <dgm:pt modelId="{E645E5A2-EEB5-453E-B545-6352F3B28DE0}" type="pres">
      <dgm:prSet presAssocID="{8FE80629-A182-4F61-B044-355D52B7D791}" presName="bgShapesFlow" presStyleCnt="0"/>
      <dgm:spPr/>
    </dgm:pt>
    <dgm:pt modelId="{0D16F042-3A06-4CB0-80B9-87489EE5B923}" type="pres">
      <dgm:prSet presAssocID="{772F93EB-D1B6-4826-8E5D-F2B60ADAD30F}" presName="rectComp" presStyleCnt="0"/>
      <dgm:spPr/>
    </dgm:pt>
    <dgm:pt modelId="{92F4E9F7-9777-44BC-B0EF-C1861382A7F2}" type="pres">
      <dgm:prSet presAssocID="{772F93EB-D1B6-4826-8E5D-F2B60ADAD30F}" presName="bgRect" presStyleLbl="bgShp" presStyleIdx="0" presStyleCnt="3"/>
      <dgm:spPr/>
    </dgm:pt>
    <dgm:pt modelId="{8A494965-2F80-487D-B839-C14C5960682C}" type="pres">
      <dgm:prSet presAssocID="{772F93EB-D1B6-4826-8E5D-F2B60ADAD30F}" presName="bgRectTx" presStyleLbl="bgShp" presStyleIdx="0" presStyleCnt="3">
        <dgm:presLayoutVars>
          <dgm:bulletEnabled val="1"/>
        </dgm:presLayoutVars>
      </dgm:prSet>
      <dgm:spPr/>
    </dgm:pt>
    <dgm:pt modelId="{23D56626-FA1D-4A27-82C9-FE54C1AD5966}" type="pres">
      <dgm:prSet presAssocID="{772F93EB-D1B6-4826-8E5D-F2B60ADAD30F}" presName="spComp" presStyleCnt="0"/>
      <dgm:spPr/>
    </dgm:pt>
    <dgm:pt modelId="{1CEDA732-EE07-4B1E-8479-74D23652BECB}" type="pres">
      <dgm:prSet presAssocID="{772F93EB-D1B6-4826-8E5D-F2B60ADAD30F}" presName="hSp" presStyleCnt="0"/>
      <dgm:spPr/>
    </dgm:pt>
    <dgm:pt modelId="{1CD86DE2-14D6-4F53-B747-ACD8270C2C19}" type="pres">
      <dgm:prSet presAssocID="{8AB9B3A5-5AF4-49DE-8040-49C92BD3B50D}" presName="rectComp" presStyleCnt="0"/>
      <dgm:spPr/>
    </dgm:pt>
    <dgm:pt modelId="{C6CA94B5-96C7-4AFF-9817-9B59842D8328}" type="pres">
      <dgm:prSet presAssocID="{8AB9B3A5-5AF4-49DE-8040-49C92BD3B50D}" presName="bgRect" presStyleLbl="bgShp" presStyleIdx="1" presStyleCnt="3"/>
      <dgm:spPr/>
    </dgm:pt>
    <dgm:pt modelId="{58E49772-879D-4A65-911B-B57161E0F8FA}" type="pres">
      <dgm:prSet presAssocID="{8AB9B3A5-5AF4-49DE-8040-49C92BD3B50D}" presName="bgRectTx" presStyleLbl="bgShp" presStyleIdx="1" presStyleCnt="3">
        <dgm:presLayoutVars>
          <dgm:bulletEnabled val="1"/>
        </dgm:presLayoutVars>
      </dgm:prSet>
      <dgm:spPr/>
    </dgm:pt>
    <dgm:pt modelId="{329D5AAC-7BB6-4798-8A8D-65DAD95E6610}" type="pres">
      <dgm:prSet presAssocID="{8AB9B3A5-5AF4-49DE-8040-49C92BD3B50D}" presName="spComp" presStyleCnt="0"/>
      <dgm:spPr/>
    </dgm:pt>
    <dgm:pt modelId="{8EBB9A73-EF70-4634-A575-61BC4547B8D6}" type="pres">
      <dgm:prSet presAssocID="{8AB9B3A5-5AF4-49DE-8040-49C92BD3B50D}" presName="hSp" presStyleCnt="0"/>
      <dgm:spPr/>
    </dgm:pt>
    <dgm:pt modelId="{62316F61-4AC7-4DE3-AE20-45B82D02EA36}" type="pres">
      <dgm:prSet presAssocID="{F3384CCF-E5C0-4C7A-B91C-8636FEE5448C}" presName="rectComp" presStyleCnt="0"/>
      <dgm:spPr/>
    </dgm:pt>
    <dgm:pt modelId="{E18DC4C0-5098-4881-BD09-DBA4FD87390E}" type="pres">
      <dgm:prSet presAssocID="{F3384CCF-E5C0-4C7A-B91C-8636FEE5448C}" presName="bgRect" presStyleLbl="bgShp" presStyleIdx="2" presStyleCnt="3"/>
      <dgm:spPr/>
    </dgm:pt>
    <dgm:pt modelId="{684BBBC0-F6F9-4D16-A717-2A37C19D9F69}" type="pres">
      <dgm:prSet presAssocID="{F3384CCF-E5C0-4C7A-B91C-8636FEE5448C}" presName="bgRectTx" presStyleLbl="bgShp" presStyleIdx="2" presStyleCnt="3">
        <dgm:presLayoutVars>
          <dgm:bulletEnabled val="1"/>
        </dgm:presLayoutVars>
      </dgm:prSet>
      <dgm:spPr/>
    </dgm:pt>
  </dgm:ptLst>
  <dgm:cxnLst>
    <dgm:cxn modelId="{D02B2501-21A4-43FF-8E1B-0A5FADC019E1}" srcId="{8AB9B3A5-5AF4-49DE-8040-49C92BD3B50D}" destId="{BBB50FFD-21D3-44BF-9D30-BD3981A78425}" srcOrd="2" destOrd="0" parTransId="{33806E3C-2E47-4740-B64D-A09C1F010F37}" sibTransId="{182F77A0-C3C3-4ACE-B09E-6BB4CBB75853}"/>
    <dgm:cxn modelId="{63B23308-A977-4E39-BC32-74B1D6E709B2}" type="presOf" srcId="{F785193A-26CF-44A3-8A7C-A9A5ADD8B813}" destId="{684BBBC0-F6F9-4D16-A717-2A37C19D9F69}" srcOrd="1" destOrd="4" presId="urn:microsoft.com/office/officeart/2005/8/layout/hierarchy5"/>
    <dgm:cxn modelId="{C899F20B-E86C-4BC9-8EFB-5C6272FBBA59}" srcId="{F3384CCF-E5C0-4C7A-B91C-8636FEE5448C}" destId="{9DE8DB84-458B-41D5-922B-D16A2AAB73E7}" srcOrd="0" destOrd="0" parTransId="{1F19DF54-C9FC-4177-A55B-C31576778B5E}" sibTransId="{DCE55C18-59A8-4F93-A0CC-50ADD4EDA8A6}"/>
    <dgm:cxn modelId="{7E542E23-C303-4B93-B2C0-D01BEE4863A3}" type="presOf" srcId="{D3FD7A81-0DEB-422D-8E82-D86554CE0AD0}" destId="{E18DC4C0-5098-4881-BD09-DBA4FD87390E}" srcOrd="0" destOrd="5" presId="urn:microsoft.com/office/officeart/2005/8/layout/hierarchy5"/>
    <dgm:cxn modelId="{5FDE4125-B1A6-4D5F-B087-92DDB2C859C1}" type="presOf" srcId="{F785193A-26CF-44A3-8A7C-A9A5ADD8B813}" destId="{E18DC4C0-5098-4881-BD09-DBA4FD87390E}" srcOrd="0" destOrd="4" presId="urn:microsoft.com/office/officeart/2005/8/layout/hierarchy5"/>
    <dgm:cxn modelId="{D6DF3631-87AC-4314-87A8-C2719C887FCB}" srcId="{F3384CCF-E5C0-4C7A-B91C-8636FEE5448C}" destId="{21084A79-3681-4E33-8A59-E8F50436166B}" srcOrd="1" destOrd="0" parTransId="{B18F9B71-1384-4524-A3FA-2DE79A01ECE7}" sibTransId="{87E3FCE0-8996-458E-8F36-08109223E616}"/>
    <dgm:cxn modelId="{7A887333-2D80-4B72-8C3C-77119362A057}" type="presOf" srcId="{49499D7C-F157-45EF-83F5-E33321FB9824}" destId="{8A494965-2F80-487D-B839-C14C5960682C}" srcOrd="1" destOrd="1" presId="urn:microsoft.com/office/officeart/2005/8/layout/hierarchy5"/>
    <dgm:cxn modelId="{BD60433F-93CE-4FAD-8903-A2D9F4581668}" srcId="{8FE80629-A182-4F61-B044-355D52B7D791}" destId="{E764A11B-4C76-4471-BCF4-DF2D6F8B41D0}" srcOrd="0" destOrd="0" parTransId="{DA5CD7EE-57A7-43D2-A134-EB949DF2A047}" sibTransId="{3DCEB25D-CA58-41F1-B838-8DCB30D4350A}"/>
    <dgm:cxn modelId="{13972F60-CE73-431C-9AC0-DF53AC24A2FB}" type="presOf" srcId="{7702FBA6-84EB-4102-857F-8D72A58405AC}" destId="{58E49772-879D-4A65-911B-B57161E0F8FA}" srcOrd="1" destOrd="2" presId="urn:microsoft.com/office/officeart/2005/8/layout/hierarchy5"/>
    <dgm:cxn modelId="{55386668-4D69-4A5C-8C7B-9BF03D1ADCFC}" type="presOf" srcId="{E764A11B-4C76-4471-BCF4-DF2D6F8B41D0}" destId="{35C12205-7E43-4096-8012-1D215227490A}" srcOrd="0" destOrd="0" presId="urn:microsoft.com/office/officeart/2005/8/layout/hierarchy5"/>
    <dgm:cxn modelId="{77B77448-E061-4C77-96C9-0328AD800BE4}" type="presOf" srcId="{772F93EB-D1B6-4826-8E5D-F2B60ADAD30F}" destId="{92F4E9F7-9777-44BC-B0EF-C1861382A7F2}" srcOrd="0" destOrd="0" presId="urn:microsoft.com/office/officeart/2005/8/layout/hierarchy5"/>
    <dgm:cxn modelId="{1F79606B-B5C3-45CA-945C-60EA200E794A}" type="presOf" srcId="{F3384CCF-E5C0-4C7A-B91C-8636FEE5448C}" destId="{E18DC4C0-5098-4881-BD09-DBA4FD87390E}" srcOrd="0" destOrd="0" presId="urn:microsoft.com/office/officeart/2005/8/layout/hierarchy5"/>
    <dgm:cxn modelId="{5516CE4C-9E40-46AD-89ED-64081252B1F7}" type="presOf" srcId="{493BCF5C-0A5D-4FAD-AC6D-941BF3A10ADC}" destId="{92F4E9F7-9777-44BC-B0EF-C1861382A7F2}" srcOrd="0" destOrd="3" presId="urn:microsoft.com/office/officeart/2005/8/layout/hierarchy5"/>
    <dgm:cxn modelId="{9208516E-AF46-47CF-BABB-0D552DCDBEF7}" srcId="{8AB9B3A5-5AF4-49DE-8040-49C92BD3B50D}" destId="{7702FBA6-84EB-4102-857F-8D72A58405AC}" srcOrd="1" destOrd="0" parTransId="{8993D07C-0D88-4501-B5D7-7FB3976B1DD3}" sibTransId="{5E020746-428E-40C6-824E-3FAA6A068042}"/>
    <dgm:cxn modelId="{85D6C76F-7A5B-4D65-9F9E-7AEEBCB242BD}" type="presOf" srcId="{9B744AF6-94DC-406D-A66D-9925EA886444}" destId="{58E49772-879D-4A65-911B-B57161E0F8FA}" srcOrd="1" destOrd="4" presId="urn:microsoft.com/office/officeart/2005/8/layout/hierarchy5"/>
    <dgm:cxn modelId="{9454F471-81EC-42A8-8E8A-EB5B3F5F89D3}" srcId="{F3384CCF-E5C0-4C7A-B91C-8636FEE5448C}" destId="{D3FD7A81-0DEB-422D-8E82-D86554CE0AD0}" srcOrd="4" destOrd="0" parTransId="{02A59087-3815-4A56-822C-1EAA43B04F56}" sibTransId="{AA3B89D4-0F79-4CEA-9A04-77CBACB7EB57}"/>
    <dgm:cxn modelId="{03728272-7DCE-40B6-B0A6-4BAAEBD5938C}" type="presOf" srcId="{9DE8DB84-458B-41D5-922B-D16A2AAB73E7}" destId="{684BBBC0-F6F9-4D16-A717-2A37C19D9F69}" srcOrd="1" destOrd="1" presId="urn:microsoft.com/office/officeart/2005/8/layout/hierarchy5"/>
    <dgm:cxn modelId="{39BC0C53-E7DD-494E-8E58-55CEC6AEAB45}" srcId="{8FE80629-A182-4F61-B044-355D52B7D791}" destId="{F3384CCF-E5C0-4C7A-B91C-8636FEE5448C}" srcOrd="3" destOrd="0" parTransId="{A89C70DA-36AA-4180-8BE7-1D5E8B183590}" sibTransId="{10F6BE31-4C2D-4CB6-9283-225F871F3F83}"/>
    <dgm:cxn modelId="{9D383374-C437-4E25-8278-5F99678EC13B}" srcId="{8AB9B3A5-5AF4-49DE-8040-49C92BD3B50D}" destId="{E23DAB70-1460-4CAD-B7A5-23D31D281324}" srcOrd="0" destOrd="0" parTransId="{DF4740A5-E3AD-43DE-9FF4-6723A3B63C7A}" sibTransId="{49AA3F8A-4B31-4298-9370-157BFE7D827C}"/>
    <dgm:cxn modelId="{4ED53356-42F7-452B-B8BB-0B0518EF7018}" type="presOf" srcId="{9A49CDBA-A188-43AD-B990-A6828CBA7139}" destId="{8A494965-2F80-487D-B839-C14C5960682C}" srcOrd="1" destOrd="2" presId="urn:microsoft.com/office/officeart/2005/8/layout/hierarchy5"/>
    <dgm:cxn modelId="{BCF43E7D-D14C-4598-ADF5-F96DED9DB401}" srcId="{772F93EB-D1B6-4826-8E5D-F2B60ADAD30F}" destId="{49499D7C-F157-45EF-83F5-E33321FB9824}" srcOrd="0" destOrd="0" parTransId="{CEA510D8-25D5-4271-9685-F13A5363CE5C}" sibTransId="{7E324F7D-0D71-4E0D-9764-F075F74CD78A}"/>
    <dgm:cxn modelId="{D3297C80-70E1-4506-9927-655060817569}" type="presOf" srcId="{F3384CCF-E5C0-4C7A-B91C-8636FEE5448C}" destId="{684BBBC0-F6F9-4D16-A717-2A37C19D9F69}" srcOrd="1" destOrd="0" presId="urn:microsoft.com/office/officeart/2005/8/layout/hierarchy5"/>
    <dgm:cxn modelId="{A6317683-A056-4622-BA1A-7490B3D7F641}" type="presOf" srcId="{9A49CDBA-A188-43AD-B990-A6828CBA7139}" destId="{92F4E9F7-9777-44BC-B0EF-C1861382A7F2}" srcOrd="0" destOrd="2" presId="urn:microsoft.com/office/officeart/2005/8/layout/hierarchy5"/>
    <dgm:cxn modelId="{53882096-4EA1-4CDD-BC2C-9A5A6BFFF032}" type="presOf" srcId="{8FE80629-A182-4F61-B044-355D52B7D791}" destId="{11D91EC2-7975-4ED4-861C-7709735D7055}" srcOrd="0" destOrd="0" presId="urn:microsoft.com/office/officeart/2005/8/layout/hierarchy5"/>
    <dgm:cxn modelId="{68EAE39A-3A3F-4961-841C-12F535C507A4}" type="presOf" srcId="{7702FBA6-84EB-4102-857F-8D72A58405AC}" destId="{C6CA94B5-96C7-4AFF-9817-9B59842D8328}" srcOrd="0" destOrd="2" presId="urn:microsoft.com/office/officeart/2005/8/layout/hierarchy5"/>
    <dgm:cxn modelId="{957926A0-8B9B-4B53-B086-376B212D8C56}" type="presOf" srcId="{21084A79-3681-4E33-8A59-E8F50436166B}" destId="{684BBBC0-F6F9-4D16-A717-2A37C19D9F69}" srcOrd="1" destOrd="2" presId="urn:microsoft.com/office/officeart/2005/8/layout/hierarchy5"/>
    <dgm:cxn modelId="{EC6B8FA2-0FDB-4604-9664-886244DAF5E2}" srcId="{8FE80629-A182-4F61-B044-355D52B7D791}" destId="{772F93EB-D1B6-4826-8E5D-F2B60ADAD30F}" srcOrd="1" destOrd="0" parTransId="{01B99B15-2133-4824-BD4D-3368B0076CFC}" sibTransId="{66D406B7-FD82-4374-8FC5-64F502BC81AD}"/>
    <dgm:cxn modelId="{37A3C0A2-2074-420A-A1B0-19C25B1B719C}" type="presOf" srcId="{9DE8DB84-458B-41D5-922B-D16A2AAB73E7}" destId="{E18DC4C0-5098-4881-BD09-DBA4FD87390E}" srcOrd="0" destOrd="1" presId="urn:microsoft.com/office/officeart/2005/8/layout/hierarchy5"/>
    <dgm:cxn modelId="{31D141A3-7E31-4E94-B7D3-073D82DFBD2C}" srcId="{8AB9B3A5-5AF4-49DE-8040-49C92BD3B50D}" destId="{9B744AF6-94DC-406D-A66D-9925EA886444}" srcOrd="3" destOrd="0" parTransId="{97629E12-9E06-4380-85F0-ED20F286FA17}" sibTransId="{07847D17-102B-4648-BC0C-690DA1C3547A}"/>
    <dgm:cxn modelId="{6324CAAA-C989-47D5-A764-E0B6892B74F6}" srcId="{772F93EB-D1B6-4826-8E5D-F2B60ADAD30F}" destId="{9A49CDBA-A188-43AD-B990-A6828CBA7139}" srcOrd="1" destOrd="0" parTransId="{A20A83F2-6EA5-4E85-A5B7-1CE87F0703CA}" sibTransId="{2EF1D91F-393D-4038-8A9B-E4455148846A}"/>
    <dgm:cxn modelId="{4CBEA0BA-86FE-4EB0-8193-BA74DA5FADFC}" type="presOf" srcId="{49499D7C-F157-45EF-83F5-E33321FB9824}" destId="{92F4E9F7-9777-44BC-B0EF-C1861382A7F2}" srcOrd="0" destOrd="1" presId="urn:microsoft.com/office/officeart/2005/8/layout/hierarchy5"/>
    <dgm:cxn modelId="{6E4D65BB-C6B8-4A70-BBBF-4BA3C1230786}" srcId="{F3384CCF-E5C0-4C7A-B91C-8636FEE5448C}" destId="{430CBCE4-75C9-45A4-96CB-20A975776757}" srcOrd="2" destOrd="0" parTransId="{455DF270-C4A2-4B0B-BA96-230EF2FB0C57}" sibTransId="{D1BA9171-881A-4942-8BCE-A36646414168}"/>
    <dgm:cxn modelId="{98B0DEBE-282A-44E3-82BB-770E770C4D8C}" type="presOf" srcId="{772F93EB-D1B6-4826-8E5D-F2B60ADAD30F}" destId="{8A494965-2F80-487D-B839-C14C5960682C}" srcOrd="1" destOrd="0" presId="urn:microsoft.com/office/officeart/2005/8/layout/hierarchy5"/>
    <dgm:cxn modelId="{925D8CC0-239E-4248-8BA2-B5AF45F34B18}" type="presOf" srcId="{430CBCE4-75C9-45A4-96CB-20A975776757}" destId="{684BBBC0-F6F9-4D16-A717-2A37C19D9F69}" srcOrd="1" destOrd="3" presId="urn:microsoft.com/office/officeart/2005/8/layout/hierarchy5"/>
    <dgm:cxn modelId="{1F07C4C8-32B2-4C8E-A1C7-79C43713872A}" srcId="{F3384CCF-E5C0-4C7A-B91C-8636FEE5448C}" destId="{F785193A-26CF-44A3-8A7C-A9A5ADD8B813}" srcOrd="3" destOrd="0" parTransId="{19E29952-5612-4DE3-8625-68FFF4822CAA}" sibTransId="{96620BA5-3869-45E7-977D-87B72B7A4C67}"/>
    <dgm:cxn modelId="{E847FACA-A089-4FA5-8889-97D72B810789}" type="presOf" srcId="{9B744AF6-94DC-406D-A66D-9925EA886444}" destId="{C6CA94B5-96C7-4AFF-9817-9B59842D8328}" srcOrd="0" destOrd="4" presId="urn:microsoft.com/office/officeart/2005/8/layout/hierarchy5"/>
    <dgm:cxn modelId="{FBF05CCC-23FC-43AB-8126-E1068BE65CE6}" type="presOf" srcId="{BBB50FFD-21D3-44BF-9D30-BD3981A78425}" destId="{C6CA94B5-96C7-4AFF-9817-9B59842D8328}" srcOrd="0" destOrd="3" presId="urn:microsoft.com/office/officeart/2005/8/layout/hierarchy5"/>
    <dgm:cxn modelId="{9F77ABD0-AD7E-43F5-BCF3-5165CC7FE973}" type="presOf" srcId="{21084A79-3681-4E33-8A59-E8F50436166B}" destId="{E18DC4C0-5098-4881-BD09-DBA4FD87390E}" srcOrd="0" destOrd="2" presId="urn:microsoft.com/office/officeart/2005/8/layout/hierarchy5"/>
    <dgm:cxn modelId="{C1C4B0D1-FC65-49D0-8CAB-BD5CD6044728}" type="presOf" srcId="{8AB9B3A5-5AF4-49DE-8040-49C92BD3B50D}" destId="{C6CA94B5-96C7-4AFF-9817-9B59842D8328}" srcOrd="0" destOrd="0" presId="urn:microsoft.com/office/officeart/2005/8/layout/hierarchy5"/>
    <dgm:cxn modelId="{1664CBDA-925C-420C-94A6-8B1257C2AE96}" srcId="{772F93EB-D1B6-4826-8E5D-F2B60ADAD30F}" destId="{493BCF5C-0A5D-4FAD-AC6D-941BF3A10ADC}" srcOrd="2" destOrd="0" parTransId="{C2A4E2E5-67D9-4E21-8267-1FB37F5CA44D}" sibTransId="{22E31555-70ED-43F6-9C62-E284A08CD4AA}"/>
    <dgm:cxn modelId="{652D2EDF-D1B6-4BC3-8872-EB4EB6A02C64}" type="presOf" srcId="{430CBCE4-75C9-45A4-96CB-20A975776757}" destId="{E18DC4C0-5098-4881-BD09-DBA4FD87390E}" srcOrd="0" destOrd="3" presId="urn:microsoft.com/office/officeart/2005/8/layout/hierarchy5"/>
    <dgm:cxn modelId="{14B8DDE9-26E3-4CFF-9AA0-659E3AD02A1C}" type="presOf" srcId="{BBB50FFD-21D3-44BF-9D30-BD3981A78425}" destId="{58E49772-879D-4A65-911B-B57161E0F8FA}" srcOrd="1" destOrd="3" presId="urn:microsoft.com/office/officeart/2005/8/layout/hierarchy5"/>
    <dgm:cxn modelId="{31C241ED-1D23-4D6D-8E6B-92D9F97A9C47}" type="presOf" srcId="{D3FD7A81-0DEB-422D-8E82-D86554CE0AD0}" destId="{684BBBC0-F6F9-4D16-A717-2A37C19D9F69}" srcOrd="1" destOrd="5" presId="urn:microsoft.com/office/officeart/2005/8/layout/hierarchy5"/>
    <dgm:cxn modelId="{38186BF3-3136-4AA4-B02E-875FB101D109}" type="presOf" srcId="{493BCF5C-0A5D-4FAD-AC6D-941BF3A10ADC}" destId="{8A494965-2F80-487D-B839-C14C5960682C}" srcOrd="1" destOrd="3" presId="urn:microsoft.com/office/officeart/2005/8/layout/hierarchy5"/>
    <dgm:cxn modelId="{0E148DF3-92D5-41B0-A4D7-36E030E8BDC7}" type="presOf" srcId="{E23DAB70-1460-4CAD-B7A5-23D31D281324}" destId="{58E49772-879D-4A65-911B-B57161E0F8FA}" srcOrd="1" destOrd="1" presId="urn:microsoft.com/office/officeart/2005/8/layout/hierarchy5"/>
    <dgm:cxn modelId="{D099D4F7-CA0C-472E-AF97-387CB178EC25}" type="presOf" srcId="{E23DAB70-1460-4CAD-B7A5-23D31D281324}" destId="{C6CA94B5-96C7-4AFF-9817-9B59842D8328}" srcOrd="0" destOrd="1" presId="urn:microsoft.com/office/officeart/2005/8/layout/hierarchy5"/>
    <dgm:cxn modelId="{C548BCFC-E148-40E6-A959-93E73D1D1C5C}" type="presOf" srcId="{8AB9B3A5-5AF4-49DE-8040-49C92BD3B50D}" destId="{58E49772-879D-4A65-911B-B57161E0F8FA}" srcOrd="1" destOrd="0" presId="urn:microsoft.com/office/officeart/2005/8/layout/hierarchy5"/>
    <dgm:cxn modelId="{D7C0D2FE-E374-4A77-9352-F838F32DA716}" srcId="{8FE80629-A182-4F61-B044-355D52B7D791}" destId="{8AB9B3A5-5AF4-49DE-8040-49C92BD3B50D}" srcOrd="2" destOrd="0" parTransId="{D0CD39C5-550F-473B-91B8-EA429AAA4B71}" sibTransId="{F6862CE0-98A9-4B4B-840D-48A4B421DA53}"/>
    <dgm:cxn modelId="{C1C42F23-EE8B-4352-98CD-B7BB629910AF}" type="presParOf" srcId="{11D91EC2-7975-4ED4-861C-7709735D7055}" destId="{F81CC912-E8F3-4846-9E32-F5BD9467FE94}" srcOrd="0" destOrd="0" presId="urn:microsoft.com/office/officeart/2005/8/layout/hierarchy5"/>
    <dgm:cxn modelId="{BB8B068A-AC39-481E-8908-541C1644FAEA}" type="presParOf" srcId="{F81CC912-E8F3-4846-9E32-F5BD9467FE94}" destId="{5861E285-53C2-46CF-8D4F-F33778663E81}" srcOrd="0" destOrd="0" presId="urn:microsoft.com/office/officeart/2005/8/layout/hierarchy5"/>
    <dgm:cxn modelId="{F2E7DF6C-B890-4659-96C0-98B3BB7B52E3}" type="presParOf" srcId="{F81CC912-E8F3-4846-9E32-F5BD9467FE94}" destId="{9F961298-1342-4D5A-8838-FFA1D751BCD2}" srcOrd="1" destOrd="0" presId="urn:microsoft.com/office/officeart/2005/8/layout/hierarchy5"/>
    <dgm:cxn modelId="{2D82D654-630D-458C-A430-2E36BB555B16}" type="presParOf" srcId="{9F961298-1342-4D5A-8838-FFA1D751BCD2}" destId="{BB602832-1CB0-40CF-A4D6-2D337694BB87}" srcOrd="0" destOrd="0" presId="urn:microsoft.com/office/officeart/2005/8/layout/hierarchy5"/>
    <dgm:cxn modelId="{B367D572-6080-41DC-B3EF-A6EF2ECCB648}" type="presParOf" srcId="{BB602832-1CB0-40CF-A4D6-2D337694BB87}" destId="{35C12205-7E43-4096-8012-1D215227490A}" srcOrd="0" destOrd="0" presId="urn:microsoft.com/office/officeart/2005/8/layout/hierarchy5"/>
    <dgm:cxn modelId="{C12A8A79-385D-488D-A222-6D88D211042A}" type="presParOf" srcId="{BB602832-1CB0-40CF-A4D6-2D337694BB87}" destId="{3D0D025D-F044-47D8-BCB8-E23CF1EA6909}" srcOrd="1" destOrd="0" presId="urn:microsoft.com/office/officeart/2005/8/layout/hierarchy5"/>
    <dgm:cxn modelId="{5CD4353E-6AAE-4068-A937-02CB3649F682}" type="presParOf" srcId="{11D91EC2-7975-4ED4-861C-7709735D7055}" destId="{E645E5A2-EEB5-453E-B545-6352F3B28DE0}" srcOrd="1" destOrd="0" presId="urn:microsoft.com/office/officeart/2005/8/layout/hierarchy5"/>
    <dgm:cxn modelId="{C972149E-CD1D-4E4E-A05F-5D471110B9D6}" type="presParOf" srcId="{E645E5A2-EEB5-453E-B545-6352F3B28DE0}" destId="{0D16F042-3A06-4CB0-80B9-87489EE5B923}" srcOrd="0" destOrd="0" presId="urn:microsoft.com/office/officeart/2005/8/layout/hierarchy5"/>
    <dgm:cxn modelId="{FE999069-50E9-4DF1-A6AF-D2741AEB68C9}" type="presParOf" srcId="{0D16F042-3A06-4CB0-80B9-87489EE5B923}" destId="{92F4E9F7-9777-44BC-B0EF-C1861382A7F2}" srcOrd="0" destOrd="0" presId="urn:microsoft.com/office/officeart/2005/8/layout/hierarchy5"/>
    <dgm:cxn modelId="{126701CC-FEA9-4559-9B4B-D11084E610C3}" type="presParOf" srcId="{0D16F042-3A06-4CB0-80B9-87489EE5B923}" destId="{8A494965-2F80-487D-B839-C14C5960682C}" srcOrd="1" destOrd="0" presId="urn:microsoft.com/office/officeart/2005/8/layout/hierarchy5"/>
    <dgm:cxn modelId="{36197970-A072-4C6B-B605-DD9ED9B705C9}" type="presParOf" srcId="{E645E5A2-EEB5-453E-B545-6352F3B28DE0}" destId="{23D56626-FA1D-4A27-82C9-FE54C1AD5966}" srcOrd="1" destOrd="0" presId="urn:microsoft.com/office/officeart/2005/8/layout/hierarchy5"/>
    <dgm:cxn modelId="{6CD9ADFF-DCB8-42C4-9E0B-FCD6936F17BF}" type="presParOf" srcId="{23D56626-FA1D-4A27-82C9-FE54C1AD5966}" destId="{1CEDA732-EE07-4B1E-8479-74D23652BECB}" srcOrd="0" destOrd="0" presId="urn:microsoft.com/office/officeart/2005/8/layout/hierarchy5"/>
    <dgm:cxn modelId="{25EAD82C-3B5E-4BAE-945B-DAB79A1A8AD8}" type="presParOf" srcId="{E645E5A2-EEB5-453E-B545-6352F3B28DE0}" destId="{1CD86DE2-14D6-4F53-B747-ACD8270C2C19}" srcOrd="2" destOrd="0" presId="urn:microsoft.com/office/officeart/2005/8/layout/hierarchy5"/>
    <dgm:cxn modelId="{25EB7E68-0582-400E-B5EC-98E1F675293A}" type="presParOf" srcId="{1CD86DE2-14D6-4F53-B747-ACD8270C2C19}" destId="{C6CA94B5-96C7-4AFF-9817-9B59842D8328}" srcOrd="0" destOrd="0" presId="urn:microsoft.com/office/officeart/2005/8/layout/hierarchy5"/>
    <dgm:cxn modelId="{E633EF0B-615C-4AB1-B47E-A01221150857}" type="presParOf" srcId="{1CD86DE2-14D6-4F53-B747-ACD8270C2C19}" destId="{58E49772-879D-4A65-911B-B57161E0F8FA}" srcOrd="1" destOrd="0" presId="urn:microsoft.com/office/officeart/2005/8/layout/hierarchy5"/>
    <dgm:cxn modelId="{8986AE16-89FC-4179-82D5-0056B09AC0A6}" type="presParOf" srcId="{E645E5A2-EEB5-453E-B545-6352F3B28DE0}" destId="{329D5AAC-7BB6-4798-8A8D-65DAD95E6610}" srcOrd="3" destOrd="0" presId="urn:microsoft.com/office/officeart/2005/8/layout/hierarchy5"/>
    <dgm:cxn modelId="{056D2EC0-485A-463A-AA5E-0563F3FB5AA0}" type="presParOf" srcId="{329D5AAC-7BB6-4798-8A8D-65DAD95E6610}" destId="{8EBB9A73-EF70-4634-A575-61BC4547B8D6}" srcOrd="0" destOrd="0" presId="urn:microsoft.com/office/officeart/2005/8/layout/hierarchy5"/>
    <dgm:cxn modelId="{DDFF82E3-8782-4BE1-81BC-E472B88E92E4}" type="presParOf" srcId="{E645E5A2-EEB5-453E-B545-6352F3B28DE0}" destId="{62316F61-4AC7-4DE3-AE20-45B82D02EA36}" srcOrd="4" destOrd="0" presId="urn:microsoft.com/office/officeart/2005/8/layout/hierarchy5"/>
    <dgm:cxn modelId="{C9BEF812-90B7-4016-AF16-A598061B5371}" type="presParOf" srcId="{62316F61-4AC7-4DE3-AE20-45B82D02EA36}" destId="{E18DC4C0-5098-4881-BD09-DBA4FD87390E}" srcOrd="0" destOrd="0" presId="urn:microsoft.com/office/officeart/2005/8/layout/hierarchy5"/>
    <dgm:cxn modelId="{F5E77120-29BE-4220-A137-7BE14951E647}" type="presParOf" srcId="{62316F61-4AC7-4DE3-AE20-45B82D02EA36}" destId="{684BBBC0-F6F9-4D16-A717-2A37C19D9F69}"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62A59-5CF9-49CF-8106-577D0527B433}" type="doc">
      <dgm:prSet loTypeId="urn:microsoft.com/office/officeart/2005/8/layout/matrix3" loCatId="matrix" qsTypeId="urn:microsoft.com/office/officeart/2005/8/quickstyle/3d4" qsCatId="3D" csTypeId="urn:microsoft.com/office/officeart/2005/8/colors/accent5_4" csCatId="accent5" phldr="1"/>
      <dgm:spPr/>
      <dgm:t>
        <a:bodyPr/>
        <a:lstStyle/>
        <a:p>
          <a:endParaRPr lang="en-US"/>
        </a:p>
      </dgm:t>
    </dgm:pt>
    <dgm:pt modelId="{895E9736-0801-4DDC-A3ED-54B07AEA4F9B}">
      <dgm:prSet phldrT="[Text]"/>
      <dgm:spPr/>
      <dgm:t>
        <a:bodyPr/>
        <a:lstStyle/>
        <a:p>
          <a:r>
            <a:rPr lang="en-US" dirty="0"/>
            <a:t>Defendant Interview</a:t>
          </a:r>
        </a:p>
      </dgm:t>
    </dgm:pt>
    <dgm:pt modelId="{FD3633FD-1001-4514-A172-C4AF46BD33B7}" type="parTrans" cxnId="{B5F76545-DB00-4465-97F6-03137BC97F5C}">
      <dgm:prSet/>
      <dgm:spPr/>
      <dgm:t>
        <a:bodyPr/>
        <a:lstStyle/>
        <a:p>
          <a:endParaRPr lang="en-US"/>
        </a:p>
      </dgm:t>
    </dgm:pt>
    <dgm:pt modelId="{2F492EC2-2D49-4737-8D4D-FC463E7B196C}" type="sibTrans" cxnId="{B5F76545-DB00-4465-97F6-03137BC97F5C}">
      <dgm:prSet/>
      <dgm:spPr/>
      <dgm:t>
        <a:bodyPr/>
        <a:lstStyle/>
        <a:p>
          <a:endParaRPr lang="en-US"/>
        </a:p>
      </dgm:t>
    </dgm:pt>
    <dgm:pt modelId="{89B26111-576B-4144-9091-D6C2CDBC9F02}">
      <dgm:prSet phldrT="[Text]"/>
      <dgm:spPr/>
      <dgm:t>
        <a:bodyPr/>
        <a:lstStyle/>
        <a:p>
          <a:r>
            <a:rPr lang="en-US" dirty="0"/>
            <a:t>Criminal History Check</a:t>
          </a:r>
        </a:p>
      </dgm:t>
    </dgm:pt>
    <dgm:pt modelId="{F445BEDE-D4EE-4BF1-9BE7-B43EBB35D2DB}" type="parTrans" cxnId="{E9ED50A6-6C57-4CAC-A628-D4619BD59808}">
      <dgm:prSet/>
      <dgm:spPr/>
      <dgm:t>
        <a:bodyPr/>
        <a:lstStyle/>
        <a:p>
          <a:endParaRPr lang="en-US"/>
        </a:p>
      </dgm:t>
    </dgm:pt>
    <dgm:pt modelId="{69A4A3D2-52F9-4415-A99B-16BC0D23C13B}" type="sibTrans" cxnId="{E9ED50A6-6C57-4CAC-A628-D4619BD59808}">
      <dgm:prSet/>
      <dgm:spPr/>
      <dgm:t>
        <a:bodyPr/>
        <a:lstStyle/>
        <a:p>
          <a:endParaRPr lang="en-US"/>
        </a:p>
      </dgm:t>
    </dgm:pt>
    <dgm:pt modelId="{C59531F2-71D5-488F-A141-08E8CE420269}">
      <dgm:prSet phldrT="[Text]"/>
      <dgm:spPr/>
      <dgm:t>
        <a:bodyPr/>
        <a:lstStyle/>
        <a:p>
          <a:r>
            <a:rPr lang="en-US" dirty="0"/>
            <a:t>Verification</a:t>
          </a:r>
        </a:p>
      </dgm:t>
    </dgm:pt>
    <dgm:pt modelId="{EBA01EF9-4AFA-4115-B531-CA782ABFAB22}" type="parTrans" cxnId="{B86DEC41-E3B2-469A-B0A8-B0A03FA57FE9}">
      <dgm:prSet/>
      <dgm:spPr/>
      <dgm:t>
        <a:bodyPr/>
        <a:lstStyle/>
        <a:p>
          <a:endParaRPr lang="en-US"/>
        </a:p>
      </dgm:t>
    </dgm:pt>
    <dgm:pt modelId="{5F476AFD-0881-453D-8453-1BF1A7F80AFC}" type="sibTrans" cxnId="{B86DEC41-E3B2-469A-B0A8-B0A03FA57FE9}">
      <dgm:prSet/>
      <dgm:spPr/>
      <dgm:t>
        <a:bodyPr/>
        <a:lstStyle/>
        <a:p>
          <a:endParaRPr lang="en-US"/>
        </a:p>
      </dgm:t>
    </dgm:pt>
    <dgm:pt modelId="{950B2B86-42D2-4122-BA34-36236C97B60D}">
      <dgm:prSet phldrT="[Text]"/>
      <dgm:spPr/>
      <dgm:t>
        <a:bodyPr/>
        <a:lstStyle/>
        <a:p>
          <a:r>
            <a:rPr lang="en-US" dirty="0"/>
            <a:t>Risk Assessment</a:t>
          </a:r>
        </a:p>
      </dgm:t>
    </dgm:pt>
    <dgm:pt modelId="{E587409D-8893-4B2A-820C-CC3E27971A92}" type="parTrans" cxnId="{FFDA499D-58E9-4465-AA2E-D3ACC067B763}">
      <dgm:prSet/>
      <dgm:spPr/>
      <dgm:t>
        <a:bodyPr/>
        <a:lstStyle/>
        <a:p>
          <a:endParaRPr lang="en-US"/>
        </a:p>
      </dgm:t>
    </dgm:pt>
    <dgm:pt modelId="{9261B100-CC8D-4D21-A03D-69C487659CB8}" type="sibTrans" cxnId="{FFDA499D-58E9-4465-AA2E-D3ACC067B763}">
      <dgm:prSet/>
      <dgm:spPr/>
      <dgm:t>
        <a:bodyPr/>
        <a:lstStyle/>
        <a:p>
          <a:endParaRPr lang="en-US"/>
        </a:p>
      </dgm:t>
    </dgm:pt>
    <dgm:pt modelId="{EEF9EBA4-DCB3-4407-8BC6-6ACDC49F8872}" type="pres">
      <dgm:prSet presAssocID="{8C562A59-5CF9-49CF-8106-577D0527B433}" presName="matrix" presStyleCnt="0">
        <dgm:presLayoutVars>
          <dgm:chMax val="1"/>
          <dgm:dir/>
          <dgm:resizeHandles val="exact"/>
        </dgm:presLayoutVars>
      </dgm:prSet>
      <dgm:spPr/>
    </dgm:pt>
    <dgm:pt modelId="{C41467B4-7693-4467-A4AB-3816DE5AC6DC}" type="pres">
      <dgm:prSet presAssocID="{8C562A59-5CF9-49CF-8106-577D0527B433}" presName="diamond" presStyleLbl="bgShp" presStyleIdx="0" presStyleCnt="1"/>
      <dgm:spPr/>
    </dgm:pt>
    <dgm:pt modelId="{8C14BDE2-3BE1-4DAB-BE27-CEAB437C1F40}" type="pres">
      <dgm:prSet presAssocID="{8C562A59-5CF9-49CF-8106-577D0527B433}" presName="quad1" presStyleLbl="node1" presStyleIdx="0" presStyleCnt="4">
        <dgm:presLayoutVars>
          <dgm:chMax val="0"/>
          <dgm:chPref val="0"/>
          <dgm:bulletEnabled val="1"/>
        </dgm:presLayoutVars>
      </dgm:prSet>
      <dgm:spPr/>
    </dgm:pt>
    <dgm:pt modelId="{A257B569-0D83-4D55-80EF-85133963B658}" type="pres">
      <dgm:prSet presAssocID="{8C562A59-5CF9-49CF-8106-577D0527B433}" presName="quad2" presStyleLbl="node1" presStyleIdx="1" presStyleCnt="4">
        <dgm:presLayoutVars>
          <dgm:chMax val="0"/>
          <dgm:chPref val="0"/>
          <dgm:bulletEnabled val="1"/>
        </dgm:presLayoutVars>
      </dgm:prSet>
      <dgm:spPr/>
    </dgm:pt>
    <dgm:pt modelId="{03BB9CDE-53AF-4710-B2BA-95BE440CD06F}" type="pres">
      <dgm:prSet presAssocID="{8C562A59-5CF9-49CF-8106-577D0527B433}" presName="quad3" presStyleLbl="node1" presStyleIdx="2" presStyleCnt="4">
        <dgm:presLayoutVars>
          <dgm:chMax val="0"/>
          <dgm:chPref val="0"/>
          <dgm:bulletEnabled val="1"/>
        </dgm:presLayoutVars>
      </dgm:prSet>
      <dgm:spPr/>
    </dgm:pt>
    <dgm:pt modelId="{D1923F12-7E61-4B20-9615-3A9473E9D280}" type="pres">
      <dgm:prSet presAssocID="{8C562A59-5CF9-49CF-8106-577D0527B433}" presName="quad4" presStyleLbl="node1" presStyleIdx="3" presStyleCnt="4">
        <dgm:presLayoutVars>
          <dgm:chMax val="0"/>
          <dgm:chPref val="0"/>
          <dgm:bulletEnabled val="1"/>
        </dgm:presLayoutVars>
      </dgm:prSet>
      <dgm:spPr/>
    </dgm:pt>
  </dgm:ptLst>
  <dgm:cxnLst>
    <dgm:cxn modelId="{2435FA31-968D-4C43-B29D-0BCAD89DC638}" type="presOf" srcId="{895E9736-0801-4DDC-A3ED-54B07AEA4F9B}" destId="{8C14BDE2-3BE1-4DAB-BE27-CEAB437C1F40}" srcOrd="0" destOrd="0" presId="urn:microsoft.com/office/officeart/2005/8/layout/matrix3"/>
    <dgm:cxn modelId="{B86DEC41-E3B2-469A-B0A8-B0A03FA57FE9}" srcId="{8C562A59-5CF9-49CF-8106-577D0527B433}" destId="{C59531F2-71D5-488F-A141-08E8CE420269}" srcOrd="2" destOrd="0" parTransId="{EBA01EF9-4AFA-4115-B531-CA782ABFAB22}" sibTransId="{5F476AFD-0881-453D-8453-1BF1A7F80AFC}"/>
    <dgm:cxn modelId="{CBC3A144-0296-4254-9789-BE640159647C}" type="presOf" srcId="{C59531F2-71D5-488F-A141-08E8CE420269}" destId="{03BB9CDE-53AF-4710-B2BA-95BE440CD06F}" srcOrd="0" destOrd="0" presId="urn:microsoft.com/office/officeart/2005/8/layout/matrix3"/>
    <dgm:cxn modelId="{B5F76545-DB00-4465-97F6-03137BC97F5C}" srcId="{8C562A59-5CF9-49CF-8106-577D0527B433}" destId="{895E9736-0801-4DDC-A3ED-54B07AEA4F9B}" srcOrd="0" destOrd="0" parTransId="{FD3633FD-1001-4514-A172-C4AF46BD33B7}" sibTransId="{2F492EC2-2D49-4737-8D4D-FC463E7B196C}"/>
    <dgm:cxn modelId="{0808C467-C92F-4FEC-AE7C-1F189C24EC26}" type="presOf" srcId="{89B26111-576B-4144-9091-D6C2CDBC9F02}" destId="{A257B569-0D83-4D55-80EF-85133963B658}" srcOrd="0" destOrd="0" presId="urn:microsoft.com/office/officeart/2005/8/layout/matrix3"/>
    <dgm:cxn modelId="{4DBCB686-AA71-4E10-A968-DC12E9ED3D01}" type="presOf" srcId="{8C562A59-5CF9-49CF-8106-577D0527B433}" destId="{EEF9EBA4-DCB3-4407-8BC6-6ACDC49F8872}" srcOrd="0" destOrd="0" presId="urn:microsoft.com/office/officeart/2005/8/layout/matrix3"/>
    <dgm:cxn modelId="{FFDA499D-58E9-4465-AA2E-D3ACC067B763}" srcId="{8C562A59-5CF9-49CF-8106-577D0527B433}" destId="{950B2B86-42D2-4122-BA34-36236C97B60D}" srcOrd="3" destOrd="0" parTransId="{E587409D-8893-4B2A-820C-CC3E27971A92}" sibTransId="{9261B100-CC8D-4D21-A03D-69C487659CB8}"/>
    <dgm:cxn modelId="{E9ED50A6-6C57-4CAC-A628-D4619BD59808}" srcId="{8C562A59-5CF9-49CF-8106-577D0527B433}" destId="{89B26111-576B-4144-9091-D6C2CDBC9F02}" srcOrd="1" destOrd="0" parTransId="{F445BEDE-D4EE-4BF1-9BE7-B43EBB35D2DB}" sibTransId="{69A4A3D2-52F9-4415-A99B-16BC0D23C13B}"/>
    <dgm:cxn modelId="{EDB27FCE-1DF7-481A-B930-4B75E4AD9360}" type="presOf" srcId="{950B2B86-42D2-4122-BA34-36236C97B60D}" destId="{D1923F12-7E61-4B20-9615-3A9473E9D280}" srcOrd="0" destOrd="0" presId="urn:microsoft.com/office/officeart/2005/8/layout/matrix3"/>
    <dgm:cxn modelId="{F932A12F-D455-405B-90AC-B280EDC5BC70}" type="presParOf" srcId="{EEF9EBA4-DCB3-4407-8BC6-6ACDC49F8872}" destId="{C41467B4-7693-4467-A4AB-3816DE5AC6DC}" srcOrd="0" destOrd="0" presId="urn:microsoft.com/office/officeart/2005/8/layout/matrix3"/>
    <dgm:cxn modelId="{AC6C5E2A-26DB-4FE8-B5E4-BDD2BEB005BF}" type="presParOf" srcId="{EEF9EBA4-DCB3-4407-8BC6-6ACDC49F8872}" destId="{8C14BDE2-3BE1-4DAB-BE27-CEAB437C1F40}" srcOrd="1" destOrd="0" presId="urn:microsoft.com/office/officeart/2005/8/layout/matrix3"/>
    <dgm:cxn modelId="{D2D59C25-6E1B-4F04-B5F7-1E433A5CF933}" type="presParOf" srcId="{EEF9EBA4-DCB3-4407-8BC6-6ACDC49F8872}" destId="{A257B569-0D83-4D55-80EF-85133963B658}" srcOrd="2" destOrd="0" presId="urn:microsoft.com/office/officeart/2005/8/layout/matrix3"/>
    <dgm:cxn modelId="{FF2A581B-0D9A-4619-ADB3-67CB692D0CF3}" type="presParOf" srcId="{EEF9EBA4-DCB3-4407-8BC6-6ACDC49F8872}" destId="{03BB9CDE-53AF-4710-B2BA-95BE440CD06F}" srcOrd="3" destOrd="0" presId="urn:microsoft.com/office/officeart/2005/8/layout/matrix3"/>
    <dgm:cxn modelId="{41B6D181-5882-4DB5-BF2A-C11FF4E0B58F}" type="presParOf" srcId="{EEF9EBA4-DCB3-4407-8BC6-6ACDC49F8872}" destId="{D1923F12-7E61-4B20-9615-3A9473E9D28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9F9507-0301-4222-891D-F66FC97EC1B7}" type="doc">
      <dgm:prSet loTypeId="urn:microsoft.com/office/officeart/2005/8/layout/process1" loCatId="process" qsTypeId="urn:microsoft.com/office/officeart/2005/8/quickstyle/simple5" qsCatId="simple" csTypeId="urn:microsoft.com/office/officeart/2005/8/colors/accent0_3" csCatId="mainScheme" phldr="1"/>
      <dgm:spPr/>
      <dgm:t>
        <a:bodyPr/>
        <a:lstStyle/>
        <a:p>
          <a:endParaRPr lang="en-US"/>
        </a:p>
      </dgm:t>
    </dgm:pt>
    <dgm:pt modelId="{399C241D-90B9-4B7F-9C01-C835E6636D6B}">
      <dgm:prSet custT="1"/>
      <dgm:spPr/>
      <dgm:t>
        <a:bodyPr/>
        <a:lstStyle/>
        <a:p>
          <a:r>
            <a:rPr lang="en-US" sz="2800" b="0" i="0" dirty="0"/>
            <a:t>Define Pretrial Risk Assessment</a:t>
          </a:r>
          <a:endParaRPr lang="en-US" sz="2800" dirty="0"/>
        </a:p>
      </dgm:t>
    </dgm:pt>
    <dgm:pt modelId="{25F5B816-5886-4526-8C12-40F0882018F3}" type="parTrans" cxnId="{E3E4C594-27F7-40AC-A875-2C5EB588FC3F}">
      <dgm:prSet/>
      <dgm:spPr/>
      <dgm:t>
        <a:bodyPr/>
        <a:lstStyle/>
        <a:p>
          <a:endParaRPr lang="en-US" sz="2800"/>
        </a:p>
      </dgm:t>
    </dgm:pt>
    <dgm:pt modelId="{A441D6F7-5C30-4666-BFCE-FFC232B46EE5}" type="sibTrans" cxnId="{E3E4C594-27F7-40AC-A875-2C5EB588FC3F}">
      <dgm:prSet custT="1"/>
      <dgm:spPr/>
      <dgm:t>
        <a:bodyPr/>
        <a:lstStyle/>
        <a:p>
          <a:endParaRPr lang="en-US" sz="2800"/>
        </a:p>
      </dgm:t>
    </dgm:pt>
    <dgm:pt modelId="{3C5136F2-EFB3-4AA0-90D6-DE0467274186}">
      <dgm:prSet custT="1"/>
      <dgm:spPr/>
      <dgm:t>
        <a:bodyPr/>
        <a:lstStyle/>
        <a:p>
          <a:r>
            <a:rPr lang="en-US" sz="2800" b="0" i="0" dirty="0"/>
            <a:t>Definition</a:t>
          </a:r>
          <a:endParaRPr lang="en-US" sz="2800" dirty="0"/>
        </a:p>
      </dgm:t>
    </dgm:pt>
    <dgm:pt modelId="{4566240A-1AEF-45BE-B7EC-3529C4BEFB69}" type="parTrans" cxnId="{492E65AA-60A4-45DB-939D-4CEA95ED3BCB}">
      <dgm:prSet/>
      <dgm:spPr/>
      <dgm:t>
        <a:bodyPr/>
        <a:lstStyle/>
        <a:p>
          <a:endParaRPr lang="en-US" sz="2800"/>
        </a:p>
      </dgm:t>
    </dgm:pt>
    <dgm:pt modelId="{855E8B17-3385-4CA6-9816-40A26395B31E}" type="sibTrans" cxnId="{492E65AA-60A4-45DB-939D-4CEA95ED3BCB}">
      <dgm:prSet/>
      <dgm:spPr/>
      <dgm:t>
        <a:bodyPr/>
        <a:lstStyle/>
        <a:p>
          <a:endParaRPr lang="en-US" sz="2800"/>
        </a:p>
      </dgm:t>
    </dgm:pt>
    <dgm:pt modelId="{A91F8DF9-82D6-4A7B-BEC4-EBC9B5163C58}">
      <dgm:prSet custT="1"/>
      <dgm:spPr/>
      <dgm:t>
        <a:bodyPr/>
        <a:lstStyle/>
        <a:p>
          <a:r>
            <a:rPr lang="en-US" sz="2800" b="0" i="0" dirty="0"/>
            <a:t>Goals</a:t>
          </a:r>
          <a:endParaRPr lang="en-US" sz="2800" dirty="0"/>
        </a:p>
      </dgm:t>
    </dgm:pt>
    <dgm:pt modelId="{7173D0C2-5B0C-4A9B-A717-3D4C5FF80289}" type="parTrans" cxnId="{21403BB1-BD72-4EB4-BBF0-4C240A446E3E}">
      <dgm:prSet/>
      <dgm:spPr/>
      <dgm:t>
        <a:bodyPr/>
        <a:lstStyle/>
        <a:p>
          <a:endParaRPr lang="en-US" sz="2800"/>
        </a:p>
      </dgm:t>
    </dgm:pt>
    <dgm:pt modelId="{564740DF-E120-4231-A00B-3C6C8142DB2D}" type="sibTrans" cxnId="{21403BB1-BD72-4EB4-BBF0-4C240A446E3E}">
      <dgm:prSet/>
      <dgm:spPr/>
      <dgm:t>
        <a:bodyPr/>
        <a:lstStyle/>
        <a:p>
          <a:endParaRPr lang="en-US" sz="2800"/>
        </a:p>
      </dgm:t>
    </dgm:pt>
    <dgm:pt modelId="{1DA8827E-3C91-4028-AF3B-704A9B202EA6}">
      <dgm:prSet custT="1"/>
      <dgm:spPr/>
      <dgm:t>
        <a:bodyPr/>
        <a:lstStyle/>
        <a:p>
          <a:r>
            <a:rPr lang="en-US" sz="2800" b="0" i="0" dirty="0"/>
            <a:t>Best Practices</a:t>
          </a:r>
          <a:endParaRPr lang="en-US" sz="2800" dirty="0"/>
        </a:p>
      </dgm:t>
    </dgm:pt>
    <dgm:pt modelId="{62280868-7654-4E36-97C1-B9B65099E2B5}" type="parTrans" cxnId="{CF749030-FF37-4A01-B02E-0B19173B16A6}">
      <dgm:prSet/>
      <dgm:spPr/>
      <dgm:t>
        <a:bodyPr/>
        <a:lstStyle/>
        <a:p>
          <a:endParaRPr lang="en-US" sz="2800"/>
        </a:p>
      </dgm:t>
    </dgm:pt>
    <dgm:pt modelId="{0CE0834A-10A5-4E9E-9FAD-521F6BFC3692}" type="sibTrans" cxnId="{CF749030-FF37-4A01-B02E-0B19173B16A6}">
      <dgm:prSet/>
      <dgm:spPr/>
      <dgm:t>
        <a:bodyPr/>
        <a:lstStyle/>
        <a:p>
          <a:endParaRPr lang="en-US" sz="2800"/>
        </a:p>
      </dgm:t>
    </dgm:pt>
    <dgm:pt modelId="{40466665-1950-407B-B9C8-24D2D2E6A284}">
      <dgm:prSet custT="1"/>
      <dgm:spPr/>
      <dgm:t>
        <a:bodyPr/>
        <a:lstStyle/>
        <a:p>
          <a:r>
            <a:rPr lang="en-US" sz="2800" b="0" i="0" dirty="0"/>
            <a:t>Discuss the Nature of Pretrial Risk</a:t>
          </a:r>
          <a:endParaRPr lang="en-US" sz="2800" dirty="0"/>
        </a:p>
      </dgm:t>
    </dgm:pt>
    <dgm:pt modelId="{161F82F2-E0E5-40B7-A4C9-FAA3E9599E21}" type="parTrans" cxnId="{2931FF90-56AF-4D0D-BDD9-1DD948B205D9}">
      <dgm:prSet/>
      <dgm:spPr/>
      <dgm:t>
        <a:bodyPr/>
        <a:lstStyle/>
        <a:p>
          <a:endParaRPr lang="en-US" sz="2800"/>
        </a:p>
      </dgm:t>
    </dgm:pt>
    <dgm:pt modelId="{A1CC1F08-D82E-4832-B660-8AB2004CF2EF}" type="sibTrans" cxnId="{2931FF90-56AF-4D0D-BDD9-1DD948B205D9}">
      <dgm:prSet custT="1"/>
      <dgm:spPr/>
      <dgm:t>
        <a:bodyPr/>
        <a:lstStyle/>
        <a:p>
          <a:endParaRPr lang="en-US" sz="2800"/>
        </a:p>
      </dgm:t>
    </dgm:pt>
    <dgm:pt modelId="{2F122511-1C16-4135-B90A-9A42559CA9CF}">
      <dgm:prSet custT="1"/>
      <dgm:spPr/>
      <dgm:t>
        <a:bodyPr/>
        <a:lstStyle/>
        <a:p>
          <a:r>
            <a:rPr lang="en-US" sz="2800" dirty="0"/>
            <a:t>Analyze Real-world RAI Outcomes</a:t>
          </a:r>
        </a:p>
      </dgm:t>
    </dgm:pt>
    <dgm:pt modelId="{E7AEF237-9724-44BB-ACAE-A722CCF8B69B}" type="parTrans" cxnId="{010C87EE-C6FF-46F9-BA1D-B51A59547A0D}">
      <dgm:prSet/>
      <dgm:spPr/>
      <dgm:t>
        <a:bodyPr/>
        <a:lstStyle/>
        <a:p>
          <a:endParaRPr lang="en-US" sz="2800"/>
        </a:p>
      </dgm:t>
    </dgm:pt>
    <dgm:pt modelId="{71471DCD-972A-4C26-968B-293396C130C2}" type="sibTrans" cxnId="{010C87EE-C6FF-46F9-BA1D-B51A59547A0D}">
      <dgm:prSet/>
      <dgm:spPr/>
      <dgm:t>
        <a:bodyPr/>
        <a:lstStyle/>
        <a:p>
          <a:endParaRPr lang="en-US" sz="2800"/>
        </a:p>
      </dgm:t>
    </dgm:pt>
    <dgm:pt modelId="{9A028AAC-6374-49F9-9061-9FFA52FD2283}" type="pres">
      <dgm:prSet presAssocID="{4D9F9507-0301-4222-891D-F66FC97EC1B7}" presName="Name0" presStyleCnt="0">
        <dgm:presLayoutVars>
          <dgm:dir/>
          <dgm:resizeHandles val="exact"/>
        </dgm:presLayoutVars>
      </dgm:prSet>
      <dgm:spPr/>
    </dgm:pt>
    <dgm:pt modelId="{160AA5FD-59DA-42EE-A467-B9FFFF8CF408}" type="pres">
      <dgm:prSet presAssocID="{399C241D-90B9-4B7F-9C01-C835E6636D6B}" presName="node" presStyleLbl="node1" presStyleIdx="0" presStyleCnt="3">
        <dgm:presLayoutVars>
          <dgm:bulletEnabled val="1"/>
        </dgm:presLayoutVars>
      </dgm:prSet>
      <dgm:spPr/>
    </dgm:pt>
    <dgm:pt modelId="{079C7B64-8B3B-430D-A5E0-BF2CF26F5470}" type="pres">
      <dgm:prSet presAssocID="{A441D6F7-5C30-4666-BFCE-FFC232B46EE5}" presName="sibTrans" presStyleLbl="sibTrans2D1" presStyleIdx="0" presStyleCnt="2"/>
      <dgm:spPr/>
    </dgm:pt>
    <dgm:pt modelId="{B5C73239-2D55-4AA9-A1C3-6C6470DCA4DF}" type="pres">
      <dgm:prSet presAssocID="{A441D6F7-5C30-4666-BFCE-FFC232B46EE5}" presName="connectorText" presStyleLbl="sibTrans2D1" presStyleIdx="0" presStyleCnt="2"/>
      <dgm:spPr/>
    </dgm:pt>
    <dgm:pt modelId="{750A2463-0FE1-4353-912F-A7F71A82113D}" type="pres">
      <dgm:prSet presAssocID="{40466665-1950-407B-B9C8-24D2D2E6A284}" presName="node" presStyleLbl="node1" presStyleIdx="1" presStyleCnt="3">
        <dgm:presLayoutVars>
          <dgm:bulletEnabled val="1"/>
        </dgm:presLayoutVars>
      </dgm:prSet>
      <dgm:spPr/>
    </dgm:pt>
    <dgm:pt modelId="{658FA8C9-FD98-4F81-9430-28C4397F8643}" type="pres">
      <dgm:prSet presAssocID="{A1CC1F08-D82E-4832-B660-8AB2004CF2EF}" presName="sibTrans" presStyleLbl="sibTrans2D1" presStyleIdx="1" presStyleCnt="2"/>
      <dgm:spPr/>
    </dgm:pt>
    <dgm:pt modelId="{236689BB-A7DB-4F1A-B288-45A8E89FF0B8}" type="pres">
      <dgm:prSet presAssocID="{A1CC1F08-D82E-4832-B660-8AB2004CF2EF}" presName="connectorText" presStyleLbl="sibTrans2D1" presStyleIdx="1" presStyleCnt="2"/>
      <dgm:spPr/>
    </dgm:pt>
    <dgm:pt modelId="{DBFE1B7E-56E2-484B-8F06-B63F5980B0FF}" type="pres">
      <dgm:prSet presAssocID="{2F122511-1C16-4135-B90A-9A42559CA9CF}" presName="node" presStyleLbl="node1" presStyleIdx="2" presStyleCnt="3">
        <dgm:presLayoutVars>
          <dgm:bulletEnabled val="1"/>
        </dgm:presLayoutVars>
      </dgm:prSet>
      <dgm:spPr/>
    </dgm:pt>
  </dgm:ptLst>
  <dgm:cxnLst>
    <dgm:cxn modelId="{96ADA42E-B73F-4120-9CC5-44411D52DF23}" type="presOf" srcId="{40466665-1950-407B-B9C8-24D2D2E6A284}" destId="{750A2463-0FE1-4353-912F-A7F71A82113D}" srcOrd="0" destOrd="0" presId="urn:microsoft.com/office/officeart/2005/8/layout/process1"/>
    <dgm:cxn modelId="{CF749030-FF37-4A01-B02E-0B19173B16A6}" srcId="{399C241D-90B9-4B7F-9C01-C835E6636D6B}" destId="{1DA8827E-3C91-4028-AF3B-704A9B202EA6}" srcOrd="2" destOrd="0" parTransId="{62280868-7654-4E36-97C1-B9B65099E2B5}" sibTransId="{0CE0834A-10A5-4E9E-9FAD-521F6BFC3692}"/>
    <dgm:cxn modelId="{B926EB3E-A25E-41D7-BB61-71CDD5D8240B}" type="presOf" srcId="{A1CC1F08-D82E-4832-B660-8AB2004CF2EF}" destId="{658FA8C9-FD98-4F81-9430-28C4397F8643}" srcOrd="0" destOrd="0" presId="urn:microsoft.com/office/officeart/2005/8/layout/process1"/>
    <dgm:cxn modelId="{6A71765F-C8C8-4D19-95E7-C30C952C966B}" type="presOf" srcId="{A1CC1F08-D82E-4832-B660-8AB2004CF2EF}" destId="{236689BB-A7DB-4F1A-B288-45A8E89FF0B8}" srcOrd="1" destOrd="0" presId="urn:microsoft.com/office/officeart/2005/8/layout/process1"/>
    <dgm:cxn modelId="{C590CF42-A569-432E-AB84-4D893DEAE4EF}" type="presOf" srcId="{3C5136F2-EFB3-4AA0-90D6-DE0467274186}" destId="{160AA5FD-59DA-42EE-A467-B9FFFF8CF408}" srcOrd="0" destOrd="1" presId="urn:microsoft.com/office/officeart/2005/8/layout/process1"/>
    <dgm:cxn modelId="{9A742063-D8DF-42CE-9C44-EC3436E4FF96}" type="presOf" srcId="{A441D6F7-5C30-4666-BFCE-FFC232B46EE5}" destId="{079C7B64-8B3B-430D-A5E0-BF2CF26F5470}" srcOrd="0" destOrd="0" presId="urn:microsoft.com/office/officeart/2005/8/layout/process1"/>
    <dgm:cxn modelId="{5D856A68-BBD7-4715-8530-CEE1ED3E2C16}" type="presOf" srcId="{2F122511-1C16-4135-B90A-9A42559CA9CF}" destId="{DBFE1B7E-56E2-484B-8F06-B63F5980B0FF}" srcOrd="0" destOrd="0" presId="urn:microsoft.com/office/officeart/2005/8/layout/process1"/>
    <dgm:cxn modelId="{41F15974-7CD2-492B-8BC2-C8ED024CD629}" type="presOf" srcId="{1DA8827E-3C91-4028-AF3B-704A9B202EA6}" destId="{160AA5FD-59DA-42EE-A467-B9FFFF8CF408}" srcOrd="0" destOrd="3" presId="urn:microsoft.com/office/officeart/2005/8/layout/process1"/>
    <dgm:cxn modelId="{01BDDD58-2E99-4B69-B238-9442350B37EB}" type="presOf" srcId="{A91F8DF9-82D6-4A7B-BEC4-EBC9B5163C58}" destId="{160AA5FD-59DA-42EE-A467-B9FFFF8CF408}" srcOrd="0" destOrd="2" presId="urn:microsoft.com/office/officeart/2005/8/layout/process1"/>
    <dgm:cxn modelId="{2931FF90-56AF-4D0D-BDD9-1DD948B205D9}" srcId="{4D9F9507-0301-4222-891D-F66FC97EC1B7}" destId="{40466665-1950-407B-B9C8-24D2D2E6A284}" srcOrd="1" destOrd="0" parTransId="{161F82F2-E0E5-40B7-A4C9-FAA3E9599E21}" sibTransId="{A1CC1F08-D82E-4832-B660-8AB2004CF2EF}"/>
    <dgm:cxn modelId="{E3E4C594-27F7-40AC-A875-2C5EB588FC3F}" srcId="{4D9F9507-0301-4222-891D-F66FC97EC1B7}" destId="{399C241D-90B9-4B7F-9C01-C835E6636D6B}" srcOrd="0" destOrd="0" parTransId="{25F5B816-5886-4526-8C12-40F0882018F3}" sibTransId="{A441D6F7-5C30-4666-BFCE-FFC232B46EE5}"/>
    <dgm:cxn modelId="{6886EF94-AEBB-4523-BBA1-A9249EC1CD9D}" type="presOf" srcId="{399C241D-90B9-4B7F-9C01-C835E6636D6B}" destId="{160AA5FD-59DA-42EE-A467-B9FFFF8CF408}" srcOrd="0" destOrd="0" presId="urn:microsoft.com/office/officeart/2005/8/layout/process1"/>
    <dgm:cxn modelId="{492E65AA-60A4-45DB-939D-4CEA95ED3BCB}" srcId="{399C241D-90B9-4B7F-9C01-C835E6636D6B}" destId="{3C5136F2-EFB3-4AA0-90D6-DE0467274186}" srcOrd="0" destOrd="0" parTransId="{4566240A-1AEF-45BE-B7EC-3529C4BEFB69}" sibTransId="{855E8B17-3385-4CA6-9816-40A26395B31E}"/>
    <dgm:cxn modelId="{242FCCAA-B48A-4CD8-B3DE-7FBAE1FB261D}" type="presOf" srcId="{A441D6F7-5C30-4666-BFCE-FFC232B46EE5}" destId="{B5C73239-2D55-4AA9-A1C3-6C6470DCA4DF}" srcOrd="1" destOrd="0" presId="urn:microsoft.com/office/officeart/2005/8/layout/process1"/>
    <dgm:cxn modelId="{21403BB1-BD72-4EB4-BBF0-4C240A446E3E}" srcId="{399C241D-90B9-4B7F-9C01-C835E6636D6B}" destId="{A91F8DF9-82D6-4A7B-BEC4-EBC9B5163C58}" srcOrd="1" destOrd="0" parTransId="{7173D0C2-5B0C-4A9B-A717-3D4C5FF80289}" sibTransId="{564740DF-E120-4231-A00B-3C6C8142DB2D}"/>
    <dgm:cxn modelId="{010C87EE-C6FF-46F9-BA1D-B51A59547A0D}" srcId="{4D9F9507-0301-4222-891D-F66FC97EC1B7}" destId="{2F122511-1C16-4135-B90A-9A42559CA9CF}" srcOrd="2" destOrd="0" parTransId="{E7AEF237-9724-44BB-ACAE-A722CCF8B69B}" sibTransId="{71471DCD-972A-4C26-968B-293396C130C2}"/>
    <dgm:cxn modelId="{77CE17FA-7A11-4EF8-BB0E-2C77DBA67C6F}" type="presOf" srcId="{4D9F9507-0301-4222-891D-F66FC97EC1B7}" destId="{9A028AAC-6374-49F9-9061-9FFA52FD2283}" srcOrd="0" destOrd="0" presId="urn:microsoft.com/office/officeart/2005/8/layout/process1"/>
    <dgm:cxn modelId="{40C4B3FA-FFF4-47C8-BF2E-282889850CAA}" type="presParOf" srcId="{9A028AAC-6374-49F9-9061-9FFA52FD2283}" destId="{160AA5FD-59DA-42EE-A467-B9FFFF8CF408}" srcOrd="0" destOrd="0" presId="urn:microsoft.com/office/officeart/2005/8/layout/process1"/>
    <dgm:cxn modelId="{9D582689-7666-442F-B3FE-F60ACBAF1CBF}" type="presParOf" srcId="{9A028AAC-6374-49F9-9061-9FFA52FD2283}" destId="{079C7B64-8B3B-430D-A5E0-BF2CF26F5470}" srcOrd="1" destOrd="0" presId="urn:microsoft.com/office/officeart/2005/8/layout/process1"/>
    <dgm:cxn modelId="{52A8AE9D-F4F4-4252-B237-B158162502A2}" type="presParOf" srcId="{079C7B64-8B3B-430D-A5E0-BF2CF26F5470}" destId="{B5C73239-2D55-4AA9-A1C3-6C6470DCA4DF}" srcOrd="0" destOrd="0" presId="urn:microsoft.com/office/officeart/2005/8/layout/process1"/>
    <dgm:cxn modelId="{A871A8BF-C7E2-4AE7-BE87-EF8A866CB585}" type="presParOf" srcId="{9A028AAC-6374-49F9-9061-9FFA52FD2283}" destId="{750A2463-0FE1-4353-912F-A7F71A82113D}" srcOrd="2" destOrd="0" presId="urn:microsoft.com/office/officeart/2005/8/layout/process1"/>
    <dgm:cxn modelId="{02386EC6-3491-4630-9BA3-1C5523B876C7}" type="presParOf" srcId="{9A028AAC-6374-49F9-9061-9FFA52FD2283}" destId="{658FA8C9-FD98-4F81-9430-28C4397F8643}" srcOrd="3" destOrd="0" presId="urn:microsoft.com/office/officeart/2005/8/layout/process1"/>
    <dgm:cxn modelId="{A35A9B7B-5C0D-4DEE-8E87-D90935417EFA}" type="presParOf" srcId="{658FA8C9-FD98-4F81-9430-28C4397F8643}" destId="{236689BB-A7DB-4F1A-B288-45A8E89FF0B8}" srcOrd="0" destOrd="0" presId="urn:microsoft.com/office/officeart/2005/8/layout/process1"/>
    <dgm:cxn modelId="{AEDF746A-D1AE-4E42-A99C-3F920D91196E}" type="presParOf" srcId="{9A028AAC-6374-49F9-9061-9FFA52FD2283}" destId="{DBFE1B7E-56E2-484B-8F06-B63F5980B0F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D648E2-4B90-4E7C-A4D7-3E06B25DC38F}"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1F0A262-09B8-4B56-88D6-1E23DFA51E5D}">
      <dgm:prSet phldrT="[Text]"/>
      <dgm:spPr/>
      <dgm:t>
        <a:bodyPr/>
        <a:lstStyle/>
        <a:p>
          <a:pPr>
            <a:defRPr b="1"/>
          </a:pPr>
          <a:r>
            <a:rPr lang="en-US"/>
            <a:t>ASSESS</a:t>
          </a:r>
        </a:p>
      </dgm:t>
    </dgm:pt>
    <dgm:pt modelId="{21220D7A-75D8-4A69-BA99-72594AED3186}" type="parTrans" cxnId="{45F62320-7647-443C-A199-101BF865F171}">
      <dgm:prSet/>
      <dgm:spPr/>
      <dgm:t>
        <a:bodyPr/>
        <a:lstStyle/>
        <a:p>
          <a:endParaRPr lang="en-US"/>
        </a:p>
      </dgm:t>
    </dgm:pt>
    <dgm:pt modelId="{974A3342-E03D-43FF-B233-CD90063A2DE3}" type="sibTrans" cxnId="{45F62320-7647-443C-A199-101BF865F171}">
      <dgm:prSet/>
      <dgm:spPr/>
      <dgm:t>
        <a:bodyPr/>
        <a:lstStyle/>
        <a:p>
          <a:endParaRPr lang="en-US"/>
        </a:p>
      </dgm:t>
    </dgm:pt>
    <dgm:pt modelId="{67321B20-C79E-4116-9FD3-AC53358CF2DF}">
      <dgm:prSet phldrT="[Text]"/>
      <dgm:spPr/>
      <dgm:t>
        <a:bodyPr/>
        <a:lstStyle/>
        <a:p>
          <a:r>
            <a:rPr lang="en-US"/>
            <a:t>Gather data</a:t>
          </a:r>
        </a:p>
      </dgm:t>
    </dgm:pt>
    <dgm:pt modelId="{7113B3B1-B68F-482E-8781-DD74E6A0FFB5}" type="parTrans" cxnId="{15679CAA-45CA-4634-AA6B-FE3451BFA635}">
      <dgm:prSet/>
      <dgm:spPr/>
      <dgm:t>
        <a:bodyPr/>
        <a:lstStyle/>
        <a:p>
          <a:endParaRPr lang="en-US"/>
        </a:p>
      </dgm:t>
    </dgm:pt>
    <dgm:pt modelId="{0BD76B84-3D23-49AB-B533-92C68E0A90A0}" type="sibTrans" cxnId="{15679CAA-45CA-4634-AA6B-FE3451BFA635}">
      <dgm:prSet/>
      <dgm:spPr/>
      <dgm:t>
        <a:bodyPr/>
        <a:lstStyle/>
        <a:p>
          <a:endParaRPr lang="en-US"/>
        </a:p>
      </dgm:t>
    </dgm:pt>
    <dgm:pt modelId="{390555B9-B883-4895-9644-908EF1BDC552}">
      <dgm:prSet phldrT="[Text]"/>
      <dgm:spPr/>
      <dgm:t>
        <a:bodyPr/>
        <a:lstStyle/>
        <a:p>
          <a:pPr>
            <a:defRPr b="1"/>
          </a:pPr>
          <a:r>
            <a:rPr lang="en-US"/>
            <a:t>ADJUST</a:t>
          </a:r>
        </a:p>
      </dgm:t>
    </dgm:pt>
    <dgm:pt modelId="{9B47D954-88B1-44D4-90F0-2999CFC5403C}" type="parTrans" cxnId="{E09189F3-54C0-4480-9CB9-B9DC99EF9946}">
      <dgm:prSet/>
      <dgm:spPr/>
      <dgm:t>
        <a:bodyPr/>
        <a:lstStyle/>
        <a:p>
          <a:endParaRPr lang="en-US"/>
        </a:p>
      </dgm:t>
    </dgm:pt>
    <dgm:pt modelId="{1D0BA89C-1710-43EB-B87F-301E661DF26A}" type="sibTrans" cxnId="{E09189F3-54C0-4480-9CB9-B9DC99EF9946}">
      <dgm:prSet/>
      <dgm:spPr/>
      <dgm:t>
        <a:bodyPr/>
        <a:lstStyle/>
        <a:p>
          <a:endParaRPr lang="en-US"/>
        </a:p>
      </dgm:t>
    </dgm:pt>
    <dgm:pt modelId="{6A7AC9A7-E9AB-4648-8985-7E797EDDFF77}">
      <dgm:prSet phldrT="[Text]"/>
      <dgm:spPr/>
      <dgm:t>
        <a:bodyPr/>
        <a:lstStyle/>
        <a:p>
          <a:r>
            <a:rPr lang="en-US"/>
            <a:t>Consider mitigating and aggravating circumstances</a:t>
          </a:r>
        </a:p>
      </dgm:t>
    </dgm:pt>
    <dgm:pt modelId="{6911AA28-563F-4148-B496-4650FDF1DA41}" type="parTrans" cxnId="{ACB8CA9D-9091-4BC5-8CB7-058FC027C49B}">
      <dgm:prSet/>
      <dgm:spPr/>
      <dgm:t>
        <a:bodyPr/>
        <a:lstStyle/>
        <a:p>
          <a:endParaRPr lang="en-US"/>
        </a:p>
      </dgm:t>
    </dgm:pt>
    <dgm:pt modelId="{1E8E90EB-BB34-4A11-BD8B-E9E9E79595FA}" type="sibTrans" cxnId="{ACB8CA9D-9091-4BC5-8CB7-058FC027C49B}">
      <dgm:prSet/>
      <dgm:spPr/>
      <dgm:t>
        <a:bodyPr/>
        <a:lstStyle/>
        <a:p>
          <a:endParaRPr lang="en-US"/>
        </a:p>
      </dgm:t>
    </dgm:pt>
    <dgm:pt modelId="{8503EC50-B7D3-4388-ACD0-0D111631624A}">
      <dgm:prSet phldrT="[Text]"/>
      <dgm:spPr/>
      <dgm:t>
        <a:bodyPr/>
        <a:lstStyle/>
        <a:p>
          <a:pPr>
            <a:defRPr b="1"/>
          </a:pPr>
          <a:r>
            <a:rPr lang="en-US"/>
            <a:t>RECOMMEND</a:t>
          </a:r>
        </a:p>
      </dgm:t>
    </dgm:pt>
    <dgm:pt modelId="{500D9FA8-6891-4838-AE51-AE5D7CD8DB75}" type="parTrans" cxnId="{4BBF9083-5D0B-42F3-8434-7CCAD014C5AF}">
      <dgm:prSet/>
      <dgm:spPr/>
      <dgm:t>
        <a:bodyPr/>
        <a:lstStyle/>
        <a:p>
          <a:endParaRPr lang="en-US"/>
        </a:p>
      </dgm:t>
    </dgm:pt>
    <dgm:pt modelId="{7789F6F6-3D57-4A59-815B-6EFB131776C9}" type="sibTrans" cxnId="{4BBF9083-5D0B-42F3-8434-7CCAD014C5AF}">
      <dgm:prSet/>
      <dgm:spPr/>
      <dgm:t>
        <a:bodyPr/>
        <a:lstStyle/>
        <a:p>
          <a:endParaRPr lang="en-US"/>
        </a:p>
      </dgm:t>
    </dgm:pt>
    <dgm:pt modelId="{5AEEB158-C832-4AB7-ABDF-2CA8CD4B0E4B}">
      <dgm:prSet phldrT="[Text]"/>
      <dgm:spPr/>
      <dgm:t>
        <a:bodyPr/>
        <a:lstStyle/>
        <a:p>
          <a:r>
            <a:rPr lang="en-US"/>
            <a:t>Recommend supervision level and conditions consistent to risk level and other factors</a:t>
          </a:r>
        </a:p>
      </dgm:t>
    </dgm:pt>
    <dgm:pt modelId="{56DB6797-95F8-47A1-A472-B31BB95674BF}" type="parTrans" cxnId="{D4893A1C-F4C7-4893-8A48-F76027617145}">
      <dgm:prSet/>
      <dgm:spPr/>
      <dgm:t>
        <a:bodyPr/>
        <a:lstStyle/>
        <a:p>
          <a:endParaRPr lang="en-US"/>
        </a:p>
      </dgm:t>
    </dgm:pt>
    <dgm:pt modelId="{2CC31692-C834-4ECD-BC31-6C5D70D3941E}" type="sibTrans" cxnId="{D4893A1C-F4C7-4893-8A48-F76027617145}">
      <dgm:prSet/>
      <dgm:spPr/>
      <dgm:t>
        <a:bodyPr/>
        <a:lstStyle/>
        <a:p>
          <a:endParaRPr lang="en-US"/>
        </a:p>
      </dgm:t>
    </dgm:pt>
    <dgm:pt modelId="{F892EC1F-C308-4D76-85BC-2BAC92AEA12C}">
      <dgm:prSet phldrT="[Text]"/>
      <dgm:spPr/>
      <dgm:t>
        <a:bodyPr/>
        <a:lstStyle/>
        <a:p>
          <a:r>
            <a:rPr lang="en-US"/>
            <a:t>Apply the tool</a:t>
          </a:r>
        </a:p>
      </dgm:t>
    </dgm:pt>
    <dgm:pt modelId="{2F7F1FCA-8CBA-4357-BFE8-9F864B63D78B}" type="parTrans" cxnId="{6BA7BF70-9FFB-4E3E-A36A-DF6F66AA9D1B}">
      <dgm:prSet/>
      <dgm:spPr/>
      <dgm:t>
        <a:bodyPr/>
        <a:lstStyle/>
        <a:p>
          <a:endParaRPr lang="en-US"/>
        </a:p>
      </dgm:t>
    </dgm:pt>
    <dgm:pt modelId="{F356280F-D8C3-41A2-9AFD-2659FEE66B30}" type="sibTrans" cxnId="{6BA7BF70-9FFB-4E3E-A36A-DF6F66AA9D1B}">
      <dgm:prSet/>
      <dgm:spPr/>
      <dgm:t>
        <a:bodyPr/>
        <a:lstStyle/>
        <a:p>
          <a:endParaRPr lang="en-US"/>
        </a:p>
      </dgm:t>
    </dgm:pt>
    <dgm:pt modelId="{B08E6C4B-F6FB-4807-AD89-4D7352793D34}">
      <dgm:prSet phldrT="[Text]"/>
      <dgm:spPr/>
      <dgm:t>
        <a:bodyPr/>
        <a:lstStyle/>
        <a:p>
          <a:r>
            <a:rPr lang="en-US"/>
            <a:t>Calculate result</a:t>
          </a:r>
        </a:p>
      </dgm:t>
    </dgm:pt>
    <dgm:pt modelId="{39B67080-E085-4F5B-B0C3-FDC8130A855F}" type="parTrans" cxnId="{FD6E23A1-5B33-47BF-859B-E94D9475FACD}">
      <dgm:prSet/>
      <dgm:spPr/>
      <dgm:t>
        <a:bodyPr/>
        <a:lstStyle/>
        <a:p>
          <a:endParaRPr lang="en-US"/>
        </a:p>
      </dgm:t>
    </dgm:pt>
    <dgm:pt modelId="{881077EB-5A1D-421C-AE6A-50B6F851DACA}" type="sibTrans" cxnId="{FD6E23A1-5B33-47BF-859B-E94D9475FACD}">
      <dgm:prSet/>
      <dgm:spPr/>
      <dgm:t>
        <a:bodyPr/>
        <a:lstStyle/>
        <a:p>
          <a:endParaRPr lang="en-US"/>
        </a:p>
      </dgm:t>
    </dgm:pt>
    <dgm:pt modelId="{07DB2B09-B52F-4A0E-8C84-4C990677EEFD}">
      <dgm:prSet phldrT="[Text]"/>
      <dgm:spPr/>
      <dgm:t>
        <a:bodyPr/>
        <a:lstStyle/>
        <a:p>
          <a:r>
            <a:rPr lang="en-US"/>
            <a:t>Adjust supervision response as needed</a:t>
          </a:r>
        </a:p>
      </dgm:t>
    </dgm:pt>
    <dgm:pt modelId="{AF08A8CC-2E54-4036-AC61-4A1E83985FE7}" type="parTrans" cxnId="{D56973CD-CC39-4A77-834A-F5766CF84CE5}">
      <dgm:prSet/>
      <dgm:spPr/>
      <dgm:t>
        <a:bodyPr/>
        <a:lstStyle/>
        <a:p>
          <a:endParaRPr lang="en-US"/>
        </a:p>
      </dgm:t>
    </dgm:pt>
    <dgm:pt modelId="{55D4D31D-53D9-4F37-AA11-B653D3CBF6A6}" type="sibTrans" cxnId="{D56973CD-CC39-4A77-834A-F5766CF84CE5}">
      <dgm:prSet/>
      <dgm:spPr/>
      <dgm:t>
        <a:bodyPr/>
        <a:lstStyle/>
        <a:p>
          <a:endParaRPr lang="en-US"/>
        </a:p>
      </dgm:t>
    </dgm:pt>
    <dgm:pt modelId="{B5BAF45B-5E15-41AE-AB07-B55B23185C34}" type="pres">
      <dgm:prSet presAssocID="{71D648E2-4B90-4E7C-A4D7-3E06B25DC38F}" presName="root" presStyleCnt="0">
        <dgm:presLayoutVars>
          <dgm:dir/>
          <dgm:resizeHandles val="exact"/>
        </dgm:presLayoutVars>
      </dgm:prSet>
      <dgm:spPr/>
    </dgm:pt>
    <dgm:pt modelId="{F5B6B1C1-0A63-4FE1-8C19-C868FF93AD10}" type="pres">
      <dgm:prSet presAssocID="{01F0A262-09B8-4B56-88D6-1E23DFA51E5D}" presName="compNode" presStyleCnt="0"/>
      <dgm:spPr/>
    </dgm:pt>
    <dgm:pt modelId="{D438E35A-114E-4A6F-A3E8-5D99B1240A29}" type="pres">
      <dgm:prSet presAssocID="{01F0A262-09B8-4B56-88D6-1E23DFA51E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529CC132-D45B-4965-B90C-6A20E99E8C0B}" type="pres">
      <dgm:prSet presAssocID="{01F0A262-09B8-4B56-88D6-1E23DFA51E5D}" presName="iconSpace" presStyleCnt="0"/>
      <dgm:spPr/>
    </dgm:pt>
    <dgm:pt modelId="{C603356A-2511-4F60-A581-70BD3BA74322}" type="pres">
      <dgm:prSet presAssocID="{01F0A262-09B8-4B56-88D6-1E23DFA51E5D}" presName="parTx" presStyleLbl="revTx" presStyleIdx="0" presStyleCnt="6">
        <dgm:presLayoutVars>
          <dgm:chMax val="0"/>
          <dgm:chPref val="0"/>
        </dgm:presLayoutVars>
      </dgm:prSet>
      <dgm:spPr/>
    </dgm:pt>
    <dgm:pt modelId="{A7CA7DDA-A642-4569-AFF3-6127DC9C0C6A}" type="pres">
      <dgm:prSet presAssocID="{01F0A262-09B8-4B56-88D6-1E23DFA51E5D}" presName="txSpace" presStyleCnt="0"/>
      <dgm:spPr/>
    </dgm:pt>
    <dgm:pt modelId="{DDC77FE5-E7AD-4AC8-88C7-EEDD7F423D88}" type="pres">
      <dgm:prSet presAssocID="{01F0A262-09B8-4B56-88D6-1E23DFA51E5D}" presName="desTx" presStyleLbl="revTx" presStyleIdx="1" presStyleCnt="6">
        <dgm:presLayoutVars/>
      </dgm:prSet>
      <dgm:spPr/>
    </dgm:pt>
    <dgm:pt modelId="{EAD78BB1-F6A4-4B75-BCF1-42F921BB7629}" type="pres">
      <dgm:prSet presAssocID="{974A3342-E03D-43FF-B233-CD90063A2DE3}" presName="sibTrans" presStyleCnt="0"/>
      <dgm:spPr/>
    </dgm:pt>
    <dgm:pt modelId="{5BA10B87-2590-4256-A8AA-A9118D2520EC}" type="pres">
      <dgm:prSet presAssocID="{390555B9-B883-4895-9644-908EF1BDC552}" presName="compNode" presStyleCnt="0"/>
      <dgm:spPr/>
    </dgm:pt>
    <dgm:pt modelId="{CA66CA7F-CCD7-4852-B027-CB9F34838282}" type="pres">
      <dgm:prSet presAssocID="{390555B9-B883-4895-9644-908EF1BDC5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B9D8D65A-D3AB-4D95-A3D9-F92FB42D6A3E}" type="pres">
      <dgm:prSet presAssocID="{390555B9-B883-4895-9644-908EF1BDC552}" presName="iconSpace" presStyleCnt="0"/>
      <dgm:spPr/>
    </dgm:pt>
    <dgm:pt modelId="{432D64F1-79B4-4749-A6B7-985D862E727D}" type="pres">
      <dgm:prSet presAssocID="{390555B9-B883-4895-9644-908EF1BDC552}" presName="parTx" presStyleLbl="revTx" presStyleIdx="2" presStyleCnt="6">
        <dgm:presLayoutVars>
          <dgm:chMax val="0"/>
          <dgm:chPref val="0"/>
        </dgm:presLayoutVars>
      </dgm:prSet>
      <dgm:spPr/>
    </dgm:pt>
    <dgm:pt modelId="{20E3369F-21EC-4548-A3DE-C5AC0028E6C7}" type="pres">
      <dgm:prSet presAssocID="{390555B9-B883-4895-9644-908EF1BDC552}" presName="txSpace" presStyleCnt="0"/>
      <dgm:spPr/>
    </dgm:pt>
    <dgm:pt modelId="{BAD3FA0D-4DCD-46F8-A8BA-B07FCF726603}" type="pres">
      <dgm:prSet presAssocID="{390555B9-B883-4895-9644-908EF1BDC552}" presName="desTx" presStyleLbl="revTx" presStyleIdx="3" presStyleCnt="6">
        <dgm:presLayoutVars/>
      </dgm:prSet>
      <dgm:spPr/>
    </dgm:pt>
    <dgm:pt modelId="{435F7AF8-C339-47D6-8FE7-D3279B482291}" type="pres">
      <dgm:prSet presAssocID="{1D0BA89C-1710-43EB-B87F-301E661DF26A}" presName="sibTrans" presStyleCnt="0"/>
      <dgm:spPr/>
    </dgm:pt>
    <dgm:pt modelId="{20A9A7C2-D5F9-4674-8A40-67019F7F1DDD}" type="pres">
      <dgm:prSet presAssocID="{8503EC50-B7D3-4388-ACD0-0D111631624A}" presName="compNode" presStyleCnt="0"/>
      <dgm:spPr/>
    </dgm:pt>
    <dgm:pt modelId="{D9996DF6-C3D7-4181-958C-861FEE130F1D}" type="pres">
      <dgm:prSet presAssocID="{8503EC50-B7D3-4388-ACD0-0D11163162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l="-39000" r="-39000"/>
          </a:stretch>
        </a:blipFill>
        <a:ln>
          <a:noFill/>
        </a:ln>
      </dgm:spPr>
    </dgm:pt>
    <dgm:pt modelId="{DFFB33A2-E762-4E73-ADEC-264821EC7306}" type="pres">
      <dgm:prSet presAssocID="{8503EC50-B7D3-4388-ACD0-0D111631624A}" presName="iconSpace" presStyleCnt="0"/>
      <dgm:spPr/>
    </dgm:pt>
    <dgm:pt modelId="{7AB79776-F0C3-4E15-A404-AA3CE82E5C0F}" type="pres">
      <dgm:prSet presAssocID="{8503EC50-B7D3-4388-ACD0-0D111631624A}" presName="parTx" presStyleLbl="revTx" presStyleIdx="4" presStyleCnt="6">
        <dgm:presLayoutVars>
          <dgm:chMax val="0"/>
          <dgm:chPref val="0"/>
        </dgm:presLayoutVars>
      </dgm:prSet>
      <dgm:spPr/>
    </dgm:pt>
    <dgm:pt modelId="{F4093572-0582-4561-89CB-9B41651CF08A}" type="pres">
      <dgm:prSet presAssocID="{8503EC50-B7D3-4388-ACD0-0D111631624A}" presName="txSpace" presStyleCnt="0"/>
      <dgm:spPr/>
    </dgm:pt>
    <dgm:pt modelId="{E389AFE1-CF58-4B43-B0CE-F56C01A96FD8}" type="pres">
      <dgm:prSet presAssocID="{8503EC50-B7D3-4388-ACD0-0D111631624A}" presName="desTx" presStyleLbl="revTx" presStyleIdx="5" presStyleCnt="6">
        <dgm:presLayoutVars/>
      </dgm:prSet>
      <dgm:spPr/>
    </dgm:pt>
  </dgm:ptLst>
  <dgm:cxnLst>
    <dgm:cxn modelId="{F361CA0E-2C2C-4C86-B7A9-27EBB09BA898}" type="presOf" srcId="{390555B9-B883-4895-9644-908EF1BDC552}" destId="{432D64F1-79B4-4749-A6B7-985D862E727D}" srcOrd="0" destOrd="0" presId="urn:microsoft.com/office/officeart/2018/5/layout/CenteredIconLabelDescriptionList"/>
    <dgm:cxn modelId="{FA20AA1B-7A0D-46C6-B376-2F56B844557B}" type="presOf" srcId="{8503EC50-B7D3-4388-ACD0-0D111631624A}" destId="{7AB79776-F0C3-4E15-A404-AA3CE82E5C0F}" srcOrd="0" destOrd="0" presId="urn:microsoft.com/office/officeart/2018/5/layout/CenteredIconLabelDescriptionList"/>
    <dgm:cxn modelId="{D4893A1C-F4C7-4893-8A48-F76027617145}" srcId="{8503EC50-B7D3-4388-ACD0-0D111631624A}" destId="{5AEEB158-C832-4AB7-ABDF-2CA8CD4B0E4B}" srcOrd="0" destOrd="0" parTransId="{56DB6797-95F8-47A1-A472-B31BB95674BF}" sibTransId="{2CC31692-C834-4ECD-BC31-6C5D70D3941E}"/>
    <dgm:cxn modelId="{C3CCF81D-51C5-4F3C-AC3B-F445B661F2C5}" type="presOf" srcId="{01F0A262-09B8-4B56-88D6-1E23DFA51E5D}" destId="{C603356A-2511-4F60-A581-70BD3BA74322}" srcOrd="0" destOrd="0" presId="urn:microsoft.com/office/officeart/2018/5/layout/CenteredIconLabelDescriptionList"/>
    <dgm:cxn modelId="{45F62320-7647-443C-A199-101BF865F171}" srcId="{71D648E2-4B90-4E7C-A4D7-3E06B25DC38F}" destId="{01F0A262-09B8-4B56-88D6-1E23DFA51E5D}" srcOrd="0" destOrd="0" parTransId="{21220D7A-75D8-4A69-BA99-72594AED3186}" sibTransId="{974A3342-E03D-43FF-B233-CD90063A2DE3}"/>
    <dgm:cxn modelId="{F6471367-AA2B-4E71-B9CE-8D9D7D24F5BD}" type="presOf" srcId="{67321B20-C79E-4116-9FD3-AC53358CF2DF}" destId="{DDC77FE5-E7AD-4AC8-88C7-EEDD7F423D88}" srcOrd="0" destOrd="0" presId="urn:microsoft.com/office/officeart/2018/5/layout/CenteredIconLabelDescriptionList"/>
    <dgm:cxn modelId="{1F45556D-58A5-42A0-82C6-7F7001F6BDF9}" type="presOf" srcId="{6A7AC9A7-E9AB-4648-8985-7E797EDDFF77}" destId="{BAD3FA0D-4DCD-46F8-A8BA-B07FCF726603}" srcOrd="0" destOrd="0" presId="urn:microsoft.com/office/officeart/2018/5/layout/CenteredIconLabelDescriptionList"/>
    <dgm:cxn modelId="{6BA7BF70-9FFB-4E3E-A36A-DF6F66AA9D1B}" srcId="{01F0A262-09B8-4B56-88D6-1E23DFA51E5D}" destId="{F892EC1F-C308-4D76-85BC-2BAC92AEA12C}" srcOrd="1" destOrd="0" parTransId="{2F7F1FCA-8CBA-4357-BFE8-9F864B63D78B}" sibTransId="{F356280F-D8C3-41A2-9AFD-2659FEE66B30}"/>
    <dgm:cxn modelId="{A5A9E070-4585-4929-AEF8-ECEB2CA92352}" type="presOf" srcId="{5AEEB158-C832-4AB7-ABDF-2CA8CD4B0E4B}" destId="{E389AFE1-CF58-4B43-B0CE-F56C01A96FD8}" srcOrd="0" destOrd="0" presId="urn:microsoft.com/office/officeart/2018/5/layout/CenteredIconLabelDescriptionList"/>
    <dgm:cxn modelId="{6FA84375-0E63-4933-A0B1-4D2EA680F03C}" type="presOf" srcId="{07DB2B09-B52F-4A0E-8C84-4C990677EEFD}" destId="{BAD3FA0D-4DCD-46F8-A8BA-B07FCF726603}" srcOrd="0" destOrd="1" presId="urn:microsoft.com/office/officeart/2018/5/layout/CenteredIconLabelDescriptionList"/>
    <dgm:cxn modelId="{4BBF9083-5D0B-42F3-8434-7CCAD014C5AF}" srcId="{71D648E2-4B90-4E7C-A4D7-3E06B25DC38F}" destId="{8503EC50-B7D3-4388-ACD0-0D111631624A}" srcOrd="2" destOrd="0" parTransId="{500D9FA8-6891-4838-AE51-AE5D7CD8DB75}" sibTransId="{7789F6F6-3D57-4A59-815B-6EFB131776C9}"/>
    <dgm:cxn modelId="{ACB8CA9D-9091-4BC5-8CB7-058FC027C49B}" srcId="{390555B9-B883-4895-9644-908EF1BDC552}" destId="{6A7AC9A7-E9AB-4648-8985-7E797EDDFF77}" srcOrd="0" destOrd="0" parTransId="{6911AA28-563F-4148-B496-4650FDF1DA41}" sibTransId="{1E8E90EB-BB34-4A11-BD8B-E9E9E79595FA}"/>
    <dgm:cxn modelId="{FD6E23A1-5B33-47BF-859B-E94D9475FACD}" srcId="{01F0A262-09B8-4B56-88D6-1E23DFA51E5D}" destId="{B08E6C4B-F6FB-4807-AD89-4D7352793D34}" srcOrd="2" destOrd="0" parTransId="{39B67080-E085-4F5B-B0C3-FDC8130A855F}" sibTransId="{881077EB-5A1D-421C-AE6A-50B6F851DACA}"/>
    <dgm:cxn modelId="{15679CAA-45CA-4634-AA6B-FE3451BFA635}" srcId="{01F0A262-09B8-4B56-88D6-1E23DFA51E5D}" destId="{67321B20-C79E-4116-9FD3-AC53358CF2DF}" srcOrd="0" destOrd="0" parTransId="{7113B3B1-B68F-482E-8781-DD74E6A0FFB5}" sibTransId="{0BD76B84-3D23-49AB-B533-92C68E0A90A0}"/>
    <dgm:cxn modelId="{24F81DB2-4729-4B2E-A41F-A573FB6B93FE}" type="presOf" srcId="{F892EC1F-C308-4D76-85BC-2BAC92AEA12C}" destId="{DDC77FE5-E7AD-4AC8-88C7-EEDD7F423D88}" srcOrd="0" destOrd="1" presId="urn:microsoft.com/office/officeart/2018/5/layout/CenteredIconLabelDescriptionList"/>
    <dgm:cxn modelId="{D56973CD-CC39-4A77-834A-F5766CF84CE5}" srcId="{390555B9-B883-4895-9644-908EF1BDC552}" destId="{07DB2B09-B52F-4A0E-8C84-4C990677EEFD}" srcOrd="1" destOrd="0" parTransId="{AF08A8CC-2E54-4036-AC61-4A1E83985FE7}" sibTransId="{55D4D31D-53D9-4F37-AA11-B653D3CBF6A6}"/>
    <dgm:cxn modelId="{8DAF8EDA-9B47-4D02-89F6-9CA4AB7D8D3C}" type="presOf" srcId="{B08E6C4B-F6FB-4807-AD89-4D7352793D34}" destId="{DDC77FE5-E7AD-4AC8-88C7-EEDD7F423D88}" srcOrd="0" destOrd="2" presId="urn:microsoft.com/office/officeart/2018/5/layout/CenteredIconLabelDescriptionList"/>
    <dgm:cxn modelId="{E09189F3-54C0-4480-9CB9-B9DC99EF9946}" srcId="{71D648E2-4B90-4E7C-A4D7-3E06B25DC38F}" destId="{390555B9-B883-4895-9644-908EF1BDC552}" srcOrd="1" destOrd="0" parTransId="{9B47D954-88B1-44D4-90F0-2999CFC5403C}" sibTransId="{1D0BA89C-1710-43EB-B87F-301E661DF26A}"/>
    <dgm:cxn modelId="{A16AEAFF-EFF2-4774-A5F0-F7750579A894}" type="presOf" srcId="{71D648E2-4B90-4E7C-A4D7-3E06B25DC38F}" destId="{B5BAF45B-5E15-41AE-AB07-B55B23185C34}" srcOrd="0" destOrd="0" presId="urn:microsoft.com/office/officeart/2018/5/layout/CenteredIconLabelDescriptionList"/>
    <dgm:cxn modelId="{296B25F4-FD49-4276-9190-CC0870A02694}" type="presParOf" srcId="{B5BAF45B-5E15-41AE-AB07-B55B23185C34}" destId="{F5B6B1C1-0A63-4FE1-8C19-C868FF93AD10}" srcOrd="0" destOrd="0" presId="urn:microsoft.com/office/officeart/2018/5/layout/CenteredIconLabelDescriptionList"/>
    <dgm:cxn modelId="{7F8A7481-34B1-4F63-9AB6-7597860FDF97}" type="presParOf" srcId="{F5B6B1C1-0A63-4FE1-8C19-C868FF93AD10}" destId="{D438E35A-114E-4A6F-A3E8-5D99B1240A29}" srcOrd="0" destOrd="0" presId="urn:microsoft.com/office/officeart/2018/5/layout/CenteredIconLabelDescriptionList"/>
    <dgm:cxn modelId="{C46E7569-9D5C-4A96-8381-1BE5B5D0B348}" type="presParOf" srcId="{F5B6B1C1-0A63-4FE1-8C19-C868FF93AD10}" destId="{529CC132-D45B-4965-B90C-6A20E99E8C0B}" srcOrd="1" destOrd="0" presId="urn:microsoft.com/office/officeart/2018/5/layout/CenteredIconLabelDescriptionList"/>
    <dgm:cxn modelId="{3FCCDCA2-A831-4766-8A69-FED7993D0C37}" type="presParOf" srcId="{F5B6B1C1-0A63-4FE1-8C19-C868FF93AD10}" destId="{C603356A-2511-4F60-A581-70BD3BA74322}" srcOrd="2" destOrd="0" presId="urn:microsoft.com/office/officeart/2018/5/layout/CenteredIconLabelDescriptionList"/>
    <dgm:cxn modelId="{519598F1-C9BC-4F54-89F5-D8BB605B32EE}" type="presParOf" srcId="{F5B6B1C1-0A63-4FE1-8C19-C868FF93AD10}" destId="{A7CA7DDA-A642-4569-AFF3-6127DC9C0C6A}" srcOrd="3" destOrd="0" presId="urn:microsoft.com/office/officeart/2018/5/layout/CenteredIconLabelDescriptionList"/>
    <dgm:cxn modelId="{7BAFDB9F-BAEE-4FA1-8A46-9D35677D18DB}" type="presParOf" srcId="{F5B6B1C1-0A63-4FE1-8C19-C868FF93AD10}" destId="{DDC77FE5-E7AD-4AC8-88C7-EEDD7F423D88}" srcOrd="4" destOrd="0" presId="urn:microsoft.com/office/officeart/2018/5/layout/CenteredIconLabelDescriptionList"/>
    <dgm:cxn modelId="{A4BBF1D3-0EC4-469B-9DDA-7B8B7F399B87}" type="presParOf" srcId="{B5BAF45B-5E15-41AE-AB07-B55B23185C34}" destId="{EAD78BB1-F6A4-4B75-BCF1-42F921BB7629}" srcOrd="1" destOrd="0" presId="urn:microsoft.com/office/officeart/2018/5/layout/CenteredIconLabelDescriptionList"/>
    <dgm:cxn modelId="{DE07CFEA-56A0-41EF-9B2B-DB40D675BD6C}" type="presParOf" srcId="{B5BAF45B-5E15-41AE-AB07-B55B23185C34}" destId="{5BA10B87-2590-4256-A8AA-A9118D2520EC}" srcOrd="2" destOrd="0" presId="urn:microsoft.com/office/officeart/2018/5/layout/CenteredIconLabelDescriptionList"/>
    <dgm:cxn modelId="{DD1FFA9C-7E7C-4ECA-9B14-7F447128EC3B}" type="presParOf" srcId="{5BA10B87-2590-4256-A8AA-A9118D2520EC}" destId="{CA66CA7F-CCD7-4852-B027-CB9F34838282}" srcOrd="0" destOrd="0" presId="urn:microsoft.com/office/officeart/2018/5/layout/CenteredIconLabelDescriptionList"/>
    <dgm:cxn modelId="{62DBCFBD-6DFA-4B8E-BF40-D5CA7063DA83}" type="presParOf" srcId="{5BA10B87-2590-4256-A8AA-A9118D2520EC}" destId="{B9D8D65A-D3AB-4D95-A3D9-F92FB42D6A3E}" srcOrd="1" destOrd="0" presId="urn:microsoft.com/office/officeart/2018/5/layout/CenteredIconLabelDescriptionList"/>
    <dgm:cxn modelId="{CF6E37E0-FFF6-4080-A122-943F585C95ED}" type="presParOf" srcId="{5BA10B87-2590-4256-A8AA-A9118D2520EC}" destId="{432D64F1-79B4-4749-A6B7-985D862E727D}" srcOrd="2" destOrd="0" presId="urn:microsoft.com/office/officeart/2018/5/layout/CenteredIconLabelDescriptionList"/>
    <dgm:cxn modelId="{AE1A2882-966B-4891-AEA0-5D351467878C}" type="presParOf" srcId="{5BA10B87-2590-4256-A8AA-A9118D2520EC}" destId="{20E3369F-21EC-4548-A3DE-C5AC0028E6C7}" srcOrd="3" destOrd="0" presId="urn:microsoft.com/office/officeart/2018/5/layout/CenteredIconLabelDescriptionList"/>
    <dgm:cxn modelId="{38522029-1674-4BAD-9778-6E2819F09200}" type="presParOf" srcId="{5BA10B87-2590-4256-A8AA-A9118D2520EC}" destId="{BAD3FA0D-4DCD-46F8-A8BA-B07FCF726603}" srcOrd="4" destOrd="0" presId="urn:microsoft.com/office/officeart/2018/5/layout/CenteredIconLabelDescriptionList"/>
    <dgm:cxn modelId="{9A7AFFD4-67A7-412A-A198-56004D731652}" type="presParOf" srcId="{B5BAF45B-5E15-41AE-AB07-B55B23185C34}" destId="{435F7AF8-C339-47D6-8FE7-D3279B482291}" srcOrd="3" destOrd="0" presId="urn:microsoft.com/office/officeart/2018/5/layout/CenteredIconLabelDescriptionList"/>
    <dgm:cxn modelId="{965297D5-71D1-4718-B6A4-1C111B008FE6}" type="presParOf" srcId="{B5BAF45B-5E15-41AE-AB07-B55B23185C34}" destId="{20A9A7C2-D5F9-4674-8A40-67019F7F1DDD}" srcOrd="4" destOrd="0" presId="urn:microsoft.com/office/officeart/2018/5/layout/CenteredIconLabelDescriptionList"/>
    <dgm:cxn modelId="{3996EA9F-0984-45D9-910D-73ABEFED5818}" type="presParOf" srcId="{20A9A7C2-D5F9-4674-8A40-67019F7F1DDD}" destId="{D9996DF6-C3D7-4181-958C-861FEE130F1D}" srcOrd="0" destOrd="0" presId="urn:microsoft.com/office/officeart/2018/5/layout/CenteredIconLabelDescriptionList"/>
    <dgm:cxn modelId="{AB50DB73-264B-4BF9-AC8A-2421693BA543}" type="presParOf" srcId="{20A9A7C2-D5F9-4674-8A40-67019F7F1DDD}" destId="{DFFB33A2-E762-4E73-ADEC-264821EC7306}" srcOrd="1" destOrd="0" presId="urn:microsoft.com/office/officeart/2018/5/layout/CenteredIconLabelDescriptionList"/>
    <dgm:cxn modelId="{56F4E31E-32AF-4F41-9463-EED9FC63A87B}" type="presParOf" srcId="{20A9A7C2-D5F9-4674-8A40-67019F7F1DDD}" destId="{7AB79776-F0C3-4E15-A404-AA3CE82E5C0F}" srcOrd="2" destOrd="0" presId="urn:microsoft.com/office/officeart/2018/5/layout/CenteredIconLabelDescriptionList"/>
    <dgm:cxn modelId="{1C9BE66D-5ACD-4B29-99FD-6B02D02FC96E}" type="presParOf" srcId="{20A9A7C2-D5F9-4674-8A40-67019F7F1DDD}" destId="{F4093572-0582-4561-89CB-9B41651CF08A}" srcOrd="3" destOrd="0" presId="urn:microsoft.com/office/officeart/2018/5/layout/CenteredIconLabelDescriptionList"/>
    <dgm:cxn modelId="{09276E12-AB61-4773-A4CA-2D3623FF6C43}" type="presParOf" srcId="{20A9A7C2-D5F9-4674-8A40-67019F7F1DDD}" destId="{E389AFE1-CF58-4B43-B0CE-F56C01A96FD8}" srcOrd="4" destOrd="0" presId="urn:microsoft.com/office/officeart/2018/5/layout/CenteredIconLabelDescri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F2D5D9-9E0F-4792-BE5A-D846479F383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pt>
    <dgm:pt modelId="{0B7DA755-22C5-4D48-9AC0-39370107D756}">
      <dgm:prSet phldrT="[Text]"/>
      <dgm:spPr/>
      <dgm:t>
        <a:bodyPr/>
        <a:lstStyle/>
        <a:p>
          <a:pPr>
            <a:lnSpc>
              <a:spcPct val="100000"/>
            </a:lnSpc>
            <a:defRPr b="1"/>
          </a:pPr>
          <a:r>
            <a:rPr lang="en-US" b="1" dirty="0">
              <a:effectLst>
                <a:outerShdw blurRad="38100" dist="38100" dir="2700000" algn="tl">
                  <a:srgbClr val="000000">
                    <a:alpha val="43137"/>
                  </a:srgbClr>
                </a:outerShdw>
              </a:effectLst>
              <a:latin typeface="Candara" panose="020E0502030303020204" pitchFamily="34" charset="0"/>
            </a:rPr>
            <a:t>Static</a:t>
          </a:r>
        </a:p>
      </dgm:t>
    </dgm:pt>
    <dgm:pt modelId="{B33F138A-B817-4117-9F74-485E8CAB9DE2}" type="parTrans" cxnId="{629DD840-3F38-48B4-A299-97BF951350AE}">
      <dgm:prSet/>
      <dgm:spPr/>
      <dgm:t>
        <a:bodyPr/>
        <a:lstStyle/>
        <a:p>
          <a:endParaRPr lang="en-US" b="1">
            <a:latin typeface="Candara" panose="020E0502030303020204" pitchFamily="34" charset="0"/>
          </a:endParaRPr>
        </a:p>
      </dgm:t>
    </dgm:pt>
    <dgm:pt modelId="{F0F27424-CA35-439C-BEE8-FFB36A66E3E5}" type="sibTrans" cxnId="{629DD840-3F38-48B4-A299-97BF951350AE}">
      <dgm:prSet/>
      <dgm:spPr/>
      <dgm:t>
        <a:bodyPr/>
        <a:lstStyle/>
        <a:p>
          <a:endParaRPr lang="en-US" b="1">
            <a:latin typeface="Candara" panose="020E0502030303020204" pitchFamily="34" charset="0"/>
          </a:endParaRPr>
        </a:p>
      </dgm:t>
    </dgm:pt>
    <dgm:pt modelId="{82CFBD8F-EA25-483D-8063-3065E9EC8692}">
      <dgm:prSet phldrT="[Text]"/>
      <dgm:spPr/>
      <dgm:t>
        <a:bodyPr/>
        <a:lstStyle/>
        <a:p>
          <a:pPr>
            <a:lnSpc>
              <a:spcPct val="100000"/>
            </a:lnSpc>
            <a:defRPr b="1"/>
          </a:pPr>
          <a:r>
            <a:rPr lang="en-US" b="1" dirty="0">
              <a:effectLst>
                <a:outerShdw blurRad="38100" dist="38100" dir="2700000" algn="tl">
                  <a:srgbClr val="000000">
                    <a:alpha val="43137"/>
                  </a:srgbClr>
                </a:outerShdw>
              </a:effectLst>
              <a:latin typeface="+mj-lt"/>
            </a:rPr>
            <a:t>Dynamic</a:t>
          </a:r>
        </a:p>
      </dgm:t>
    </dgm:pt>
    <dgm:pt modelId="{AB0455F1-29B4-4A7D-9030-CF9CA949A924}" type="parTrans" cxnId="{2822F833-CC70-4F0D-B745-B179505CE147}">
      <dgm:prSet/>
      <dgm:spPr/>
      <dgm:t>
        <a:bodyPr/>
        <a:lstStyle/>
        <a:p>
          <a:endParaRPr lang="en-US" b="1">
            <a:latin typeface="Candara" panose="020E0502030303020204" pitchFamily="34" charset="0"/>
          </a:endParaRPr>
        </a:p>
      </dgm:t>
    </dgm:pt>
    <dgm:pt modelId="{B98A4B1E-1207-4AFA-A20E-BD604985B19E}" type="sibTrans" cxnId="{2822F833-CC70-4F0D-B745-B179505CE147}">
      <dgm:prSet/>
      <dgm:spPr/>
      <dgm:t>
        <a:bodyPr/>
        <a:lstStyle/>
        <a:p>
          <a:endParaRPr lang="en-US" b="1">
            <a:latin typeface="Candara" panose="020E0502030303020204" pitchFamily="34" charset="0"/>
          </a:endParaRPr>
        </a:p>
      </dgm:t>
    </dgm:pt>
    <dgm:pt modelId="{D3679451-32D0-47A2-9E2D-C12A2363C775}">
      <dgm:prSet phldrT="[Text]"/>
      <dgm:spPr/>
      <dgm:t>
        <a:bodyPr/>
        <a:lstStyle/>
        <a:p>
          <a:pPr>
            <a:lnSpc>
              <a:spcPct val="100000"/>
            </a:lnSpc>
          </a:pPr>
          <a:r>
            <a:rPr lang="en-US" b="1" dirty="0">
              <a:effectLst>
                <a:outerShdw blurRad="38100" dist="38100" dir="2700000" algn="tl">
                  <a:srgbClr val="000000">
                    <a:alpha val="43137"/>
                  </a:srgbClr>
                </a:outerShdw>
              </a:effectLst>
              <a:latin typeface="Candara" panose="020E0502030303020204" pitchFamily="34" charset="0"/>
            </a:rPr>
            <a:t>History</a:t>
          </a:r>
          <a:r>
            <a:rPr lang="en-US" b="1" dirty="0">
              <a:latin typeface="Candara" panose="020E0502030303020204" pitchFamily="34" charset="0"/>
            </a:rPr>
            <a:t> of FTA</a:t>
          </a:r>
        </a:p>
      </dgm:t>
    </dgm:pt>
    <dgm:pt modelId="{7C130354-A1E1-4E33-9238-63FEEA3C3874}" type="parTrans" cxnId="{CDF61727-93E3-4E4F-95C5-44B338EA1A00}">
      <dgm:prSet/>
      <dgm:spPr/>
      <dgm:t>
        <a:bodyPr/>
        <a:lstStyle/>
        <a:p>
          <a:endParaRPr lang="en-US" b="1">
            <a:latin typeface="Candara" panose="020E0502030303020204" pitchFamily="34" charset="0"/>
          </a:endParaRPr>
        </a:p>
      </dgm:t>
    </dgm:pt>
    <dgm:pt modelId="{030E2D15-5DEC-4471-B2D6-C8D8FD4B4DD4}" type="sibTrans" cxnId="{CDF61727-93E3-4E4F-95C5-44B338EA1A00}">
      <dgm:prSet/>
      <dgm:spPr/>
      <dgm:t>
        <a:bodyPr/>
        <a:lstStyle/>
        <a:p>
          <a:endParaRPr lang="en-US" b="1">
            <a:latin typeface="Candara" panose="020E0502030303020204" pitchFamily="34" charset="0"/>
          </a:endParaRPr>
        </a:p>
      </dgm:t>
    </dgm:pt>
    <dgm:pt modelId="{80374675-026B-4B27-9E84-55DC30C35A47}">
      <dgm:prSet phldrT="[Text]"/>
      <dgm:spPr/>
      <dgm:t>
        <a:bodyPr/>
        <a:lstStyle/>
        <a:p>
          <a:pPr>
            <a:lnSpc>
              <a:spcPct val="100000"/>
            </a:lnSpc>
          </a:pPr>
          <a:r>
            <a:rPr lang="en-US" b="1" dirty="0">
              <a:latin typeface="Candara" panose="020E0502030303020204" pitchFamily="34" charset="0"/>
            </a:rPr>
            <a:t>Previous Felonies</a:t>
          </a:r>
        </a:p>
      </dgm:t>
    </dgm:pt>
    <dgm:pt modelId="{B3688AC3-B4CC-4BEE-BEF2-E309FB71793A}" type="parTrans" cxnId="{6F2719E6-5832-4B5E-8D27-6D803ACAFAE6}">
      <dgm:prSet/>
      <dgm:spPr/>
      <dgm:t>
        <a:bodyPr/>
        <a:lstStyle/>
        <a:p>
          <a:endParaRPr lang="en-US" b="1">
            <a:latin typeface="Candara" panose="020E0502030303020204" pitchFamily="34" charset="0"/>
          </a:endParaRPr>
        </a:p>
      </dgm:t>
    </dgm:pt>
    <dgm:pt modelId="{2B1B2E75-6047-4E49-B4A9-E060E11D8C30}" type="sibTrans" cxnId="{6F2719E6-5832-4B5E-8D27-6D803ACAFAE6}">
      <dgm:prSet/>
      <dgm:spPr/>
      <dgm:t>
        <a:bodyPr/>
        <a:lstStyle/>
        <a:p>
          <a:endParaRPr lang="en-US" b="1">
            <a:latin typeface="Candara" panose="020E0502030303020204" pitchFamily="34" charset="0"/>
          </a:endParaRPr>
        </a:p>
      </dgm:t>
    </dgm:pt>
    <dgm:pt modelId="{9EDDC7CA-4117-41D0-89EB-5B7231AE7291}">
      <dgm:prSet phldrT="[Text]"/>
      <dgm:spPr/>
      <dgm:t>
        <a:bodyPr/>
        <a:lstStyle/>
        <a:p>
          <a:pPr>
            <a:lnSpc>
              <a:spcPct val="100000"/>
            </a:lnSpc>
          </a:pPr>
          <a:r>
            <a:rPr lang="en-US" b="1" dirty="0">
              <a:latin typeface="Candara" panose="020E0502030303020204" pitchFamily="34" charset="0"/>
            </a:rPr>
            <a:t>Previous Incarcerations</a:t>
          </a:r>
        </a:p>
      </dgm:t>
    </dgm:pt>
    <dgm:pt modelId="{5026B731-113C-4492-A91C-AEBF2B82C13E}" type="parTrans" cxnId="{1174F3D5-0188-4EA7-9A82-65AA5A882060}">
      <dgm:prSet/>
      <dgm:spPr/>
      <dgm:t>
        <a:bodyPr/>
        <a:lstStyle/>
        <a:p>
          <a:endParaRPr lang="en-US" b="1">
            <a:latin typeface="Candara" panose="020E0502030303020204" pitchFamily="34" charset="0"/>
          </a:endParaRPr>
        </a:p>
      </dgm:t>
    </dgm:pt>
    <dgm:pt modelId="{50BC3DAA-AE7E-4F40-82C3-7383FAF8B603}" type="sibTrans" cxnId="{1174F3D5-0188-4EA7-9A82-65AA5A882060}">
      <dgm:prSet/>
      <dgm:spPr/>
      <dgm:t>
        <a:bodyPr/>
        <a:lstStyle/>
        <a:p>
          <a:endParaRPr lang="en-US" b="1">
            <a:latin typeface="Candara" panose="020E0502030303020204" pitchFamily="34" charset="0"/>
          </a:endParaRPr>
        </a:p>
      </dgm:t>
    </dgm:pt>
    <dgm:pt modelId="{1E05B9BF-6771-4A39-B60E-198943E0CF7C}">
      <dgm:prSet phldrT="[Text]"/>
      <dgm:spPr/>
      <dgm:t>
        <a:bodyPr/>
        <a:lstStyle/>
        <a:p>
          <a:pPr>
            <a:lnSpc>
              <a:spcPct val="100000"/>
            </a:lnSpc>
          </a:pPr>
          <a:r>
            <a:rPr lang="en-US" b="1" dirty="0">
              <a:latin typeface="Candara" panose="020E0502030303020204" pitchFamily="34" charset="0"/>
            </a:rPr>
            <a:t>Pending Charges</a:t>
          </a:r>
        </a:p>
      </dgm:t>
    </dgm:pt>
    <dgm:pt modelId="{C6660954-6E1A-45D5-B678-7E3A1F938448}" type="parTrans" cxnId="{99A23F27-FF63-49C6-A590-817A08A11ADD}">
      <dgm:prSet/>
      <dgm:spPr/>
      <dgm:t>
        <a:bodyPr/>
        <a:lstStyle/>
        <a:p>
          <a:endParaRPr lang="en-US" b="1">
            <a:latin typeface="Candara" panose="020E0502030303020204" pitchFamily="34" charset="0"/>
          </a:endParaRPr>
        </a:p>
      </dgm:t>
    </dgm:pt>
    <dgm:pt modelId="{648159ED-7A9F-480A-A503-78DE6879F812}" type="sibTrans" cxnId="{99A23F27-FF63-49C6-A590-817A08A11ADD}">
      <dgm:prSet/>
      <dgm:spPr/>
      <dgm:t>
        <a:bodyPr/>
        <a:lstStyle/>
        <a:p>
          <a:endParaRPr lang="en-US" b="1">
            <a:latin typeface="Candara" panose="020E0502030303020204" pitchFamily="34" charset="0"/>
          </a:endParaRPr>
        </a:p>
      </dgm:t>
    </dgm:pt>
    <dgm:pt modelId="{48EC96C9-6D92-4066-BD34-1C49E3FBFE0F}">
      <dgm:prSet phldrT="[Text]"/>
      <dgm:spPr/>
      <dgm:t>
        <a:bodyPr/>
        <a:lstStyle/>
        <a:p>
          <a:pPr>
            <a:lnSpc>
              <a:spcPct val="100000"/>
            </a:lnSpc>
          </a:pPr>
          <a:r>
            <a:rPr lang="en-US" b="1" dirty="0">
              <a:latin typeface="Candara" panose="020E0502030303020204" pitchFamily="34" charset="0"/>
            </a:rPr>
            <a:t>Previous Misdemeanors</a:t>
          </a:r>
        </a:p>
      </dgm:t>
    </dgm:pt>
    <dgm:pt modelId="{B084AE86-2B50-475A-9E2A-E9EF512A6084}" type="parTrans" cxnId="{B6E83CDF-5927-437E-B927-07C798692027}">
      <dgm:prSet/>
      <dgm:spPr/>
      <dgm:t>
        <a:bodyPr/>
        <a:lstStyle/>
        <a:p>
          <a:endParaRPr lang="en-US" b="1">
            <a:latin typeface="Candara" panose="020E0502030303020204" pitchFamily="34" charset="0"/>
          </a:endParaRPr>
        </a:p>
      </dgm:t>
    </dgm:pt>
    <dgm:pt modelId="{90BC25E2-BF6D-42E4-885B-EF62A92F9FDA}" type="sibTrans" cxnId="{B6E83CDF-5927-437E-B927-07C798692027}">
      <dgm:prSet/>
      <dgm:spPr/>
      <dgm:t>
        <a:bodyPr/>
        <a:lstStyle/>
        <a:p>
          <a:endParaRPr lang="en-US" b="1">
            <a:latin typeface="Candara" panose="020E0502030303020204" pitchFamily="34" charset="0"/>
          </a:endParaRPr>
        </a:p>
      </dgm:t>
    </dgm:pt>
    <dgm:pt modelId="{CE5FC3C5-5E09-457E-8825-418EBAAFED17}">
      <dgm:prSet phldrT="[Text]"/>
      <dgm:spPr/>
      <dgm:t>
        <a:bodyPr/>
        <a:lstStyle/>
        <a:p>
          <a:pPr>
            <a:lnSpc>
              <a:spcPct val="100000"/>
            </a:lnSpc>
          </a:pPr>
          <a:r>
            <a:rPr lang="en-US" b="1" dirty="0">
              <a:effectLst>
                <a:outerShdw blurRad="38100" dist="38100" dir="2700000" algn="tl">
                  <a:srgbClr val="000000">
                    <a:alpha val="43137"/>
                  </a:srgbClr>
                </a:outerShdw>
              </a:effectLst>
              <a:latin typeface="+mj-lt"/>
            </a:rPr>
            <a:t>Substance Abuse</a:t>
          </a:r>
        </a:p>
      </dgm:t>
    </dgm:pt>
    <dgm:pt modelId="{8AEE07FE-384E-4824-AD85-0CB0FD18E4D5}" type="parTrans" cxnId="{EC232CB7-58A0-4969-8737-C0B0EC5A7C86}">
      <dgm:prSet/>
      <dgm:spPr/>
      <dgm:t>
        <a:bodyPr/>
        <a:lstStyle/>
        <a:p>
          <a:endParaRPr lang="en-US" b="1">
            <a:latin typeface="Candara" panose="020E0502030303020204" pitchFamily="34" charset="0"/>
          </a:endParaRPr>
        </a:p>
      </dgm:t>
    </dgm:pt>
    <dgm:pt modelId="{DFDBB5A9-2720-4621-A197-A982253AB087}" type="sibTrans" cxnId="{EC232CB7-58A0-4969-8737-C0B0EC5A7C86}">
      <dgm:prSet/>
      <dgm:spPr/>
      <dgm:t>
        <a:bodyPr/>
        <a:lstStyle/>
        <a:p>
          <a:endParaRPr lang="en-US" b="1">
            <a:latin typeface="Candara" panose="020E0502030303020204" pitchFamily="34" charset="0"/>
          </a:endParaRPr>
        </a:p>
      </dgm:t>
    </dgm:pt>
    <dgm:pt modelId="{29CB2801-7E8C-408C-9B18-87B838F76C96}">
      <dgm:prSet phldrT="[Text]"/>
      <dgm:spPr/>
      <dgm:t>
        <a:bodyPr/>
        <a:lstStyle/>
        <a:p>
          <a:pPr>
            <a:lnSpc>
              <a:spcPct val="100000"/>
            </a:lnSpc>
          </a:pPr>
          <a:r>
            <a:rPr lang="en-US" b="1" dirty="0">
              <a:effectLst>
                <a:outerShdw blurRad="38100" dist="38100" dir="2700000" algn="tl">
                  <a:srgbClr val="000000">
                    <a:alpha val="43137"/>
                  </a:srgbClr>
                </a:outerShdw>
              </a:effectLst>
              <a:latin typeface="+mj-lt"/>
            </a:rPr>
            <a:t>Residence</a:t>
          </a:r>
        </a:p>
      </dgm:t>
    </dgm:pt>
    <dgm:pt modelId="{94640CB3-F1DD-4A45-B79E-C4AB8CD6ABFE}" type="parTrans" cxnId="{45234FDE-F924-4C51-B28A-28B9DF88EC3C}">
      <dgm:prSet/>
      <dgm:spPr/>
      <dgm:t>
        <a:bodyPr/>
        <a:lstStyle/>
        <a:p>
          <a:endParaRPr lang="en-US" b="1">
            <a:latin typeface="Candara" panose="020E0502030303020204" pitchFamily="34" charset="0"/>
          </a:endParaRPr>
        </a:p>
      </dgm:t>
    </dgm:pt>
    <dgm:pt modelId="{8D8147CC-141C-4C7A-A10E-46A2619ACE7C}" type="sibTrans" cxnId="{45234FDE-F924-4C51-B28A-28B9DF88EC3C}">
      <dgm:prSet/>
      <dgm:spPr/>
      <dgm:t>
        <a:bodyPr/>
        <a:lstStyle/>
        <a:p>
          <a:endParaRPr lang="en-US" b="1">
            <a:latin typeface="Candara" panose="020E0502030303020204" pitchFamily="34" charset="0"/>
          </a:endParaRPr>
        </a:p>
      </dgm:t>
    </dgm:pt>
    <dgm:pt modelId="{55CDDF4D-2C51-4718-9275-ACD35268B996}">
      <dgm:prSet phldrT="[Text]"/>
      <dgm:spPr/>
      <dgm:t>
        <a:bodyPr/>
        <a:lstStyle/>
        <a:p>
          <a:pPr>
            <a:lnSpc>
              <a:spcPct val="100000"/>
            </a:lnSpc>
          </a:pPr>
          <a:r>
            <a:rPr lang="en-US" b="1" dirty="0">
              <a:effectLst>
                <a:outerShdw blurRad="38100" dist="38100" dir="2700000" algn="tl">
                  <a:srgbClr val="000000">
                    <a:alpha val="43137"/>
                  </a:srgbClr>
                </a:outerShdw>
              </a:effectLst>
              <a:latin typeface="+mj-lt"/>
            </a:rPr>
            <a:t>Employment</a:t>
          </a:r>
        </a:p>
      </dgm:t>
    </dgm:pt>
    <dgm:pt modelId="{31C8F36D-AC43-4326-8A9E-E446E0558DBB}" type="parTrans" cxnId="{6D4F4DD4-340F-44E5-AD6E-1FAFDD2F1965}">
      <dgm:prSet/>
      <dgm:spPr/>
      <dgm:t>
        <a:bodyPr/>
        <a:lstStyle/>
        <a:p>
          <a:endParaRPr lang="en-US" b="1">
            <a:latin typeface="Candara" panose="020E0502030303020204" pitchFamily="34" charset="0"/>
          </a:endParaRPr>
        </a:p>
      </dgm:t>
    </dgm:pt>
    <dgm:pt modelId="{B573E953-6011-416C-992E-9FCAC4A76CD3}" type="sibTrans" cxnId="{6D4F4DD4-340F-44E5-AD6E-1FAFDD2F1965}">
      <dgm:prSet/>
      <dgm:spPr/>
      <dgm:t>
        <a:bodyPr/>
        <a:lstStyle/>
        <a:p>
          <a:endParaRPr lang="en-US" b="1">
            <a:latin typeface="Candara" panose="020E0502030303020204" pitchFamily="34" charset="0"/>
          </a:endParaRPr>
        </a:p>
      </dgm:t>
    </dgm:pt>
    <dgm:pt modelId="{0C8681C0-3BC4-4F7A-9900-E10ED1331907}">
      <dgm:prSet phldrT="[Text]"/>
      <dgm:spPr/>
      <dgm:t>
        <a:bodyPr/>
        <a:lstStyle/>
        <a:p>
          <a:pPr>
            <a:lnSpc>
              <a:spcPct val="100000"/>
            </a:lnSpc>
          </a:pPr>
          <a:r>
            <a:rPr lang="en-US" b="1" dirty="0">
              <a:latin typeface="Candara" panose="020E0502030303020204" pitchFamily="34" charset="0"/>
            </a:rPr>
            <a:t>Age</a:t>
          </a:r>
        </a:p>
      </dgm:t>
    </dgm:pt>
    <dgm:pt modelId="{39D80407-D92D-45D7-83B9-411E7BEFF4D1}" type="sibTrans" cxnId="{D6CA81A3-851E-41D3-B49E-84363C603569}">
      <dgm:prSet/>
      <dgm:spPr/>
      <dgm:t>
        <a:bodyPr/>
        <a:lstStyle/>
        <a:p>
          <a:endParaRPr lang="en-US"/>
        </a:p>
      </dgm:t>
    </dgm:pt>
    <dgm:pt modelId="{8089A406-91C9-490F-9383-F53F16F82A96}" type="parTrans" cxnId="{D6CA81A3-851E-41D3-B49E-84363C603569}">
      <dgm:prSet/>
      <dgm:spPr/>
      <dgm:t>
        <a:bodyPr/>
        <a:lstStyle/>
        <a:p>
          <a:endParaRPr lang="en-US"/>
        </a:p>
      </dgm:t>
    </dgm:pt>
    <dgm:pt modelId="{8A436CC8-3724-4D6E-B67A-C340AAF7B56D}" type="pres">
      <dgm:prSet presAssocID="{83F2D5D9-9E0F-4792-BE5A-D846479F383F}" presName="root" presStyleCnt="0">
        <dgm:presLayoutVars>
          <dgm:dir/>
          <dgm:resizeHandles val="exact"/>
        </dgm:presLayoutVars>
      </dgm:prSet>
      <dgm:spPr/>
    </dgm:pt>
    <dgm:pt modelId="{F9C11CDE-5423-4773-8A2E-EF05EE2E2FA8}" type="pres">
      <dgm:prSet presAssocID="{0B7DA755-22C5-4D48-9AC0-39370107D756}" presName="compNode" presStyleCnt="0"/>
      <dgm:spPr/>
    </dgm:pt>
    <dgm:pt modelId="{D4B8B661-E7F4-42C8-BFB5-E6C76DDE7CB1}" type="pres">
      <dgm:prSet presAssocID="{0B7DA755-22C5-4D48-9AC0-39370107D7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000" b="-2000"/>
          </a:stretch>
        </a:blipFill>
        <a:ln>
          <a:noFill/>
        </a:ln>
      </dgm:spPr>
    </dgm:pt>
    <dgm:pt modelId="{90D13566-FD23-4392-B8B4-50CBB8CB8137}" type="pres">
      <dgm:prSet presAssocID="{0B7DA755-22C5-4D48-9AC0-39370107D756}" presName="iconSpace" presStyleCnt="0"/>
      <dgm:spPr/>
    </dgm:pt>
    <dgm:pt modelId="{8EABC8F8-844B-465F-9F1B-D403EF0372E9}" type="pres">
      <dgm:prSet presAssocID="{0B7DA755-22C5-4D48-9AC0-39370107D756}" presName="parTx" presStyleLbl="revTx" presStyleIdx="0" presStyleCnt="4">
        <dgm:presLayoutVars>
          <dgm:chMax val="0"/>
          <dgm:chPref val="0"/>
        </dgm:presLayoutVars>
      </dgm:prSet>
      <dgm:spPr/>
    </dgm:pt>
    <dgm:pt modelId="{7974054D-94E5-4FE1-B285-7BC3F2ECE06A}" type="pres">
      <dgm:prSet presAssocID="{0B7DA755-22C5-4D48-9AC0-39370107D756}" presName="txSpace" presStyleCnt="0"/>
      <dgm:spPr/>
    </dgm:pt>
    <dgm:pt modelId="{B9A1B8CD-A2F1-4720-918A-76FFC6C708A3}" type="pres">
      <dgm:prSet presAssocID="{0B7DA755-22C5-4D48-9AC0-39370107D756}" presName="desTx" presStyleLbl="revTx" presStyleIdx="1" presStyleCnt="4">
        <dgm:presLayoutVars/>
      </dgm:prSet>
      <dgm:spPr/>
    </dgm:pt>
    <dgm:pt modelId="{48DF5FBD-290E-4596-966D-C393BDA70A38}" type="pres">
      <dgm:prSet presAssocID="{F0F27424-CA35-439C-BEE8-FFB36A66E3E5}" presName="sibTrans" presStyleCnt="0"/>
      <dgm:spPr/>
    </dgm:pt>
    <dgm:pt modelId="{AE08EFAD-5D35-4445-94FD-16E5382866BB}" type="pres">
      <dgm:prSet presAssocID="{82CFBD8F-EA25-483D-8063-3065E9EC8692}" presName="compNode" presStyleCnt="0"/>
      <dgm:spPr/>
    </dgm:pt>
    <dgm:pt modelId="{5B5189B4-D4C9-4EA3-9540-0EF9615E7A05}" type="pres">
      <dgm:prSet presAssocID="{82CFBD8F-EA25-483D-8063-3065E9EC8692}" presName="iconRect" presStyleLbl="node1" presStyleIdx="1" presStyleCnt="2"/>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17000" r="-17000"/>
          </a:stretch>
        </a:blipFill>
        <a:ln>
          <a:noFill/>
        </a:ln>
      </dgm:spPr>
    </dgm:pt>
    <dgm:pt modelId="{08526246-2B77-473D-9766-73AEA5DAE984}" type="pres">
      <dgm:prSet presAssocID="{82CFBD8F-EA25-483D-8063-3065E9EC8692}" presName="iconSpace" presStyleCnt="0"/>
      <dgm:spPr/>
    </dgm:pt>
    <dgm:pt modelId="{FE1E7D0E-1243-4736-AFDD-B5DE9A951F27}" type="pres">
      <dgm:prSet presAssocID="{82CFBD8F-EA25-483D-8063-3065E9EC8692}" presName="parTx" presStyleLbl="revTx" presStyleIdx="2" presStyleCnt="4">
        <dgm:presLayoutVars>
          <dgm:chMax val="0"/>
          <dgm:chPref val="0"/>
        </dgm:presLayoutVars>
      </dgm:prSet>
      <dgm:spPr/>
    </dgm:pt>
    <dgm:pt modelId="{CF9CEF13-3B24-4EAF-9962-4DB843857DB9}" type="pres">
      <dgm:prSet presAssocID="{82CFBD8F-EA25-483D-8063-3065E9EC8692}" presName="txSpace" presStyleCnt="0"/>
      <dgm:spPr/>
    </dgm:pt>
    <dgm:pt modelId="{DE3D2FFA-944F-4FE3-9B47-DFB2A001539B}" type="pres">
      <dgm:prSet presAssocID="{82CFBD8F-EA25-483D-8063-3065E9EC8692}" presName="desTx" presStyleLbl="revTx" presStyleIdx="3" presStyleCnt="4">
        <dgm:presLayoutVars/>
      </dgm:prSet>
      <dgm:spPr/>
    </dgm:pt>
  </dgm:ptLst>
  <dgm:cxnLst>
    <dgm:cxn modelId="{FCD2EE14-BBF6-43EA-A6E3-50BF8484C5F7}" type="presOf" srcId="{CE5FC3C5-5E09-457E-8825-418EBAAFED17}" destId="{DE3D2FFA-944F-4FE3-9B47-DFB2A001539B}" srcOrd="0" destOrd="0" presId="urn:microsoft.com/office/officeart/2018/5/layout/CenteredIconLabelDescriptionList"/>
    <dgm:cxn modelId="{B6CE0327-3678-4E74-8234-B3F389E1D47B}" type="presOf" srcId="{83F2D5D9-9E0F-4792-BE5A-D846479F383F}" destId="{8A436CC8-3724-4D6E-B67A-C340AAF7B56D}" srcOrd="0" destOrd="0" presId="urn:microsoft.com/office/officeart/2018/5/layout/CenteredIconLabelDescriptionList"/>
    <dgm:cxn modelId="{CDF61727-93E3-4E4F-95C5-44B338EA1A00}" srcId="{0B7DA755-22C5-4D48-9AC0-39370107D756}" destId="{D3679451-32D0-47A2-9E2D-C12A2363C775}" srcOrd="0" destOrd="0" parTransId="{7C130354-A1E1-4E33-9238-63FEEA3C3874}" sibTransId="{030E2D15-5DEC-4471-B2D6-C8D8FD4B4DD4}"/>
    <dgm:cxn modelId="{99A23F27-FF63-49C6-A590-817A08A11ADD}" srcId="{0B7DA755-22C5-4D48-9AC0-39370107D756}" destId="{1E05B9BF-6771-4A39-B60E-198943E0CF7C}" srcOrd="3" destOrd="0" parTransId="{C6660954-6E1A-45D5-B678-7E3A1F938448}" sibTransId="{648159ED-7A9F-480A-A503-78DE6879F812}"/>
    <dgm:cxn modelId="{2822F833-CC70-4F0D-B745-B179505CE147}" srcId="{83F2D5D9-9E0F-4792-BE5A-D846479F383F}" destId="{82CFBD8F-EA25-483D-8063-3065E9EC8692}" srcOrd="1" destOrd="0" parTransId="{AB0455F1-29B4-4A7D-9030-CF9CA949A924}" sibTransId="{B98A4B1E-1207-4AFA-A20E-BD604985B19E}"/>
    <dgm:cxn modelId="{3414163C-C9F8-43EA-B0A4-D363463EB19B}" type="presOf" srcId="{82CFBD8F-EA25-483D-8063-3065E9EC8692}" destId="{FE1E7D0E-1243-4736-AFDD-B5DE9A951F27}" srcOrd="0" destOrd="0" presId="urn:microsoft.com/office/officeart/2018/5/layout/CenteredIconLabelDescriptionList"/>
    <dgm:cxn modelId="{629DD840-3F38-48B4-A299-97BF951350AE}" srcId="{83F2D5D9-9E0F-4792-BE5A-D846479F383F}" destId="{0B7DA755-22C5-4D48-9AC0-39370107D756}" srcOrd="0" destOrd="0" parTransId="{B33F138A-B817-4117-9F74-485E8CAB9DE2}" sibTransId="{F0F27424-CA35-439C-BEE8-FFB36A66E3E5}"/>
    <dgm:cxn modelId="{AF6AE249-8382-4460-9185-A2E9D0A77294}" type="presOf" srcId="{0C8681C0-3BC4-4F7A-9900-E10ED1331907}" destId="{B9A1B8CD-A2F1-4720-918A-76FFC6C708A3}" srcOrd="0" destOrd="5" presId="urn:microsoft.com/office/officeart/2018/5/layout/CenteredIconLabelDescriptionList"/>
    <dgm:cxn modelId="{A575AB4A-72FE-4E39-BF85-A891A130A0D9}" type="presOf" srcId="{55CDDF4D-2C51-4718-9275-ACD35268B996}" destId="{DE3D2FFA-944F-4FE3-9B47-DFB2A001539B}" srcOrd="0" destOrd="2" presId="urn:microsoft.com/office/officeart/2018/5/layout/CenteredIconLabelDescriptionList"/>
    <dgm:cxn modelId="{8C9BE97F-23B6-4DA0-B0C2-FDA844B16ADF}" type="presOf" srcId="{29CB2801-7E8C-408C-9B18-87B838F76C96}" destId="{DE3D2FFA-944F-4FE3-9B47-DFB2A001539B}" srcOrd="0" destOrd="1" presId="urn:microsoft.com/office/officeart/2018/5/layout/CenteredIconLabelDescriptionList"/>
    <dgm:cxn modelId="{04E41981-9F36-487C-876E-779A0E96AC6F}" type="presOf" srcId="{80374675-026B-4B27-9E84-55DC30C35A47}" destId="{B9A1B8CD-A2F1-4720-918A-76FFC6C708A3}" srcOrd="0" destOrd="1" presId="urn:microsoft.com/office/officeart/2018/5/layout/CenteredIconLabelDescriptionList"/>
    <dgm:cxn modelId="{CFB1A294-01A0-4E08-9947-F48F10B0F134}" type="presOf" srcId="{48EC96C9-6D92-4066-BD34-1C49E3FBFE0F}" destId="{B9A1B8CD-A2F1-4720-918A-76FFC6C708A3}" srcOrd="0" destOrd="4" presId="urn:microsoft.com/office/officeart/2018/5/layout/CenteredIconLabelDescriptionList"/>
    <dgm:cxn modelId="{F3BECDA2-BED0-4B54-BC6A-302C2EEDBFB6}" type="presOf" srcId="{0B7DA755-22C5-4D48-9AC0-39370107D756}" destId="{8EABC8F8-844B-465F-9F1B-D403EF0372E9}" srcOrd="0" destOrd="0" presId="urn:microsoft.com/office/officeart/2018/5/layout/CenteredIconLabelDescriptionList"/>
    <dgm:cxn modelId="{D6CA81A3-851E-41D3-B49E-84363C603569}" srcId="{0B7DA755-22C5-4D48-9AC0-39370107D756}" destId="{0C8681C0-3BC4-4F7A-9900-E10ED1331907}" srcOrd="5" destOrd="0" parTransId="{8089A406-91C9-490F-9383-F53F16F82A96}" sibTransId="{39D80407-D92D-45D7-83B9-411E7BEFF4D1}"/>
    <dgm:cxn modelId="{3C9A53A6-BBA8-4CCE-B323-04E2BFA44C29}" type="presOf" srcId="{1E05B9BF-6771-4A39-B60E-198943E0CF7C}" destId="{B9A1B8CD-A2F1-4720-918A-76FFC6C708A3}" srcOrd="0" destOrd="3" presId="urn:microsoft.com/office/officeart/2018/5/layout/CenteredIconLabelDescriptionList"/>
    <dgm:cxn modelId="{EC232CB7-58A0-4969-8737-C0B0EC5A7C86}" srcId="{82CFBD8F-EA25-483D-8063-3065E9EC8692}" destId="{CE5FC3C5-5E09-457E-8825-418EBAAFED17}" srcOrd="0" destOrd="0" parTransId="{8AEE07FE-384E-4824-AD85-0CB0FD18E4D5}" sibTransId="{DFDBB5A9-2720-4621-A197-A982253AB087}"/>
    <dgm:cxn modelId="{AFFFB4C3-24AF-465A-BF10-0247A8953E3E}" type="presOf" srcId="{9EDDC7CA-4117-41D0-89EB-5B7231AE7291}" destId="{B9A1B8CD-A2F1-4720-918A-76FFC6C708A3}" srcOrd="0" destOrd="2" presId="urn:microsoft.com/office/officeart/2018/5/layout/CenteredIconLabelDescriptionList"/>
    <dgm:cxn modelId="{6D4F4DD4-340F-44E5-AD6E-1FAFDD2F1965}" srcId="{82CFBD8F-EA25-483D-8063-3065E9EC8692}" destId="{55CDDF4D-2C51-4718-9275-ACD35268B996}" srcOrd="2" destOrd="0" parTransId="{31C8F36D-AC43-4326-8A9E-E446E0558DBB}" sibTransId="{B573E953-6011-416C-992E-9FCAC4A76CD3}"/>
    <dgm:cxn modelId="{1174F3D5-0188-4EA7-9A82-65AA5A882060}" srcId="{0B7DA755-22C5-4D48-9AC0-39370107D756}" destId="{9EDDC7CA-4117-41D0-89EB-5B7231AE7291}" srcOrd="2" destOrd="0" parTransId="{5026B731-113C-4492-A91C-AEBF2B82C13E}" sibTransId="{50BC3DAA-AE7E-4F40-82C3-7383FAF8B603}"/>
    <dgm:cxn modelId="{45234FDE-F924-4C51-B28A-28B9DF88EC3C}" srcId="{82CFBD8F-EA25-483D-8063-3065E9EC8692}" destId="{29CB2801-7E8C-408C-9B18-87B838F76C96}" srcOrd="1" destOrd="0" parTransId="{94640CB3-F1DD-4A45-B79E-C4AB8CD6ABFE}" sibTransId="{8D8147CC-141C-4C7A-A10E-46A2619ACE7C}"/>
    <dgm:cxn modelId="{B6E83CDF-5927-437E-B927-07C798692027}" srcId="{0B7DA755-22C5-4D48-9AC0-39370107D756}" destId="{48EC96C9-6D92-4066-BD34-1C49E3FBFE0F}" srcOrd="4" destOrd="0" parTransId="{B084AE86-2B50-475A-9E2A-E9EF512A6084}" sibTransId="{90BC25E2-BF6D-42E4-885B-EF62A92F9FDA}"/>
    <dgm:cxn modelId="{8A184EE0-76A8-4F32-8DD3-2FA88EB3C596}" type="presOf" srcId="{D3679451-32D0-47A2-9E2D-C12A2363C775}" destId="{B9A1B8CD-A2F1-4720-918A-76FFC6C708A3}" srcOrd="0" destOrd="0" presId="urn:microsoft.com/office/officeart/2018/5/layout/CenteredIconLabelDescriptionList"/>
    <dgm:cxn modelId="{6F2719E6-5832-4B5E-8D27-6D803ACAFAE6}" srcId="{0B7DA755-22C5-4D48-9AC0-39370107D756}" destId="{80374675-026B-4B27-9E84-55DC30C35A47}" srcOrd="1" destOrd="0" parTransId="{B3688AC3-B4CC-4BEE-BEF2-E309FB71793A}" sibTransId="{2B1B2E75-6047-4E49-B4A9-E060E11D8C30}"/>
    <dgm:cxn modelId="{262B9FDB-F491-498B-BA8E-7A7220C1C0D0}" type="presParOf" srcId="{8A436CC8-3724-4D6E-B67A-C340AAF7B56D}" destId="{F9C11CDE-5423-4773-8A2E-EF05EE2E2FA8}" srcOrd="0" destOrd="0" presId="urn:microsoft.com/office/officeart/2018/5/layout/CenteredIconLabelDescriptionList"/>
    <dgm:cxn modelId="{BEE4B923-AC9F-4733-ACDD-815004C3ADE9}" type="presParOf" srcId="{F9C11CDE-5423-4773-8A2E-EF05EE2E2FA8}" destId="{D4B8B661-E7F4-42C8-BFB5-E6C76DDE7CB1}" srcOrd="0" destOrd="0" presId="urn:microsoft.com/office/officeart/2018/5/layout/CenteredIconLabelDescriptionList"/>
    <dgm:cxn modelId="{84026201-4F18-4DAE-8DD9-67DA2AB7B57F}" type="presParOf" srcId="{F9C11CDE-5423-4773-8A2E-EF05EE2E2FA8}" destId="{90D13566-FD23-4392-B8B4-50CBB8CB8137}" srcOrd="1" destOrd="0" presId="urn:microsoft.com/office/officeart/2018/5/layout/CenteredIconLabelDescriptionList"/>
    <dgm:cxn modelId="{AC865DF3-16F1-4978-A4F9-1BD4B022F019}" type="presParOf" srcId="{F9C11CDE-5423-4773-8A2E-EF05EE2E2FA8}" destId="{8EABC8F8-844B-465F-9F1B-D403EF0372E9}" srcOrd="2" destOrd="0" presId="urn:microsoft.com/office/officeart/2018/5/layout/CenteredIconLabelDescriptionList"/>
    <dgm:cxn modelId="{9410348B-C16B-4495-AB8F-9BE51613AD91}" type="presParOf" srcId="{F9C11CDE-5423-4773-8A2E-EF05EE2E2FA8}" destId="{7974054D-94E5-4FE1-B285-7BC3F2ECE06A}" srcOrd="3" destOrd="0" presId="urn:microsoft.com/office/officeart/2018/5/layout/CenteredIconLabelDescriptionList"/>
    <dgm:cxn modelId="{01232835-065F-4C10-B785-4FD86E3CBB62}" type="presParOf" srcId="{F9C11CDE-5423-4773-8A2E-EF05EE2E2FA8}" destId="{B9A1B8CD-A2F1-4720-918A-76FFC6C708A3}" srcOrd="4" destOrd="0" presId="urn:microsoft.com/office/officeart/2018/5/layout/CenteredIconLabelDescriptionList"/>
    <dgm:cxn modelId="{634FB0E2-77E2-4270-8EAB-FD5F865C40F4}" type="presParOf" srcId="{8A436CC8-3724-4D6E-B67A-C340AAF7B56D}" destId="{48DF5FBD-290E-4596-966D-C393BDA70A38}" srcOrd="1" destOrd="0" presId="urn:microsoft.com/office/officeart/2018/5/layout/CenteredIconLabelDescriptionList"/>
    <dgm:cxn modelId="{BD4F5FE4-6F75-413C-A932-91C2E1ED150F}" type="presParOf" srcId="{8A436CC8-3724-4D6E-B67A-C340AAF7B56D}" destId="{AE08EFAD-5D35-4445-94FD-16E5382866BB}" srcOrd="2" destOrd="0" presId="urn:microsoft.com/office/officeart/2018/5/layout/CenteredIconLabelDescriptionList"/>
    <dgm:cxn modelId="{9EDF8484-D2A8-4268-92D0-9CE858E09E8F}" type="presParOf" srcId="{AE08EFAD-5D35-4445-94FD-16E5382866BB}" destId="{5B5189B4-D4C9-4EA3-9540-0EF9615E7A05}" srcOrd="0" destOrd="0" presId="urn:microsoft.com/office/officeart/2018/5/layout/CenteredIconLabelDescriptionList"/>
    <dgm:cxn modelId="{AF7B9936-0963-4F38-BDEA-803FB8BD32AA}" type="presParOf" srcId="{AE08EFAD-5D35-4445-94FD-16E5382866BB}" destId="{08526246-2B77-473D-9766-73AEA5DAE984}" srcOrd="1" destOrd="0" presId="urn:microsoft.com/office/officeart/2018/5/layout/CenteredIconLabelDescriptionList"/>
    <dgm:cxn modelId="{5CD28937-2BF3-4FC3-BB1C-FEF0EDEBAAE2}" type="presParOf" srcId="{AE08EFAD-5D35-4445-94FD-16E5382866BB}" destId="{FE1E7D0E-1243-4736-AFDD-B5DE9A951F27}" srcOrd="2" destOrd="0" presId="urn:microsoft.com/office/officeart/2018/5/layout/CenteredIconLabelDescriptionList"/>
    <dgm:cxn modelId="{3A843F82-5611-4B16-BBFD-EDA3D87A86E1}" type="presParOf" srcId="{AE08EFAD-5D35-4445-94FD-16E5382866BB}" destId="{CF9CEF13-3B24-4EAF-9962-4DB843857DB9}" srcOrd="3" destOrd="0" presId="urn:microsoft.com/office/officeart/2018/5/layout/CenteredIconLabelDescriptionList"/>
    <dgm:cxn modelId="{0F3B9A9E-0F1A-4307-BE5A-6E0DB9ADCA64}" type="presParOf" srcId="{AE08EFAD-5D35-4445-94FD-16E5382866BB}" destId="{DE3D2FFA-944F-4FE3-9B47-DFB2A001539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9F9507-0301-4222-891D-F66FC97EC1B7}" type="doc">
      <dgm:prSet loTypeId="urn:microsoft.com/office/officeart/2005/8/layout/process1" loCatId="process" qsTypeId="urn:microsoft.com/office/officeart/2005/8/quickstyle/simple5" qsCatId="simple" csTypeId="urn:microsoft.com/office/officeart/2005/8/colors/accent0_3" csCatId="mainScheme" phldr="1"/>
      <dgm:spPr/>
      <dgm:t>
        <a:bodyPr/>
        <a:lstStyle/>
        <a:p>
          <a:endParaRPr lang="en-US"/>
        </a:p>
      </dgm:t>
    </dgm:pt>
    <dgm:pt modelId="{399C241D-90B9-4B7F-9C01-C835E6636D6B}">
      <dgm:prSet custT="1"/>
      <dgm:spPr/>
      <dgm:t>
        <a:bodyPr/>
        <a:lstStyle/>
        <a:p>
          <a:r>
            <a:rPr lang="en-US" sz="2400" b="0" i="0" dirty="0"/>
            <a:t>Describe Pretrial Supervision</a:t>
          </a:r>
          <a:endParaRPr lang="en-US" sz="2400" dirty="0"/>
        </a:p>
      </dgm:t>
    </dgm:pt>
    <dgm:pt modelId="{25F5B816-5886-4526-8C12-40F0882018F3}" type="parTrans" cxnId="{E3E4C594-27F7-40AC-A875-2C5EB588FC3F}">
      <dgm:prSet/>
      <dgm:spPr/>
      <dgm:t>
        <a:bodyPr/>
        <a:lstStyle/>
        <a:p>
          <a:endParaRPr lang="en-US" sz="2400"/>
        </a:p>
      </dgm:t>
    </dgm:pt>
    <dgm:pt modelId="{A441D6F7-5C30-4666-BFCE-FFC232B46EE5}" type="sibTrans" cxnId="{E3E4C594-27F7-40AC-A875-2C5EB588FC3F}">
      <dgm:prSet custT="1"/>
      <dgm:spPr/>
      <dgm:t>
        <a:bodyPr/>
        <a:lstStyle/>
        <a:p>
          <a:endParaRPr lang="en-US" sz="2400"/>
        </a:p>
      </dgm:t>
    </dgm:pt>
    <dgm:pt modelId="{3C5136F2-EFB3-4AA0-90D6-DE0467274186}">
      <dgm:prSet custT="1"/>
      <dgm:spPr/>
      <dgm:t>
        <a:bodyPr/>
        <a:lstStyle/>
        <a:p>
          <a:r>
            <a:rPr lang="en-US" sz="2400" b="0" i="0" dirty="0"/>
            <a:t>Purpose </a:t>
          </a:r>
          <a:endParaRPr lang="en-US" sz="2400" dirty="0"/>
        </a:p>
      </dgm:t>
    </dgm:pt>
    <dgm:pt modelId="{4566240A-1AEF-45BE-B7EC-3529C4BEFB69}" type="parTrans" cxnId="{492E65AA-60A4-45DB-939D-4CEA95ED3BCB}">
      <dgm:prSet/>
      <dgm:spPr/>
      <dgm:t>
        <a:bodyPr/>
        <a:lstStyle/>
        <a:p>
          <a:endParaRPr lang="en-US" sz="2400"/>
        </a:p>
      </dgm:t>
    </dgm:pt>
    <dgm:pt modelId="{855E8B17-3385-4CA6-9816-40A26395B31E}" type="sibTrans" cxnId="{492E65AA-60A4-45DB-939D-4CEA95ED3BCB}">
      <dgm:prSet/>
      <dgm:spPr/>
      <dgm:t>
        <a:bodyPr/>
        <a:lstStyle/>
        <a:p>
          <a:endParaRPr lang="en-US" sz="2400"/>
        </a:p>
      </dgm:t>
    </dgm:pt>
    <dgm:pt modelId="{A91F8DF9-82D6-4A7B-BEC4-EBC9B5163C58}">
      <dgm:prSet custT="1"/>
      <dgm:spPr/>
      <dgm:t>
        <a:bodyPr/>
        <a:lstStyle/>
        <a:p>
          <a:r>
            <a:rPr lang="en-US" sz="2400" dirty="0"/>
            <a:t>Risk Based</a:t>
          </a:r>
        </a:p>
      </dgm:t>
    </dgm:pt>
    <dgm:pt modelId="{7173D0C2-5B0C-4A9B-A717-3D4C5FF80289}" type="parTrans" cxnId="{21403BB1-BD72-4EB4-BBF0-4C240A446E3E}">
      <dgm:prSet/>
      <dgm:spPr/>
      <dgm:t>
        <a:bodyPr/>
        <a:lstStyle/>
        <a:p>
          <a:endParaRPr lang="en-US" sz="2400"/>
        </a:p>
      </dgm:t>
    </dgm:pt>
    <dgm:pt modelId="{564740DF-E120-4231-A00B-3C6C8142DB2D}" type="sibTrans" cxnId="{21403BB1-BD72-4EB4-BBF0-4C240A446E3E}">
      <dgm:prSet/>
      <dgm:spPr/>
      <dgm:t>
        <a:bodyPr/>
        <a:lstStyle/>
        <a:p>
          <a:endParaRPr lang="en-US" sz="2400"/>
        </a:p>
      </dgm:t>
    </dgm:pt>
    <dgm:pt modelId="{1DA8827E-3C91-4028-AF3B-704A9B202EA6}">
      <dgm:prSet custT="1"/>
      <dgm:spPr/>
      <dgm:t>
        <a:bodyPr/>
        <a:lstStyle/>
        <a:p>
          <a:r>
            <a:rPr lang="en-US" sz="2400" dirty="0"/>
            <a:t>Conditions</a:t>
          </a:r>
        </a:p>
      </dgm:t>
    </dgm:pt>
    <dgm:pt modelId="{62280868-7654-4E36-97C1-B9B65099E2B5}" type="parTrans" cxnId="{CF749030-FF37-4A01-B02E-0B19173B16A6}">
      <dgm:prSet/>
      <dgm:spPr/>
      <dgm:t>
        <a:bodyPr/>
        <a:lstStyle/>
        <a:p>
          <a:endParaRPr lang="en-US" sz="2400"/>
        </a:p>
      </dgm:t>
    </dgm:pt>
    <dgm:pt modelId="{0CE0834A-10A5-4E9E-9FAD-521F6BFC3692}" type="sibTrans" cxnId="{CF749030-FF37-4A01-B02E-0B19173B16A6}">
      <dgm:prSet/>
      <dgm:spPr/>
      <dgm:t>
        <a:bodyPr/>
        <a:lstStyle/>
        <a:p>
          <a:endParaRPr lang="en-US" sz="2400"/>
        </a:p>
      </dgm:t>
    </dgm:pt>
    <dgm:pt modelId="{40466665-1950-407B-B9C8-24D2D2E6A284}">
      <dgm:prSet custT="1"/>
      <dgm:spPr/>
      <dgm:t>
        <a:bodyPr/>
        <a:lstStyle/>
        <a:p>
          <a:r>
            <a:rPr lang="en-US" sz="2400" b="0" i="0" dirty="0"/>
            <a:t>Discuss how risk assessment should inform Supervision strategies</a:t>
          </a:r>
          <a:endParaRPr lang="en-US" sz="2400" dirty="0"/>
        </a:p>
      </dgm:t>
    </dgm:pt>
    <dgm:pt modelId="{161F82F2-E0E5-40B7-A4C9-FAA3E9599E21}" type="parTrans" cxnId="{2931FF90-56AF-4D0D-BDD9-1DD948B205D9}">
      <dgm:prSet/>
      <dgm:spPr/>
      <dgm:t>
        <a:bodyPr/>
        <a:lstStyle/>
        <a:p>
          <a:endParaRPr lang="en-US" sz="2400"/>
        </a:p>
      </dgm:t>
    </dgm:pt>
    <dgm:pt modelId="{A1CC1F08-D82E-4832-B660-8AB2004CF2EF}" type="sibTrans" cxnId="{2931FF90-56AF-4D0D-BDD9-1DD948B205D9}">
      <dgm:prSet custT="1"/>
      <dgm:spPr/>
      <dgm:t>
        <a:bodyPr/>
        <a:lstStyle/>
        <a:p>
          <a:endParaRPr lang="en-US" sz="2400"/>
        </a:p>
      </dgm:t>
    </dgm:pt>
    <dgm:pt modelId="{86E231C3-E162-4626-9061-4CDAA229D864}">
      <dgm:prSet custT="1"/>
      <dgm:spPr/>
      <dgm:t>
        <a:bodyPr/>
        <a:lstStyle/>
        <a:p>
          <a:r>
            <a:rPr lang="en-US" sz="2400" dirty="0"/>
            <a:t>Compliance</a:t>
          </a:r>
        </a:p>
      </dgm:t>
    </dgm:pt>
    <dgm:pt modelId="{3F8C89EC-86DE-464C-923A-4A40AE5FBD9F}" type="parTrans" cxnId="{954BE858-A858-4AF4-A13E-32731736BEA4}">
      <dgm:prSet/>
      <dgm:spPr/>
      <dgm:t>
        <a:bodyPr/>
        <a:lstStyle/>
        <a:p>
          <a:endParaRPr lang="en-US" sz="2400"/>
        </a:p>
      </dgm:t>
    </dgm:pt>
    <dgm:pt modelId="{A4D5C6B4-7BC8-498A-AD5B-068576B96ECF}" type="sibTrans" cxnId="{954BE858-A858-4AF4-A13E-32731736BEA4}">
      <dgm:prSet/>
      <dgm:spPr/>
      <dgm:t>
        <a:bodyPr/>
        <a:lstStyle/>
        <a:p>
          <a:endParaRPr lang="en-US" sz="2400"/>
        </a:p>
      </dgm:t>
    </dgm:pt>
    <dgm:pt modelId="{381F34D8-3143-41A7-B85B-486BAC6D9DCD}">
      <dgm:prSet custT="1"/>
      <dgm:spPr/>
      <dgm:t>
        <a:bodyPr/>
        <a:lstStyle/>
        <a:p>
          <a:r>
            <a:rPr lang="en-US" sz="2400" b="0" i="0" dirty="0"/>
            <a:t> Discuss what we know about best and promising practices</a:t>
          </a:r>
          <a:endParaRPr lang="en-US" sz="2400" dirty="0"/>
        </a:p>
      </dgm:t>
    </dgm:pt>
    <dgm:pt modelId="{A89A6CF5-84C6-4D24-9563-76E2F784ABF8}" type="parTrans" cxnId="{4F14DA9D-1BE7-4881-BF3D-22B656BC6531}">
      <dgm:prSet/>
      <dgm:spPr/>
      <dgm:t>
        <a:bodyPr/>
        <a:lstStyle/>
        <a:p>
          <a:endParaRPr lang="en-US" sz="2400"/>
        </a:p>
      </dgm:t>
    </dgm:pt>
    <dgm:pt modelId="{B7E2E765-94A7-4914-9FDD-A20F8A16BED1}" type="sibTrans" cxnId="{4F14DA9D-1BE7-4881-BF3D-22B656BC6531}">
      <dgm:prSet/>
      <dgm:spPr/>
      <dgm:t>
        <a:bodyPr/>
        <a:lstStyle/>
        <a:p>
          <a:endParaRPr lang="en-US" sz="2400"/>
        </a:p>
      </dgm:t>
    </dgm:pt>
    <dgm:pt modelId="{9A028AAC-6374-49F9-9061-9FFA52FD2283}" type="pres">
      <dgm:prSet presAssocID="{4D9F9507-0301-4222-891D-F66FC97EC1B7}" presName="Name0" presStyleCnt="0">
        <dgm:presLayoutVars>
          <dgm:dir/>
          <dgm:resizeHandles val="exact"/>
        </dgm:presLayoutVars>
      </dgm:prSet>
      <dgm:spPr/>
    </dgm:pt>
    <dgm:pt modelId="{160AA5FD-59DA-42EE-A467-B9FFFF8CF408}" type="pres">
      <dgm:prSet presAssocID="{399C241D-90B9-4B7F-9C01-C835E6636D6B}" presName="node" presStyleLbl="node1" presStyleIdx="0" presStyleCnt="3" custScaleX="114081">
        <dgm:presLayoutVars>
          <dgm:bulletEnabled val="1"/>
        </dgm:presLayoutVars>
      </dgm:prSet>
      <dgm:spPr/>
    </dgm:pt>
    <dgm:pt modelId="{079C7B64-8B3B-430D-A5E0-BF2CF26F5470}" type="pres">
      <dgm:prSet presAssocID="{A441D6F7-5C30-4666-BFCE-FFC232B46EE5}" presName="sibTrans" presStyleLbl="sibTrans2D1" presStyleIdx="0" presStyleCnt="2"/>
      <dgm:spPr/>
    </dgm:pt>
    <dgm:pt modelId="{B5C73239-2D55-4AA9-A1C3-6C6470DCA4DF}" type="pres">
      <dgm:prSet presAssocID="{A441D6F7-5C30-4666-BFCE-FFC232B46EE5}" presName="connectorText" presStyleLbl="sibTrans2D1" presStyleIdx="0" presStyleCnt="2"/>
      <dgm:spPr/>
    </dgm:pt>
    <dgm:pt modelId="{750A2463-0FE1-4353-912F-A7F71A82113D}" type="pres">
      <dgm:prSet presAssocID="{40466665-1950-407B-B9C8-24D2D2E6A284}" presName="node" presStyleLbl="node1" presStyleIdx="1" presStyleCnt="3">
        <dgm:presLayoutVars>
          <dgm:bulletEnabled val="1"/>
        </dgm:presLayoutVars>
      </dgm:prSet>
      <dgm:spPr/>
    </dgm:pt>
    <dgm:pt modelId="{550A1AAF-4CD5-4D2C-91A7-019D3DBF8EE4}" type="pres">
      <dgm:prSet presAssocID="{A1CC1F08-D82E-4832-B660-8AB2004CF2EF}" presName="sibTrans" presStyleLbl="sibTrans2D1" presStyleIdx="1" presStyleCnt="2"/>
      <dgm:spPr/>
    </dgm:pt>
    <dgm:pt modelId="{86D28B2A-D8BB-48E6-8A52-641F48E26D1F}" type="pres">
      <dgm:prSet presAssocID="{A1CC1F08-D82E-4832-B660-8AB2004CF2EF}" presName="connectorText" presStyleLbl="sibTrans2D1" presStyleIdx="1" presStyleCnt="2"/>
      <dgm:spPr/>
    </dgm:pt>
    <dgm:pt modelId="{4788DE17-7084-4C96-B1A8-6E284E301E8C}" type="pres">
      <dgm:prSet presAssocID="{381F34D8-3143-41A7-B85B-486BAC6D9DCD}" presName="node" presStyleLbl="node1" presStyleIdx="2" presStyleCnt="3">
        <dgm:presLayoutVars>
          <dgm:bulletEnabled val="1"/>
        </dgm:presLayoutVars>
      </dgm:prSet>
      <dgm:spPr/>
    </dgm:pt>
  </dgm:ptLst>
  <dgm:cxnLst>
    <dgm:cxn modelId="{98A2D407-90D6-43BE-B208-32FBEC46256E}" type="presOf" srcId="{A1CC1F08-D82E-4832-B660-8AB2004CF2EF}" destId="{86D28B2A-D8BB-48E6-8A52-641F48E26D1F}" srcOrd="1" destOrd="0" presId="urn:microsoft.com/office/officeart/2005/8/layout/process1"/>
    <dgm:cxn modelId="{4B03732E-7375-4641-9202-DC07997482E9}" type="presOf" srcId="{86E231C3-E162-4626-9061-4CDAA229D864}" destId="{160AA5FD-59DA-42EE-A467-B9FFFF8CF408}" srcOrd="0" destOrd="4" presId="urn:microsoft.com/office/officeart/2005/8/layout/process1"/>
    <dgm:cxn modelId="{96ADA42E-B73F-4120-9CC5-44411D52DF23}" type="presOf" srcId="{40466665-1950-407B-B9C8-24D2D2E6A284}" destId="{750A2463-0FE1-4353-912F-A7F71A82113D}" srcOrd="0" destOrd="0" presId="urn:microsoft.com/office/officeart/2005/8/layout/process1"/>
    <dgm:cxn modelId="{CF749030-FF37-4A01-B02E-0B19173B16A6}" srcId="{399C241D-90B9-4B7F-9C01-C835E6636D6B}" destId="{1DA8827E-3C91-4028-AF3B-704A9B202EA6}" srcOrd="2" destOrd="0" parTransId="{62280868-7654-4E36-97C1-B9B65099E2B5}" sibTransId="{0CE0834A-10A5-4E9E-9FAD-521F6BFC3692}"/>
    <dgm:cxn modelId="{C590CF42-A569-432E-AB84-4D893DEAE4EF}" type="presOf" srcId="{3C5136F2-EFB3-4AA0-90D6-DE0467274186}" destId="{160AA5FD-59DA-42EE-A467-B9FFFF8CF408}" srcOrd="0" destOrd="1" presId="urn:microsoft.com/office/officeart/2005/8/layout/process1"/>
    <dgm:cxn modelId="{9A742063-D8DF-42CE-9C44-EC3436E4FF96}" type="presOf" srcId="{A441D6F7-5C30-4666-BFCE-FFC232B46EE5}" destId="{079C7B64-8B3B-430D-A5E0-BF2CF26F5470}" srcOrd="0" destOrd="0" presId="urn:microsoft.com/office/officeart/2005/8/layout/process1"/>
    <dgm:cxn modelId="{41F15974-7CD2-492B-8BC2-C8ED024CD629}" type="presOf" srcId="{1DA8827E-3C91-4028-AF3B-704A9B202EA6}" destId="{160AA5FD-59DA-42EE-A467-B9FFFF8CF408}" srcOrd="0" destOrd="3" presId="urn:microsoft.com/office/officeart/2005/8/layout/process1"/>
    <dgm:cxn modelId="{01BDDD58-2E99-4B69-B238-9442350B37EB}" type="presOf" srcId="{A91F8DF9-82D6-4A7B-BEC4-EBC9B5163C58}" destId="{160AA5FD-59DA-42EE-A467-B9FFFF8CF408}" srcOrd="0" destOrd="2" presId="urn:microsoft.com/office/officeart/2005/8/layout/process1"/>
    <dgm:cxn modelId="{954BE858-A858-4AF4-A13E-32731736BEA4}" srcId="{399C241D-90B9-4B7F-9C01-C835E6636D6B}" destId="{86E231C3-E162-4626-9061-4CDAA229D864}" srcOrd="3" destOrd="0" parTransId="{3F8C89EC-86DE-464C-923A-4A40AE5FBD9F}" sibTransId="{A4D5C6B4-7BC8-498A-AD5B-068576B96ECF}"/>
    <dgm:cxn modelId="{1BDC7B7D-8D6D-41DA-86BC-76A9B4188C82}" type="presOf" srcId="{A1CC1F08-D82E-4832-B660-8AB2004CF2EF}" destId="{550A1AAF-4CD5-4D2C-91A7-019D3DBF8EE4}" srcOrd="0" destOrd="0" presId="urn:microsoft.com/office/officeart/2005/8/layout/process1"/>
    <dgm:cxn modelId="{2931FF90-56AF-4D0D-BDD9-1DD948B205D9}" srcId="{4D9F9507-0301-4222-891D-F66FC97EC1B7}" destId="{40466665-1950-407B-B9C8-24D2D2E6A284}" srcOrd="1" destOrd="0" parTransId="{161F82F2-E0E5-40B7-A4C9-FAA3E9599E21}" sibTransId="{A1CC1F08-D82E-4832-B660-8AB2004CF2EF}"/>
    <dgm:cxn modelId="{E3E4C594-27F7-40AC-A875-2C5EB588FC3F}" srcId="{4D9F9507-0301-4222-891D-F66FC97EC1B7}" destId="{399C241D-90B9-4B7F-9C01-C835E6636D6B}" srcOrd="0" destOrd="0" parTransId="{25F5B816-5886-4526-8C12-40F0882018F3}" sibTransId="{A441D6F7-5C30-4666-BFCE-FFC232B46EE5}"/>
    <dgm:cxn modelId="{6886EF94-AEBB-4523-BBA1-A9249EC1CD9D}" type="presOf" srcId="{399C241D-90B9-4B7F-9C01-C835E6636D6B}" destId="{160AA5FD-59DA-42EE-A467-B9FFFF8CF408}" srcOrd="0" destOrd="0" presId="urn:microsoft.com/office/officeart/2005/8/layout/process1"/>
    <dgm:cxn modelId="{4F14DA9D-1BE7-4881-BF3D-22B656BC6531}" srcId="{4D9F9507-0301-4222-891D-F66FC97EC1B7}" destId="{381F34D8-3143-41A7-B85B-486BAC6D9DCD}" srcOrd="2" destOrd="0" parTransId="{A89A6CF5-84C6-4D24-9563-76E2F784ABF8}" sibTransId="{B7E2E765-94A7-4914-9FDD-A20F8A16BED1}"/>
    <dgm:cxn modelId="{649E62A0-F765-49EF-BC90-B8643E42AEC4}" type="presOf" srcId="{381F34D8-3143-41A7-B85B-486BAC6D9DCD}" destId="{4788DE17-7084-4C96-B1A8-6E284E301E8C}" srcOrd="0" destOrd="0" presId="urn:microsoft.com/office/officeart/2005/8/layout/process1"/>
    <dgm:cxn modelId="{492E65AA-60A4-45DB-939D-4CEA95ED3BCB}" srcId="{399C241D-90B9-4B7F-9C01-C835E6636D6B}" destId="{3C5136F2-EFB3-4AA0-90D6-DE0467274186}" srcOrd="0" destOrd="0" parTransId="{4566240A-1AEF-45BE-B7EC-3529C4BEFB69}" sibTransId="{855E8B17-3385-4CA6-9816-40A26395B31E}"/>
    <dgm:cxn modelId="{242FCCAA-B48A-4CD8-B3DE-7FBAE1FB261D}" type="presOf" srcId="{A441D6F7-5C30-4666-BFCE-FFC232B46EE5}" destId="{B5C73239-2D55-4AA9-A1C3-6C6470DCA4DF}" srcOrd="1" destOrd="0" presId="urn:microsoft.com/office/officeart/2005/8/layout/process1"/>
    <dgm:cxn modelId="{21403BB1-BD72-4EB4-BBF0-4C240A446E3E}" srcId="{399C241D-90B9-4B7F-9C01-C835E6636D6B}" destId="{A91F8DF9-82D6-4A7B-BEC4-EBC9B5163C58}" srcOrd="1" destOrd="0" parTransId="{7173D0C2-5B0C-4A9B-A717-3D4C5FF80289}" sibTransId="{564740DF-E120-4231-A00B-3C6C8142DB2D}"/>
    <dgm:cxn modelId="{77CE17FA-7A11-4EF8-BB0E-2C77DBA67C6F}" type="presOf" srcId="{4D9F9507-0301-4222-891D-F66FC97EC1B7}" destId="{9A028AAC-6374-49F9-9061-9FFA52FD2283}" srcOrd="0" destOrd="0" presId="urn:microsoft.com/office/officeart/2005/8/layout/process1"/>
    <dgm:cxn modelId="{40C4B3FA-FFF4-47C8-BF2E-282889850CAA}" type="presParOf" srcId="{9A028AAC-6374-49F9-9061-9FFA52FD2283}" destId="{160AA5FD-59DA-42EE-A467-B9FFFF8CF408}" srcOrd="0" destOrd="0" presId="urn:microsoft.com/office/officeart/2005/8/layout/process1"/>
    <dgm:cxn modelId="{9D582689-7666-442F-B3FE-F60ACBAF1CBF}" type="presParOf" srcId="{9A028AAC-6374-49F9-9061-9FFA52FD2283}" destId="{079C7B64-8B3B-430D-A5E0-BF2CF26F5470}" srcOrd="1" destOrd="0" presId="urn:microsoft.com/office/officeart/2005/8/layout/process1"/>
    <dgm:cxn modelId="{52A8AE9D-F4F4-4252-B237-B158162502A2}" type="presParOf" srcId="{079C7B64-8B3B-430D-A5E0-BF2CF26F5470}" destId="{B5C73239-2D55-4AA9-A1C3-6C6470DCA4DF}" srcOrd="0" destOrd="0" presId="urn:microsoft.com/office/officeart/2005/8/layout/process1"/>
    <dgm:cxn modelId="{A871A8BF-C7E2-4AE7-BE87-EF8A866CB585}" type="presParOf" srcId="{9A028AAC-6374-49F9-9061-9FFA52FD2283}" destId="{750A2463-0FE1-4353-912F-A7F71A82113D}" srcOrd="2" destOrd="0" presId="urn:microsoft.com/office/officeart/2005/8/layout/process1"/>
    <dgm:cxn modelId="{9766CD21-969B-486D-BDBE-52A41EFD71D1}" type="presParOf" srcId="{9A028AAC-6374-49F9-9061-9FFA52FD2283}" destId="{550A1AAF-4CD5-4D2C-91A7-019D3DBF8EE4}" srcOrd="3" destOrd="0" presId="urn:microsoft.com/office/officeart/2005/8/layout/process1"/>
    <dgm:cxn modelId="{2FB28D45-C541-44FF-A15C-330FE38FBE51}" type="presParOf" srcId="{550A1AAF-4CD5-4D2C-91A7-019D3DBF8EE4}" destId="{86D28B2A-D8BB-48E6-8A52-641F48E26D1F}" srcOrd="0" destOrd="0" presId="urn:microsoft.com/office/officeart/2005/8/layout/process1"/>
    <dgm:cxn modelId="{93AEBA9E-CCDC-4455-8F44-CBC2BE18D688}" type="presParOf" srcId="{9A028AAC-6374-49F9-9061-9FFA52FD2283}" destId="{4788DE17-7084-4C96-B1A8-6E284E301E8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CF4742-4F23-48E6-AED7-EB59AAA4A791}" type="doc">
      <dgm:prSet loTypeId="urn:microsoft.com/office/officeart/2005/8/layout/rings+Icon" loCatId="relationship" qsTypeId="urn:microsoft.com/office/officeart/2005/8/quickstyle/simple5" qsCatId="simple" csTypeId="urn:microsoft.com/office/officeart/2005/8/colors/colorful4" csCatId="colorful" phldr="1"/>
      <dgm:spPr/>
      <dgm:t>
        <a:bodyPr/>
        <a:lstStyle/>
        <a:p>
          <a:endParaRPr lang="en-US"/>
        </a:p>
      </dgm:t>
    </dgm:pt>
    <dgm:pt modelId="{BAED39F8-913E-4E85-8365-F70657149FD4}">
      <dgm:prSet custT="1"/>
      <dgm:spPr/>
      <dgm:t>
        <a:bodyPr/>
        <a:lstStyle/>
        <a:p>
          <a:r>
            <a:rPr lang="en-US" sz="1600" b="0" i="0" dirty="0"/>
            <a:t>Goal: </a:t>
          </a:r>
          <a:r>
            <a:rPr lang="en-US" sz="1600" b="1" i="0" dirty="0"/>
            <a:t>promote court appearance and public safety</a:t>
          </a:r>
          <a:r>
            <a:rPr lang="en-US" sz="1600" b="0" i="0" dirty="0"/>
            <a:t>. (Excludes rehabilitation, punishment, restitution)</a:t>
          </a:r>
          <a:endParaRPr lang="en-US" sz="1600" dirty="0"/>
        </a:p>
      </dgm:t>
    </dgm:pt>
    <dgm:pt modelId="{9554683C-AC6A-4DE5-A399-6F0F39B11CC6}" type="parTrans" cxnId="{00F04D45-BE47-4D77-8C58-5C2AA0FEBA38}">
      <dgm:prSet/>
      <dgm:spPr/>
      <dgm:t>
        <a:bodyPr/>
        <a:lstStyle/>
        <a:p>
          <a:endParaRPr lang="en-US" sz="1600"/>
        </a:p>
      </dgm:t>
    </dgm:pt>
    <dgm:pt modelId="{CD5ACC3B-E46A-4B8F-8D3B-E9D720FE360D}" type="sibTrans" cxnId="{00F04D45-BE47-4D77-8C58-5C2AA0FEBA38}">
      <dgm:prSet/>
      <dgm:spPr/>
      <dgm:t>
        <a:bodyPr/>
        <a:lstStyle/>
        <a:p>
          <a:endParaRPr lang="en-US" sz="1600"/>
        </a:p>
      </dgm:t>
    </dgm:pt>
    <dgm:pt modelId="{3723A60D-3AF3-4E63-BAAF-124AE8E1E20C}">
      <dgm:prSet custT="1"/>
      <dgm:spPr/>
      <dgm:t>
        <a:bodyPr/>
        <a:lstStyle/>
        <a:p>
          <a:r>
            <a:rPr lang="en-US" sz="1600" b="0" i="0" dirty="0"/>
            <a:t>Conforms to the Risk Principle and the idea of least restrictive conditioning. </a:t>
          </a:r>
          <a:r>
            <a:rPr lang="en-US" sz="1600" b="1" i="0" dirty="0"/>
            <a:t>No “blanket” conditioning</a:t>
          </a:r>
          <a:r>
            <a:rPr lang="en-US" sz="1600" b="0" i="0" dirty="0"/>
            <a:t>.</a:t>
          </a:r>
          <a:endParaRPr lang="en-US" sz="1600" dirty="0"/>
        </a:p>
      </dgm:t>
    </dgm:pt>
    <dgm:pt modelId="{1EC6C0B0-C747-4873-9A2F-CA4BFB1A6188}" type="parTrans" cxnId="{FDBAD2DB-2CB7-4061-B690-FCC5E2886F0D}">
      <dgm:prSet/>
      <dgm:spPr/>
      <dgm:t>
        <a:bodyPr/>
        <a:lstStyle/>
        <a:p>
          <a:endParaRPr lang="en-US" sz="1600"/>
        </a:p>
      </dgm:t>
    </dgm:pt>
    <dgm:pt modelId="{7C579C3F-D117-46D0-82C5-6F01EF58B3C3}" type="sibTrans" cxnId="{FDBAD2DB-2CB7-4061-B690-FCC5E2886F0D}">
      <dgm:prSet/>
      <dgm:spPr/>
      <dgm:t>
        <a:bodyPr/>
        <a:lstStyle/>
        <a:p>
          <a:endParaRPr lang="en-US" sz="1600"/>
        </a:p>
      </dgm:t>
    </dgm:pt>
    <dgm:pt modelId="{DA6B71DC-A789-4120-9B32-2418309710B6}">
      <dgm:prSet custT="1"/>
      <dgm:spPr/>
      <dgm:t>
        <a:bodyPr/>
        <a:lstStyle/>
        <a:p>
          <a:r>
            <a:rPr lang="en-US" sz="1600" b="1" i="0" dirty="0"/>
            <a:t>Interventions</a:t>
          </a:r>
          <a:r>
            <a:rPr lang="en-US" sz="1600" b="0" i="0" dirty="0"/>
            <a:t> start with OR and progress as risk levels and behaviors warrant.</a:t>
          </a:r>
          <a:endParaRPr lang="en-US" sz="1600" dirty="0"/>
        </a:p>
      </dgm:t>
    </dgm:pt>
    <dgm:pt modelId="{C665DDD5-631C-4D6C-A946-597EC301AF62}" type="parTrans" cxnId="{B38B89A8-CD4E-48F5-900A-A758C06DAAD7}">
      <dgm:prSet/>
      <dgm:spPr/>
      <dgm:t>
        <a:bodyPr/>
        <a:lstStyle/>
        <a:p>
          <a:endParaRPr lang="en-US"/>
        </a:p>
      </dgm:t>
    </dgm:pt>
    <dgm:pt modelId="{929075ED-A08B-4242-81F7-738C6332D72B}" type="sibTrans" cxnId="{B38B89A8-CD4E-48F5-900A-A758C06DAAD7}">
      <dgm:prSet/>
      <dgm:spPr/>
      <dgm:t>
        <a:bodyPr/>
        <a:lstStyle/>
        <a:p>
          <a:endParaRPr lang="en-US"/>
        </a:p>
      </dgm:t>
    </dgm:pt>
    <dgm:pt modelId="{5808A40D-210A-4C2E-AD61-A2C62B305ACF}">
      <dgm:prSet custT="1"/>
      <dgm:spPr/>
      <dgm:t>
        <a:bodyPr/>
        <a:lstStyle/>
        <a:p>
          <a:r>
            <a:rPr lang="en-US" sz="1600" b="1" dirty="0"/>
            <a:t>Incorporates treatment when needs become risk factors</a:t>
          </a:r>
        </a:p>
      </dgm:t>
    </dgm:pt>
    <dgm:pt modelId="{399DC1EC-472E-41BC-95A7-A0D2C620FE1C}" type="parTrans" cxnId="{E613AD06-C554-4EBE-8741-DE7F542D4AB5}">
      <dgm:prSet/>
      <dgm:spPr/>
      <dgm:t>
        <a:bodyPr/>
        <a:lstStyle/>
        <a:p>
          <a:endParaRPr lang="en-US"/>
        </a:p>
      </dgm:t>
    </dgm:pt>
    <dgm:pt modelId="{555D0926-09D5-4CC3-9612-A58E924FB63E}" type="sibTrans" cxnId="{E613AD06-C554-4EBE-8741-DE7F542D4AB5}">
      <dgm:prSet/>
      <dgm:spPr/>
      <dgm:t>
        <a:bodyPr/>
        <a:lstStyle/>
        <a:p>
          <a:endParaRPr lang="en-US"/>
        </a:p>
      </dgm:t>
    </dgm:pt>
    <dgm:pt modelId="{DD30D2A4-160C-4A77-BF4E-B8BCF9394574}" type="pres">
      <dgm:prSet presAssocID="{52CF4742-4F23-48E6-AED7-EB59AAA4A791}" presName="Name0" presStyleCnt="0">
        <dgm:presLayoutVars>
          <dgm:chMax val="7"/>
          <dgm:dir/>
          <dgm:resizeHandles val="exact"/>
        </dgm:presLayoutVars>
      </dgm:prSet>
      <dgm:spPr/>
    </dgm:pt>
    <dgm:pt modelId="{A29455D9-3D36-4359-AE74-44B6302C31B1}" type="pres">
      <dgm:prSet presAssocID="{52CF4742-4F23-48E6-AED7-EB59AAA4A791}" presName="ellipse1" presStyleLbl="vennNode1" presStyleIdx="0" presStyleCnt="4">
        <dgm:presLayoutVars>
          <dgm:bulletEnabled val="1"/>
        </dgm:presLayoutVars>
      </dgm:prSet>
      <dgm:spPr/>
    </dgm:pt>
    <dgm:pt modelId="{E6525EB0-CCF9-4D0E-81D5-2B3631038B81}" type="pres">
      <dgm:prSet presAssocID="{52CF4742-4F23-48E6-AED7-EB59AAA4A791}" presName="ellipse2" presStyleLbl="vennNode1" presStyleIdx="1" presStyleCnt="4" custLinFactNeighborY="3408">
        <dgm:presLayoutVars>
          <dgm:bulletEnabled val="1"/>
        </dgm:presLayoutVars>
      </dgm:prSet>
      <dgm:spPr/>
    </dgm:pt>
    <dgm:pt modelId="{E05D0281-13A2-4DB8-98FF-57F806B662EE}" type="pres">
      <dgm:prSet presAssocID="{52CF4742-4F23-48E6-AED7-EB59AAA4A791}" presName="ellipse3" presStyleLbl="vennNode1" presStyleIdx="2" presStyleCnt="4">
        <dgm:presLayoutVars>
          <dgm:bulletEnabled val="1"/>
        </dgm:presLayoutVars>
      </dgm:prSet>
      <dgm:spPr/>
    </dgm:pt>
    <dgm:pt modelId="{7DCED3FB-88E1-48B8-A9E3-DB6CFA6585F3}" type="pres">
      <dgm:prSet presAssocID="{52CF4742-4F23-48E6-AED7-EB59AAA4A791}" presName="ellipse4" presStyleLbl="vennNode1" presStyleIdx="3" presStyleCnt="4">
        <dgm:presLayoutVars>
          <dgm:bulletEnabled val="1"/>
        </dgm:presLayoutVars>
      </dgm:prSet>
      <dgm:spPr/>
    </dgm:pt>
  </dgm:ptLst>
  <dgm:cxnLst>
    <dgm:cxn modelId="{E613AD06-C554-4EBE-8741-DE7F542D4AB5}" srcId="{52CF4742-4F23-48E6-AED7-EB59AAA4A791}" destId="{5808A40D-210A-4C2E-AD61-A2C62B305ACF}" srcOrd="3" destOrd="0" parTransId="{399DC1EC-472E-41BC-95A7-A0D2C620FE1C}" sibTransId="{555D0926-09D5-4CC3-9612-A58E924FB63E}"/>
    <dgm:cxn modelId="{00F04D45-BE47-4D77-8C58-5C2AA0FEBA38}" srcId="{52CF4742-4F23-48E6-AED7-EB59AAA4A791}" destId="{BAED39F8-913E-4E85-8365-F70657149FD4}" srcOrd="0" destOrd="0" parTransId="{9554683C-AC6A-4DE5-A399-6F0F39B11CC6}" sibTransId="{CD5ACC3B-E46A-4B8F-8D3B-E9D720FE360D}"/>
    <dgm:cxn modelId="{DC92B172-C6B6-4FFD-AEE3-705E20677187}" type="presOf" srcId="{5808A40D-210A-4C2E-AD61-A2C62B305ACF}" destId="{7DCED3FB-88E1-48B8-A9E3-DB6CFA6585F3}" srcOrd="0" destOrd="0" presId="urn:microsoft.com/office/officeart/2005/8/layout/rings+Icon"/>
    <dgm:cxn modelId="{323E3D57-FF86-45E4-BDFB-3F19BE116464}" type="presOf" srcId="{DA6B71DC-A789-4120-9B32-2418309710B6}" destId="{E05D0281-13A2-4DB8-98FF-57F806B662EE}" srcOrd="0" destOrd="0" presId="urn:microsoft.com/office/officeart/2005/8/layout/rings+Icon"/>
    <dgm:cxn modelId="{E97AAC8A-E4E1-4965-8799-F819CE953C1C}" type="presOf" srcId="{52CF4742-4F23-48E6-AED7-EB59AAA4A791}" destId="{DD30D2A4-160C-4A77-BF4E-B8BCF9394574}" srcOrd="0" destOrd="0" presId="urn:microsoft.com/office/officeart/2005/8/layout/rings+Icon"/>
    <dgm:cxn modelId="{B38B89A8-CD4E-48F5-900A-A758C06DAAD7}" srcId="{52CF4742-4F23-48E6-AED7-EB59AAA4A791}" destId="{DA6B71DC-A789-4120-9B32-2418309710B6}" srcOrd="2" destOrd="0" parTransId="{C665DDD5-631C-4D6C-A946-597EC301AF62}" sibTransId="{929075ED-A08B-4242-81F7-738C6332D72B}"/>
    <dgm:cxn modelId="{20B4E4CA-8B60-4589-A2D2-BE403C47AA76}" type="presOf" srcId="{BAED39F8-913E-4E85-8365-F70657149FD4}" destId="{A29455D9-3D36-4359-AE74-44B6302C31B1}" srcOrd="0" destOrd="0" presId="urn:microsoft.com/office/officeart/2005/8/layout/rings+Icon"/>
    <dgm:cxn modelId="{FDBAD2DB-2CB7-4061-B690-FCC5E2886F0D}" srcId="{52CF4742-4F23-48E6-AED7-EB59AAA4A791}" destId="{3723A60D-3AF3-4E63-BAAF-124AE8E1E20C}" srcOrd="1" destOrd="0" parTransId="{1EC6C0B0-C747-4873-9A2F-CA4BFB1A6188}" sibTransId="{7C579C3F-D117-46D0-82C5-6F01EF58B3C3}"/>
    <dgm:cxn modelId="{9F4BBDF7-B59D-4099-9F17-3F79CD5B8744}" type="presOf" srcId="{3723A60D-3AF3-4E63-BAAF-124AE8E1E20C}" destId="{E6525EB0-CCF9-4D0E-81D5-2B3631038B81}" srcOrd="0" destOrd="0" presId="urn:microsoft.com/office/officeart/2005/8/layout/rings+Icon"/>
    <dgm:cxn modelId="{DE401813-BBFF-4E65-9E6D-FF7B9F87088F}" type="presParOf" srcId="{DD30D2A4-160C-4A77-BF4E-B8BCF9394574}" destId="{A29455D9-3D36-4359-AE74-44B6302C31B1}" srcOrd="0" destOrd="0" presId="urn:microsoft.com/office/officeart/2005/8/layout/rings+Icon"/>
    <dgm:cxn modelId="{CEB06975-408F-44E4-8C02-44294EE9D6C7}" type="presParOf" srcId="{DD30D2A4-160C-4A77-BF4E-B8BCF9394574}" destId="{E6525EB0-CCF9-4D0E-81D5-2B3631038B81}" srcOrd="1" destOrd="0" presId="urn:microsoft.com/office/officeart/2005/8/layout/rings+Icon"/>
    <dgm:cxn modelId="{E05EB1D5-EDC2-4E6C-8334-5B51F278E77B}" type="presParOf" srcId="{DD30D2A4-160C-4A77-BF4E-B8BCF9394574}" destId="{E05D0281-13A2-4DB8-98FF-57F806B662EE}" srcOrd="2" destOrd="0" presId="urn:microsoft.com/office/officeart/2005/8/layout/rings+Icon"/>
    <dgm:cxn modelId="{380B1912-2B4B-4DCA-8677-E27D12031193}" type="presParOf" srcId="{DD30D2A4-160C-4A77-BF4E-B8BCF9394574}" destId="{7DCED3FB-88E1-48B8-A9E3-DB6CFA6585F3}"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9F9507-0301-4222-891D-F66FC97EC1B7}" type="doc">
      <dgm:prSet loTypeId="urn:microsoft.com/office/officeart/2005/8/layout/process1" loCatId="process" qsTypeId="urn:microsoft.com/office/officeart/2005/8/quickstyle/simple5" qsCatId="simple" csTypeId="urn:microsoft.com/office/officeart/2005/8/colors/accent0_3" csCatId="mainScheme" phldr="1"/>
      <dgm:spPr/>
      <dgm:t>
        <a:bodyPr/>
        <a:lstStyle/>
        <a:p>
          <a:endParaRPr lang="en-US"/>
        </a:p>
      </dgm:t>
    </dgm:pt>
    <dgm:pt modelId="{399C241D-90B9-4B7F-9C01-C835E6636D6B}">
      <dgm:prSet/>
      <dgm:spPr/>
      <dgm:t>
        <a:bodyPr/>
        <a:lstStyle/>
        <a:p>
          <a:r>
            <a:rPr lang="en-US" i="1" dirty="0">
              <a:solidFill>
                <a:schemeClr val="accent5">
                  <a:lumMod val="40000"/>
                  <a:lumOff val="60000"/>
                </a:schemeClr>
              </a:solidFill>
            </a:rPr>
            <a:t>Improve rates and results of pretrial release, public safety, and court appearance</a:t>
          </a:r>
          <a:endParaRPr lang="en-US" dirty="0"/>
        </a:p>
      </dgm:t>
    </dgm:pt>
    <dgm:pt modelId="{25F5B816-5886-4526-8C12-40F0882018F3}" type="parTrans" cxnId="{E3E4C594-27F7-40AC-A875-2C5EB588FC3F}">
      <dgm:prSet/>
      <dgm:spPr/>
      <dgm:t>
        <a:bodyPr/>
        <a:lstStyle/>
        <a:p>
          <a:endParaRPr lang="en-US"/>
        </a:p>
      </dgm:t>
    </dgm:pt>
    <dgm:pt modelId="{A441D6F7-5C30-4666-BFCE-FFC232B46EE5}" type="sibTrans" cxnId="{E3E4C594-27F7-40AC-A875-2C5EB588FC3F}">
      <dgm:prSet/>
      <dgm:spPr/>
      <dgm:t>
        <a:bodyPr/>
        <a:lstStyle/>
        <a:p>
          <a:endParaRPr lang="en-US"/>
        </a:p>
      </dgm:t>
    </dgm:pt>
    <dgm:pt modelId="{3C5136F2-EFB3-4AA0-90D6-DE0467274186}">
      <dgm:prSet/>
      <dgm:spPr/>
      <dgm:t>
        <a:bodyPr/>
        <a:lstStyle/>
        <a:p>
          <a:r>
            <a:rPr lang="en-US" i="1" dirty="0">
              <a:solidFill>
                <a:schemeClr val="accent5">
                  <a:lumMod val="40000"/>
                  <a:lumOff val="60000"/>
                </a:schemeClr>
              </a:solidFill>
            </a:rPr>
            <a:t>Create a results-oriented culture that values mission-related strategic functions</a:t>
          </a:r>
          <a:endParaRPr lang="en-US" dirty="0"/>
        </a:p>
      </dgm:t>
    </dgm:pt>
    <dgm:pt modelId="{4566240A-1AEF-45BE-B7EC-3529C4BEFB69}" type="parTrans" cxnId="{492E65AA-60A4-45DB-939D-4CEA95ED3BCB}">
      <dgm:prSet/>
      <dgm:spPr/>
      <dgm:t>
        <a:bodyPr/>
        <a:lstStyle/>
        <a:p>
          <a:endParaRPr lang="en-US"/>
        </a:p>
      </dgm:t>
    </dgm:pt>
    <dgm:pt modelId="{855E8B17-3385-4CA6-9816-40A26395B31E}" type="sibTrans" cxnId="{492E65AA-60A4-45DB-939D-4CEA95ED3BCB}">
      <dgm:prSet/>
      <dgm:spPr/>
      <dgm:t>
        <a:bodyPr/>
        <a:lstStyle/>
        <a:p>
          <a:endParaRPr lang="en-US"/>
        </a:p>
      </dgm:t>
    </dgm:pt>
    <dgm:pt modelId="{1DA8827E-3C91-4028-AF3B-704A9B202EA6}">
      <dgm:prSet/>
      <dgm:spPr/>
      <dgm:t>
        <a:bodyPr/>
        <a:lstStyle/>
        <a:p>
          <a:r>
            <a:rPr lang="en-US" i="1" dirty="0">
              <a:solidFill>
                <a:schemeClr val="accent5">
                  <a:lumMod val="40000"/>
                  <a:lumOff val="60000"/>
                </a:schemeClr>
              </a:solidFill>
            </a:rPr>
            <a:t>Promote smarter decisions about agency resources, quality and effectiveness</a:t>
          </a:r>
          <a:endParaRPr lang="en-US" dirty="0"/>
        </a:p>
      </dgm:t>
    </dgm:pt>
    <dgm:pt modelId="{62280868-7654-4E36-97C1-B9B65099E2B5}" type="parTrans" cxnId="{CF749030-FF37-4A01-B02E-0B19173B16A6}">
      <dgm:prSet/>
      <dgm:spPr/>
      <dgm:t>
        <a:bodyPr/>
        <a:lstStyle/>
        <a:p>
          <a:endParaRPr lang="en-US"/>
        </a:p>
      </dgm:t>
    </dgm:pt>
    <dgm:pt modelId="{0CE0834A-10A5-4E9E-9FAD-521F6BFC3692}" type="sibTrans" cxnId="{CF749030-FF37-4A01-B02E-0B19173B16A6}">
      <dgm:prSet/>
      <dgm:spPr/>
      <dgm:t>
        <a:bodyPr/>
        <a:lstStyle/>
        <a:p>
          <a:endParaRPr lang="en-US"/>
        </a:p>
      </dgm:t>
    </dgm:pt>
    <dgm:pt modelId="{A91F8DF9-82D6-4A7B-BEC4-EBC9B5163C58}">
      <dgm:prSet/>
      <dgm:spPr/>
      <dgm:t>
        <a:bodyPr/>
        <a:lstStyle/>
        <a:p>
          <a:r>
            <a:rPr lang="en-US" i="1" dirty="0">
              <a:solidFill>
                <a:schemeClr val="accent5">
                  <a:lumMod val="40000"/>
                  <a:lumOff val="60000"/>
                </a:schemeClr>
              </a:solidFill>
            </a:rPr>
            <a:t>Define pretrial agencies’ value in a high-functioning justice system</a:t>
          </a:r>
          <a:endParaRPr lang="en-US" dirty="0"/>
        </a:p>
      </dgm:t>
    </dgm:pt>
    <dgm:pt modelId="{564740DF-E120-4231-A00B-3C6C8142DB2D}" type="sibTrans" cxnId="{21403BB1-BD72-4EB4-BBF0-4C240A446E3E}">
      <dgm:prSet/>
      <dgm:spPr/>
      <dgm:t>
        <a:bodyPr/>
        <a:lstStyle/>
        <a:p>
          <a:endParaRPr lang="en-US"/>
        </a:p>
      </dgm:t>
    </dgm:pt>
    <dgm:pt modelId="{7173D0C2-5B0C-4A9B-A717-3D4C5FF80289}" type="parTrans" cxnId="{21403BB1-BD72-4EB4-BBF0-4C240A446E3E}">
      <dgm:prSet/>
      <dgm:spPr/>
      <dgm:t>
        <a:bodyPr/>
        <a:lstStyle/>
        <a:p>
          <a:endParaRPr lang="en-US"/>
        </a:p>
      </dgm:t>
    </dgm:pt>
    <dgm:pt modelId="{9A028AAC-6374-49F9-9061-9FFA52FD2283}" type="pres">
      <dgm:prSet presAssocID="{4D9F9507-0301-4222-891D-F66FC97EC1B7}" presName="Name0" presStyleCnt="0">
        <dgm:presLayoutVars>
          <dgm:dir/>
          <dgm:resizeHandles val="exact"/>
        </dgm:presLayoutVars>
      </dgm:prSet>
      <dgm:spPr/>
    </dgm:pt>
    <dgm:pt modelId="{160AA5FD-59DA-42EE-A467-B9FFFF8CF408}" type="pres">
      <dgm:prSet presAssocID="{399C241D-90B9-4B7F-9C01-C835E6636D6B}" presName="node" presStyleLbl="node1" presStyleIdx="0" presStyleCnt="4">
        <dgm:presLayoutVars>
          <dgm:bulletEnabled val="1"/>
        </dgm:presLayoutVars>
      </dgm:prSet>
      <dgm:spPr/>
    </dgm:pt>
    <dgm:pt modelId="{079C7B64-8B3B-430D-A5E0-BF2CF26F5470}" type="pres">
      <dgm:prSet presAssocID="{A441D6F7-5C30-4666-BFCE-FFC232B46EE5}" presName="sibTrans" presStyleLbl="sibTrans2D1" presStyleIdx="0" presStyleCnt="3"/>
      <dgm:spPr/>
    </dgm:pt>
    <dgm:pt modelId="{B5C73239-2D55-4AA9-A1C3-6C6470DCA4DF}" type="pres">
      <dgm:prSet presAssocID="{A441D6F7-5C30-4666-BFCE-FFC232B46EE5}" presName="connectorText" presStyleLbl="sibTrans2D1" presStyleIdx="0" presStyleCnt="3"/>
      <dgm:spPr/>
    </dgm:pt>
    <dgm:pt modelId="{C3626058-087C-4920-9DC1-EC089D92D877}" type="pres">
      <dgm:prSet presAssocID="{3C5136F2-EFB3-4AA0-90D6-DE0467274186}" presName="node" presStyleLbl="node1" presStyleIdx="1" presStyleCnt="4">
        <dgm:presLayoutVars>
          <dgm:bulletEnabled val="1"/>
        </dgm:presLayoutVars>
      </dgm:prSet>
      <dgm:spPr/>
    </dgm:pt>
    <dgm:pt modelId="{FA616F04-FDDA-4069-BB88-7BF133F67A38}" type="pres">
      <dgm:prSet presAssocID="{855E8B17-3385-4CA6-9816-40A26395B31E}" presName="sibTrans" presStyleLbl="sibTrans2D1" presStyleIdx="1" presStyleCnt="3"/>
      <dgm:spPr/>
    </dgm:pt>
    <dgm:pt modelId="{6859958E-E6B6-468A-9597-92EA074776C4}" type="pres">
      <dgm:prSet presAssocID="{855E8B17-3385-4CA6-9816-40A26395B31E}" presName="connectorText" presStyleLbl="sibTrans2D1" presStyleIdx="1" presStyleCnt="3"/>
      <dgm:spPr/>
    </dgm:pt>
    <dgm:pt modelId="{64E35AAF-7B99-41A8-A987-28ACBB6AB036}" type="pres">
      <dgm:prSet presAssocID="{A91F8DF9-82D6-4A7B-BEC4-EBC9B5163C58}" presName="node" presStyleLbl="node1" presStyleIdx="2" presStyleCnt="4">
        <dgm:presLayoutVars>
          <dgm:bulletEnabled val="1"/>
        </dgm:presLayoutVars>
      </dgm:prSet>
      <dgm:spPr/>
    </dgm:pt>
    <dgm:pt modelId="{34B8776F-D92D-4D0C-8B5D-62D7393A2030}" type="pres">
      <dgm:prSet presAssocID="{564740DF-E120-4231-A00B-3C6C8142DB2D}" presName="sibTrans" presStyleLbl="sibTrans2D1" presStyleIdx="2" presStyleCnt="3"/>
      <dgm:spPr/>
    </dgm:pt>
    <dgm:pt modelId="{2E9F4164-FAFE-4FBA-B0B1-AF3AE65C78FA}" type="pres">
      <dgm:prSet presAssocID="{564740DF-E120-4231-A00B-3C6C8142DB2D}" presName="connectorText" presStyleLbl="sibTrans2D1" presStyleIdx="2" presStyleCnt="3"/>
      <dgm:spPr/>
    </dgm:pt>
    <dgm:pt modelId="{AE7B0900-B18C-4A6B-A51E-54F62F90F542}" type="pres">
      <dgm:prSet presAssocID="{1DA8827E-3C91-4028-AF3B-704A9B202EA6}" presName="node" presStyleLbl="node1" presStyleIdx="3" presStyleCnt="4">
        <dgm:presLayoutVars>
          <dgm:bulletEnabled val="1"/>
        </dgm:presLayoutVars>
      </dgm:prSet>
      <dgm:spPr/>
    </dgm:pt>
  </dgm:ptLst>
  <dgm:cxnLst>
    <dgm:cxn modelId="{BC34CA20-8F8D-4E07-BBDA-29E0D826B63F}" type="presOf" srcId="{564740DF-E120-4231-A00B-3C6C8142DB2D}" destId="{2E9F4164-FAFE-4FBA-B0B1-AF3AE65C78FA}" srcOrd="1" destOrd="0" presId="urn:microsoft.com/office/officeart/2005/8/layout/process1"/>
    <dgm:cxn modelId="{CF749030-FF37-4A01-B02E-0B19173B16A6}" srcId="{4D9F9507-0301-4222-891D-F66FC97EC1B7}" destId="{1DA8827E-3C91-4028-AF3B-704A9B202EA6}" srcOrd="3" destOrd="0" parTransId="{62280868-7654-4E36-97C1-B9B65099E2B5}" sibTransId="{0CE0834A-10A5-4E9E-9FAD-521F6BFC3692}"/>
    <dgm:cxn modelId="{9A742063-D8DF-42CE-9C44-EC3436E4FF96}" type="presOf" srcId="{A441D6F7-5C30-4666-BFCE-FFC232B46EE5}" destId="{079C7B64-8B3B-430D-A5E0-BF2CF26F5470}" srcOrd="0" destOrd="0" presId="urn:microsoft.com/office/officeart/2005/8/layout/process1"/>
    <dgm:cxn modelId="{13AEC677-118F-48E7-8645-5194B17C70F3}" type="presOf" srcId="{855E8B17-3385-4CA6-9816-40A26395B31E}" destId="{FA616F04-FDDA-4069-BB88-7BF133F67A38}" srcOrd="0" destOrd="0" presId="urn:microsoft.com/office/officeart/2005/8/layout/process1"/>
    <dgm:cxn modelId="{299C837A-7839-4EC3-B114-6CF3498FCFEB}" type="presOf" srcId="{A91F8DF9-82D6-4A7B-BEC4-EBC9B5163C58}" destId="{64E35AAF-7B99-41A8-A987-28ACBB6AB036}" srcOrd="0" destOrd="0" presId="urn:microsoft.com/office/officeart/2005/8/layout/process1"/>
    <dgm:cxn modelId="{BE7ADF7E-D623-4D0D-8F29-E0BEB123FA12}" type="presOf" srcId="{564740DF-E120-4231-A00B-3C6C8142DB2D}" destId="{34B8776F-D92D-4D0C-8B5D-62D7393A2030}" srcOrd="0" destOrd="0" presId="urn:microsoft.com/office/officeart/2005/8/layout/process1"/>
    <dgm:cxn modelId="{E3E4C594-27F7-40AC-A875-2C5EB588FC3F}" srcId="{4D9F9507-0301-4222-891D-F66FC97EC1B7}" destId="{399C241D-90B9-4B7F-9C01-C835E6636D6B}" srcOrd="0" destOrd="0" parTransId="{25F5B816-5886-4526-8C12-40F0882018F3}" sibTransId="{A441D6F7-5C30-4666-BFCE-FFC232B46EE5}"/>
    <dgm:cxn modelId="{6886EF94-AEBB-4523-BBA1-A9249EC1CD9D}" type="presOf" srcId="{399C241D-90B9-4B7F-9C01-C835E6636D6B}" destId="{160AA5FD-59DA-42EE-A467-B9FFFF8CF408}" srcOrd="0" destOrd="0" presId="urn:microsoft.com/office/officeart/2005/8/layout/process1"/>
    <dgm:cxn modelId="{016FA198-6FB0-4A3F-B102-3609A08113DB}" type="presOf" srcId="{1DA8827E-3C91-4028-AF3B-704A9B202EA6}" destId="{AE7B0900-B18C-4A6B-A51E-54F62F90F542}" srcOrd="0" destOrd="0" presId="urn:microsoft.com/office/officeart/2005/8/layout/process1"/>
    <dgm:cxn modelId="{7255A199-7FF7-4665-AB06-3694828B20C7}" type="presOf" srcId="{855E8B17-3385-4CA6-9816-40A26395B31E}" destId="{6859958E-E6B6-468A-9597-92EA074776C4}" srcOrd="1" destOrd="0" presId="urn:microsoft.com/office/officeart/2005/8/layout/process1"/>
    <dgm:cxn modelId="{492E65AA-60A4-45DB-939D-4CEA95ED3BCB}" srcId="{4D9F9507-0301-4222-891D-F66FC97EC1B7}" destId="{3C5136F2-EFB3-4AA0-90D6-DE0467274186}" srcOrd="1" destOrd="0" parTransId="{4566240A-1AEF-45BE-B7EC-3529C4BEFB69}" sibTransId="{855E8B17-3385-4CA6-9816-40A26395B31E}"/>
    <dgm:cxn modelId="{242FCCAA-B48A-4CD8-B3DE-7FBAE1FB261D}" type="presOf" srcId="{A441D6F7-5C30-4666-BFCE-FFC232B46EE5}" destId="{B5C73239-2D55-4AA9-A1C3-6C6470DCA4DF}" srcOrd="1" destOrd="0" presId="urn:microsoft.com/office/officeart/2005/8/layout/process1"/>
    <dgm:cxn modelId="{21403BB1-BD72-4EB4-BBF0-4C240A446E3E}" srcId="{4D9F9507-0301-4222-891D-F66FC97EC1B7}" destId="{A91F8DF9-82D6-4A7B-BEC4-EBC9B5163C58}" srcOrd="2" destOrd="0" parTransId="{7173D0C2-5B0C-4A9B-A717-3D4C5FF80289}" sibTransId="{564740DF-E120-4231-A00B-3C6C8142DB2D}"/>
    <dgm:cxn modelId="{BC727CF3-542E-44A6-853B-079594E8DC71}" type="presOf" srcId="{3C5136F2-EFB3-4AA0-90D6-DE0467274186}" destId="{C3626058-087C-4920-9DC1-EC089D92D877}" srcOrd="0" destOrd="0" presId="urn:microsoft.com/office/officeart/2005/8/layout/process1"/>
    <dgm:cxn modelId="{77CE17FA-7A11-4EF8-BB0E-2C77DBA67C6F}" type="presOf" srcId="{4D9F9507-0301-4222-891D-F66FC97EC1B7}" destId="{9A028AAC-6374-49F9-9061-9FFA52FD2283}" srcOrd="0" destOrd="0" presId="urn:microsoft.com/office/officeart/2005/8/layout/process1"/>
    <dgm:cxn modelId="{40C4B3FA-FFF4-47C8-BF2E-282889850CAA}" type="presParOf" srcId="{9A028AAC-6374-49F9-9061-9FFA52FD2283}" destId="{160AA5FD-59DA-42EE-A467-B9FFFF8CF408}" srcOrd="0" destOrd="0" presId="urn:microsoft.com/office/officeart/2005/8/layout/process1"/>
    <dgm:cxn modelId="{9D582689-7666-442F-B3FE-F60ACBAF1CBF}" type="presParOf" srcId="{9A028AAC-6374-49F9-9061-9FFA52FD2283}" destId="{079C7B64-8B3B-430D-A5E0-BF2CF26F5470}" srcOrd="1" destOrd="0" presId="urn:microsoft.com/office/officeart/2005/8/layout/process1"/>
    <dgm:cxn modelId="{52A8AE9D-F4F4-4252-B237-B158162502A2}" type="presParOf" srcId="{079C7B64-8B3B-430D-A5E0-BF2CF26F5470}" destId="{B5C73239-2D55-4AA9-A1C3-6C6470DCA4DF}" srcOrd="0" destOrd="0" presId="urn:microsoft.com/office/officeart/2005/8/layout/process1"/>
    <dgm:cxn modelId="{EE834641-29C2-4BF6-893C-62D78BA2F532}" type="presParOf" srcId="{9A028AAC-6374-49F9-9061-9FFA52FD2283}" destId="{C3626058-087C-4920-9DC1-EC089D92D877}" srcOrd="2" destOrd="0" presId="urn:microsoft.com/office/officeart/2005/8/layout/process1"/>
    <dgm:cxn modelId="{3DCB6C1B-EB32-4266-8368-6D371D608FDE}" type="presParOf" srcId="{9A028AAC-6374-49F9-9061-9FFA52FD2283}" destId="{FA616F04-FDDA-4069-BB88-7BF133F67A38}" srcOrd="3" destOrd="0" presId="urn:microsoft.com/office/officeart/2005/8/layout/process1"/>
    <dgm:cxn modelId="{B7AB9C97-3684-40F8-B102-3904817B6084}" type="presParOf" srcId="{FA616F04-FDDA-4069-BB88-7BF133F67A38}" destId="{6859958E-E6B6-468A-9597-92EA074776C4}" srcOrd="0" destOrd="0" presId="urn:microsoft.com/office/officeart/2005/8/layout/process1"/>
    <dgm:cxn modelId="{F2A8ECED-2BC9-4808-8BBC-8B79E6AAC277}" type="presParOf" srcId="{9A028AAC-6374-49F9-9061-9FFA52FD2283}" destId="{64E35AAF-7B99-41A8-A987-28ACBB6AB036}" srcOrd="4" destOrd="0" presId="urn:microsoft.com/office/officeart/2005/8/layout/process1"/>
    <dgm:cxn modelId="{F1C7439E-6641-461A-8A98-2AC918B853B6}" type="presParOf" srcId="{9A028AAC-6374-49F9-9061-9FFA52FD2283}" destId="{34B8776F-D92D-4D0C-8B5D-62D7393A2030}" srcOrd="5" destOrd="0" presId="urn:microsoft.com/office/officeart/2005/8/layout/process1"/>
    <dgm:cxn modelId="{EA2B37B0-98D7-4CB7-B59B-4FFDEF8178C0}" type="presParOf" srcId="{34B8776F-D92D-4D0C-8B5D-62D7393A2030}" destId="{2E9F4164-FAFE-4FBA-B0B1-AF3AE65C78FA}" srcOrd="0" destOrd="0" presId="urn:microsoft.com/office/officeart/2005/8/layout/process1"/>
    <dgm:cxn modelId="{073FEA6E-71D9-4D04-8CE2-CE6694B58724}" type="presParOf" srcId="{9A028AAC-6374-49F9-9061-9FFA52FD2283}" destId="{AE7B0900-B18C-4A6B-A51E-54F62F90F54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0653D-CE77-42CE-8F69-8BFDDF2F0C51}">
      <dsp:nvSpPr>
        <dsp:cNvPr id="0" name=""/>
        <dsp:cNvSpPr/>
      </dsp:nvSpPr>
      <dsp:spPr>
        <a:xfrm rot="5400000">
          <a:off x="4968794" y="-1950370"/>
          <a:ext cx="1463795" cy="5365357"/>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ndara" panose="020E0502030303020204" pitchFamily="34" charset="0"/>
              <a:ea typeface="Liberation Serif" panose="02020603050405020304" pitchFamily="18" charset="0"/>
              <a:cs typeface="Liberation Serif" panose="02020603050405020304" pitchFamily="18" charset="0"/>
            </a:rPr>
            <a:t>Background investigation</a:t>
          </a:r>
        </a:p>
        <a:p>
          <a:pPr marL="342900" lvl="2"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Defendant interview</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a:p>
          <a:pPr marL="342900" lvl="2"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Criminal history check</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Validated Risk Assessment</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Recommendations</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dsp:txBody>
      <dsp:txXfrm rot="-5400000">
        <a:off x="3018014" y="71867"/>
        <a:ext cx="5293900" cy="1320881"/>
      </dsp:txXfrm>
    </dsp:sp>
    <dsp:sp modelId="{483FEE12-0DEE-4A3B-B7AB-EA20405D8FDB}">
      <dsp:nvSpPr>
        <dsp:cNvPr id="0" name=""/>
        <dsp:cNvSpPr/>
      </dsp:nvSpPr>
      <dsp:spPr>
        <a:xfrm>
          <a:off x="0" y="81699"/>
          <a:ext cx="3018013" cy="130121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andara" panose="020E0502030303020204" pitchFamily="34" charset="0"/>
              <a:ea typeface="Liberation Serif" panose="02020603050405020304" pitchFamily="18" charset="0"/>
              <a:cs typeface="Liberation Serif" panose="02020603050405020304" pitchFamily="18" charset="0"/>
            </a:rPr>
            <a:t>Assess</a:t>
          </a:r>
        </a:p>
      </dsp:txBody>
      <dsp:txXfrm>
        <a:off x="63520" y="145219"/>
        <a:ext cx="2890973" cy="1174176"/>
      </dsp:txXfrm>
    </dsp:sp>
    <dsp:sp modelId="{765FE3CA-368C-473B-A497-00D11DD5C5CA}">
      <dsp:nvSpPr>
        <dsp:cNvPr id="0" name=""/>
        <dsp:cNvSpPr/>
      </dsp:nvSpPr>
      <dsp:spPr>
        <a:xfrm rot="5400000">
          <a:off x="5191356" y="-508051"/>
          <a:ext cx="1040973" cy="5375852"/>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Supervision</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Monitoring</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Support</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dsp:txBody>
      <dsp:txXfrm rot="-5400000">
        <a:off x="3023917" y="1710204"/>
        <a:ext cx="5325036" cy="939341"/>
      </dsp:txXfrm>
    </dsp:sp>
    <dsp:sp modelId="{2255A69D-08F7-49B1-B3B6-5DC6D5F7645C}">
      <dsp:nvSpPr>
        <dsp:cNvPr id="0" name=""/>
        <dsp:cNvSpPr/>
      </dsp:nvSpPr>
      <dsp:spPr>
        <a:xfrm>
          <a:off x="0" y="1529266"/>
          <a:ext cx="3023916" cy="130121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andara" panose="020E0502030303020204" pitchFamily="34" charset="0"/>
              <a:ea typeface="Liberation Serif" panose="02020603050405020304" pitchFamily="18" charset="0"/>
              <a:cs typeface="Liberation Serif" panose="02020603050405020304" pitchFamily="18" charset="0"/>
            </a:rPr>
            <a:t>Promote</a:t>
          </a:r>
        </a:p>
      </dsp:txBody>
      <dsp:txXfrm>
        <a:off x="63520" y="1592786"/>
        <a:ext cx="2896876" cy="1174176"/>
      </dsp:txXfrm>
    </dsp:sp>
    <dsp:sp modelId="{0FC46023-217E-45F3-B272-DE8A226876C0}">
      <dsp:nvSpPr>
        <dsp:cNvPr id="0" name=""/>
        <dsp:cNvSpPr/>
      </dsp:nvSpPr>
      <dsp:spPr>
        <a:xfrm rot="5400000">
          <a:off x="5191356" y="858226"/>
          <a:ext cx="1040973" cy="5375852"/>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Needs Assessment</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Substance Abuse</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Mental Health</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dsp:txBody>
      <dsp:txXfrm rot="-5400000">
        <a:off x="3023917" y="3076481"/>
        <a:ext cx="5325036" cy="939341"/>
      </dsp:txXfrm>
    </dsp:sp>
    <dsp:sp modelId="{5116B1DE-72E6-4635-862A-1C91032D79CA}">
      <dsp:nvSpPr>
        <dsp:cNvPr id="0" name=""/>
        <dsp:cNvSpPr/>
      </dsp:nvSpPr>
      <dsp:spPr>
        <a:xfrm>
          <a:off x="0" y="2895544"/>
          <a:ext cx="3023916" cy="130121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andara" panose="020E0502030303020204" pitchFamily="34" charset="0"/>
              <a:ea typeface="Liberation Serif" panose="02020603050405020304" pitchFamily="18" charset="0"/>
              <a:cs typeface="Liberation Serif" panose="02020603050405020304" pitchFamily="18" charset="0"/>
            </a:rPr>
            <a:t>Integrate</a:t>
          </a:r>
        </a:p>
      </dsp:txBody>
      <dsp:txXfrm>
        <a:off x="63520" y="2959064"/>
        <a:ext cx="2896876" cy="1174176"/>
      </dsp:txXfrm>
    </dsp:sp>
    <dsp:sp modelId="{E05DBBA1-BC86-493A-BCF5-E4564D0FC813}">
      <dsp:nvSpPr>
        <dsp:cNvPr id="0" name=""/>
        <dsp:cNvSpPr/>
      </dsp:nvSpPr>
      <dsp:spPr>
        <a:xfrm rot="5400000">
          <a:off x="5191356" y="2224503"/>
          <a:ext cx="1040973" cy="5375852"/>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Metrics</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Satisfaction</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a:p>
          <a:pPr marL="171450" lvl="1" indent="-171450" algn="l" defTabSz="711200">
            <a:lnSpc>
              <a:spcPct val="90000"/>
            </a:lnSpc>
            <a:spcBef>
              <a:spcPct val="0"/>
            </a:spcBef>
            <a:spcAft>
              <a:spcPct val="15000"/>
            </a:spcAft>
            <a:buChar char="•"/>
          </a:pPr>
          <a:r>
            <a:rPr lang="en-US" sz="1600" kern="1200">
              <a:latin typeface="Candara" panose="020E0502030303020204" pitchFamily="34" charset="0"/>
              <a:ea typeface="Liberation Serif" panose="02020603050405020304" pitchFamily="18" charset="0"/>
              <a:cs typeface="Liberation Serif" panose="02020603050405020304" pitchFamily="18" charset="0"/>
            </a:rPr>
            <a:t>Feedback</a:t>
          </a:r>
          <a:endParaRPr lang="en-US" sz="1600" kern="1200" dirty="0">
            <a:latin typeface="Candara" panose="020E0502030303020204" pitchFamily="34" charset="0"/>
            <a:ea typeface="Liberation Serif" panose="02020603050405020304" pitchFamily="18" charset="0"/>
            <a:cs typeface="Liberation Serif" panose="02020603050405020304" pitchFamily="18" charset="0"/>
          </a:endParaRPr>
        </a:p>
      </dsp:txBody>
      <dsp:txXfrm rot="-5400000">
        <a:off x="3023917" y="4442758"/>
        <a:ext cx="5325036" cy="939341"/>
      </dsp:txXfrm>
    </dsp:sp>
    <dsp:sp modelId="{E5E36FD0-8041-426A-AEF6-4F7AFBB20720}">
      <dsp:nvSpPr>
        <dsp:cNvPr id="0" name=""/>
        <dsp:cNvSpPr/>
      </dsp:nvSpPr>
      <dsp:spPr>
        <a:xfrm>
          <a:off x="0" y="4261821"/>
          <a:ext cx="3023916" cy="130121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andara" panose="020E0502030303020204" pitchFamily="34" charset="0"/>
              <a:ea typeface="Liberation Serif" panose="02020603050405020304" pitchFamily="18" charset="0"/>
              <a:cs typeface="Liberation Serif" panose="02020603050405020304" pitchFamily="18" charset="0"/>
            </a:rPr>
            <a:t>Measure</a:t>
          </a:r>
        </a:p>
      </dsp:txBody>
      <dsp:txXfrm>
        <a:off x="63520" y="4325341"/>
        <a:ext cx="2896876" cy="11741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23377-0ADA-48BB-BF43-9D47652C8BD0}">
      <dsp:nvSpPr>
        <dsp:cNvPr id="0" name=""/>
        <dsp:cNvSpPr/>
      </dsp:nvSpPr>
      <dsp:spPr>
        <a:xfrm>
          <a:off x="0" y="3716276"/>
          <a:ext cx="7303882" cy="121976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100000"/>
            </a:lnSpc>
            <a:spcBef>
              <a:spcPct val="0"/>
            </a:spcBef>
            <a:spcAft>
              <a:spcPct val="35000"/>
            </a:spcAft>
            <a:buNone/>
          </a:pPr>
          <a:r>
            <a:rPr lang="en-US" sz="2200" kern="1200"/>
            <a:t>Objectives</a:t>
          </a:r>
          <a:endParaRPr lang="en-US" sz="2200" kern="1200" dirty="0"/>
        </a:p>
      </dsp:txBody>
      <dsp:txXfrm>
        <a:off x="0" y="3716276"/>
        <a:ext cx="7303882" cy="658673"/>
      </dsp:txXfrm>
    </dsp:sp>
    <dsp:sp modelId="{37CA0B9F-6188-4713-B0ED-15C3FEF49619}">
      <dsp:nvSpPr>
        <dsp:cNvPr id="0" name=""/>
        <dsp:cNvSpPr/>
      </dsp:nvSpPr>
      <dsp:spPr>
        <a:xfrm>
          <a:off x="3566" y="4350554"/>
          <a:ext cx="2432249" cy="561091"/>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Performance Measure 1</a:t>
          </a:r>
        </a:p>
      </dsp:txBody>
      <dsp:txXfrm>
        <a:off x="3566" y="4350554"/>
        <a:ext cx="2432249" cy="561091"/>
      </dsp:txXfrm>
    </dsp:sp>
    <dsp:sp modelId="{ABC7C36E-836A-43D3-BDB9-7889BD074949}">
      <dsp:nvSpPr>
        <dsp:cNvPr id="0" name=""/>
        <dsp:cNvSpPr/>
      </dsp:nvSpPr>
      <dsp:spPr>
        <a:xfrm>
          <a:off x="2435816" y="4350554"/>
          <a:ext cx="2432249" cy="561091"/>
        </a:xfrm>
        <a:prstGeom prst="rect">
          <a:avLst/>
        </a:prstGeom>
        <a:solidFill>
          <a:schemeClr val="accent3">
            <a:tint val="40000"/>
            <a:alpha val="90000"/>
            <a:hueOff val="854123"/>
            <a:satOff val="-5923"/>
            <a:lumOff val="-286"/>
            <a:alphaOff val="0"/>
          </a:schemeClr>
        </a:solidFill>
        <a:ln w="9525" cap="rnd" cmpd="sng" algn="ctr">
          <a:solidFill>
            <a:schemeClr val="accent3">
              <a:tint val="40000"/>
              <a:alpha val="90000"/>
              <a:hueOff val="854123"/>
              <a:satOff val="-5923"/>
              <a:lumOff val="-28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Performance Measure 2</a:t>
          </a:r>
        </a:p>
      </dsp:txBody>
      <dsp:txXfrm>
        <a:off x="2435816" y="4350554"/>
        <a:ext cx="2432249" cy="561091"/>
      </dsp:txXfrm>
    </dsp:sp>
    <dsp:sp modelId="{0C35FC23-4D73-4F5E-8CE7-AFF511F85446}">
      <dsp:nvSpPr>
        <dsp:cNvPr id="0" name=""/>
        <dsp:cNvSpPr/>
      </dsp:nvSpPr>
      <dsp:spPr>
        <a:xfrm>
          <a:off x="4868065" y="4350554"/>
          <a:ext cx="2432249" cy="561091"/>
        </a:xfrm>
        <a:prstGeom prst="rect">
          <a:avLst/>
        </a:prstGeom>
        <a:solidFill>
          <a:schemeClr val="accent3">
            <a:tint val="40000"/>
            <a:alpha val="90000"/>
            <a:hueOff val="1708246"/>
            <a:satOff val="-11845"/>
            <a:lumOff val="-572"/>
            <a:alphaOff val="0"/>
          </a:schemeClr>
        </a:solidFill>
        <a:ln w="9525" cap="rnd" cmpd="sng" algn="ctr">
          <a:solidFill>
            <a:schemeClr val="accent3">
              <a:tint val="40000"/>
              <a:alpha val="90000"/>
              <a:hueOff val="1708246"/>
              <a:satOff val="-11845"/>
              <a:lumOff val="-572"/>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Performance Measure 3</a:t>
          </a:r>
        </a:p>
      </dsp:txBody>
      <dsp:txXfrm>
        <a:off x="4868065" y="4350554"/>
        <a:ext cx="2432249" cy="561091"/>
      </dsp:txXfrm>
    </dsp:sp>
    <dsp:sp modelId="{A1810AEE-A2C3-49BD-A54A-417E6179D9BF}">
      <dsp:nvSpPr>
        <dsp:cNvPr id="0" name=""/>
        <dsp:cNvSpPr/>
      </dsp:nvSpPr>
      <dsp:spPr>
        <a:xfrm rot="10800000">
          <a:off x="0" y="1858574"/>
          <a:ext cx="7303882" cy="1875998"/>
        </a:xfrm>
        <a:prstGeom prst="upArrowCallout">
          <a:avLst/>
        </a:prstGeom>
        <a:solidFill>
          <a:schemeClr val="accent3">
            <a:hueOff val="3283952"/>
            <a:satOff val="-25316"/>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100000"/>
            </a:lnSpc>
            <a:spcBef>
              <a:spcPct val="0"/>
            </a:spcBef>
            <a:spcAft>
              <a:spcPct val="35000"/>
            </a:spcAft>
            <a:buNone/>
          </a:pPr>
          <a:r>
            <a:rPr lang="en-US" sz="2200" kern="1200"/>
            <a:t>Goals</a:t>
          </a:r>
          <a:endParaRPr lang="en-US" sz="2200" kern="1200" dirty="0"/>
        </a:p>
      </dsp:txBody>
      <dsp:txXfrm rot="-10800000">
        <a:off x="0" y="1858574"/>
        <a:ext cx="7303882" cy="658475"/>
      </dsp:txXfrm>
    </dsp:sp>
    <dsp:sp modelId="{7E3E0450-253A-4061-AB44-F7643F6BC3EF}">
      <dsp:nvSpPr>
        <dsp:cNvPr id="0" name=""/>
        <dsp:cNvSpPr/>
      </dsp:nvSpPr>
      <dsp:spPr>
        <a:xfrm>
          <a:off x="3566" y="2517049"/>
          <a:ext cx="2432249" cy="560923"/>
        </a:xfrm>
        <a:prstGeom prst="rect">
          <a:avLst/>
        </a:prstGeom>
        <a:solidFill>
          <a:schemeClr val="accent3">
            <a:tint val="40000"/>
            <a:alpha val="90000"/>
            <a:hueOff val="2562369"/>
            <a:satOff val="-17768"/>
            <a:lumOff val="-858"/>
            <a:alphaOff val="0"/>
          </a:schemeClr>
        </a:solidFill>
        <a:ln w="9525" cap="rnd" cmpd="sng" algn="ctr">
          <a:solidFill>
            <a:schemeClr val="accent3">
              <a:tint val="40000"/>
              <a:alpha val="90000"/>
              <a:hueOff val="2562369"/>
              <a:satOff val="-17768"/>
              <a:lumOff val="-85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Strategic Area 1</a:t>
          </a:r>
        </a:p>
      </dsp:txBody>
      <dsp:txXfrm>
        <a:off x="3566" y="2517049"/>
        <a:ext cx="2432249" cy="560923"/>
      </dsp:txXfrm>
    </dsp:sp>
    <dsp:sp modelId="{E61C31A6-582C-4FE7-9083-E22175FA5DAB}">
      <dsp:nvSpPr>
        <dsp:cNvPr id="0" name=""/>
        <dsp:cNvSpPr/>
      </dsp:nvSpPr>
      <dsp:spPr>
        <a:xfrm>
          <a:off x="2435816" y="2517049"/>
          <a:ext cx="2432249" cy="560923"/>
        </a:xfrm>
        <a:prstGeom prst="rect">
          <a:avLst/>
        </a:prstGeom>
        <a:solidFill>
          <a:schemeClr val="accent3">
            <a:tint val="40000"/>
            <a:alpha val="90000"/>
            <a:hueOff val="3416492"/>
            <a:satOff val="-23690"/>
            <a:lumOff val="-1144"/>
            <a:alphaOff val="0"/>
          </a:schemeClr>
        </a:solidFill>
        <a:ln w="9525" cap="rnd" cmpd="sng" algn="ctr">
          <a:solidFill>
            <a:schemeClr val="accent3">
              <a:tint val="40000"/>
              <a:alpha val="90000"/>
              <a:hueOff val="3416492"/>
              <a:satOff val="-23690"/>
              <a:lumOff val="-114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Strategic Area 2</a:t>
          </a:r>
        </a:p>
      </dsp:txBody>
      <dsp:txXfrm>
        <a:off x="2435816" y="2517049"/>
        <a:ext cx="2432249" cy="560923"/>
      </dsp:txXfrm>
    </dsp:sp>
    <dsp:sp modelId="{2D2AA4FC-1167-4E51-B121-0F9BAFD93704}">
      <dsp:nvSpPr>
        <dsp:cNvPr id="0" name=""/>
        <dsp:cNvSpPr/>
      </dsp:nvSpPr>
      <dsp:spPr>
        <a:xfrm>
          <a:off x="4868065" y="2517049"/>
          <a:ext cx="2432249" cy="560923"/>
        </a:xfrm>
        <a:prstGeom prst="rect">
          <a:avLst/>
        </a:prstGeom>
        <a:solidFill>
          <a:schemeClr val="accent3">
            <a:tint val="40000"/>
            <a:alpha val="90000"/>
            <a:hueOff val="4270615"/>
            <a:satOff val="-29613"/>
            <a:lumOff val="-1431"/>
            <a:alphaOff val="0"/>
          </a:schemeClr>
        </a:solidFill>
        <a:ln w="9525" cap="rnd" cmpd="sng" algn="ctr">
          <a:solidFill>
            <a:schemeClr val="accent3">
              <a:tint val="40000"/>
              <a:alpha val="90000"/>
              <a:hueOff val="4270615"/>
              <a:satOff val="-29613"/>
              <a:lumOff val="-143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Strategic Area 3</a:t>
          </a:r>
        </a:p>
      </dsp:txBody>
      <dsp:txXfrm>
        <a:off x="4868065" y="2517049"/>
        <a:ext cx="2432249" cy="560923"/>
      </dsp:txXfrm>
    </dsp:sp>
    <dsp:sp modelId="{DAE6BF4B-5D01-448B-9676-4441D055F663}">
      <dsp:nvSpPr>
        <dsp:cNvPr id="0" name=""/>
        <dsp:cNvSpPr/>
      </dsp:nvSpPr>
      <dsp:spPr>
        <a:xfrm rot="10800000">
          <a:off x="0" y="872"/>
          <a:ext cx="7303882" cy="1875998"/>
        </a:xfrm>
        <a:prstGeom prst="upArrowCallout">
          <a:avLst/>
        </a:prstGeom>
        <a:solidFill>
          <a:schemeClr val="accent3">
            <a:hueOff val="6567904"/>
            <a:satOff val="-50632"/>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100000"/>
            </a:lnSpc>
            <a:spcBef>
              <a:spcPct val="0"/>
            </a:spcBef>
            <a:spcAft>
              <a:spcPct val="35000"/>
            </a:spcAft>
            <a:buNone/>
          </a:pPr>
          <a:r>
            <a:rPr lang="en-US" sz="2200" kern="1200"/>
            <a:t>Mission</a:t>
          </a:r>
          <a:endParaRPr lang="en-US" sz="2200" kern="1200" dirty="0"/>
        </a:p>
      </dsp:txBody>
      <dsp:txXfrm rot="-10800000">
        <a:off x="0" y="872"/>
        <a:ext cx="7303882" cy="658475"/>
      </dsp:txXfrm>
    </dsp:sp>
    <dsp:sp modelId="{A71A0D49-5F85-4C44-B9A6-8050DCB7769C}">
      <dsp:nvSpPr>
        <dsp:cNvPr id="0" name=""/>
        <dsp:cNvSpPr/>
      </dsp:nvSpPr>
      <dsp:spPr>
        <a:xfrm>
          <a:off x="3566" y="659348"/>
          <a:ext cx="2432249" cy="560923"/>
        </a:xfrm>
        <a:prstGeom prst="rect">
          <a:avLst/>
        </a:prstGeom>
        <a:solidFill>
          <a:schemeClr val="accent3">
            <a:tint val="40000"/>
            <a:alpha val="90000"/>
            <a:hueOff val="5124738"/>
            <a:satOff val="-35535"/>
            <a:lumOff val="-1717"/>
            <a:alphaOff val="0"/>
          </a:schemeClr>
        </a:solidFill>
        <a:ln w="9525" cap="rnd" cmpd="sng" algn="ctr">
          <a:solidFill>
            <a:schemeClr val="accent3">
              <a:tint val="40000"/>
              <a:alpha val="90000"/>
              <a:hueOff val="5124738"/>
              <a:satOff val="-35535"/>
              <a:lumOff val="-171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Outcome I</a:t>
          </a:r>
        </a:p>
      </dsp:txBody>
      <dsp:txXfrm>
        <a:off x="3566" y="659348"/>
        <a:ext cx="2432249" cy="560923"/>
      </dsp:txXfrm>
    </dsp:sp>
    <dsp:sp modelId="{EFF1A8B9-8BA4-4677-BCDE-72DC4AB586DC}">
      <dsp:nvSpPr>
        <dsp:cNvPr id="0" name=""/>
        <dsp:cNvSpPr/>
      </dsp:nvSpPr>
      <dsp:spPr>
        <a:xfrm>
          <a:off x="2435816" y="659348"/>
          <a:ext cx="2432249" cy="560923"/>
        </a:xfrm>
        <a:prstGeom prst="rect">
          <a:avLst/>
        </a:prstGeom>
        <a:solidFill>
          <a:schemeClr val="accent3">
            <a:tint val="40000"/>
            <a:alpha val="90000"/>
            <a:hueOff val="5978861"/>
            <a:satOff val="-41458"/>
            <a:lumOff val="-2003"/>
            <a:alphaOff val="0"/>
          </a:schemeClr>
        </a:solidFill>
        <a:ln w="9525" cap="rnd" cmpd="sng" algn="ctr">
          <a:solidFill>
            <a:schemeClr val="accent3">
              <a:tint val="40000"/>
              <a:alpha val="90000"/>
              <a:hueOff val="5978861"/>
              <a:satOff val="-41458"/>
              <a:lumOff val="-200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Outcome II</a:t>
          </a:r>
        </a:p>
      </dsp:txBody>
      <dsp:txXfrm>
        <a:off x="2435816" y="659348"/>
        <a:ext cx="2432249" cy="560923"/>
      </dsp:txXfrm>
    </dsp:sp>
    <dsp:sp modelId="{2563BE4B-5ABD-413E-B25B-9E04C622EC7B}">
      <dsp:nvSpPr>
        <dsp:cNvPr id="0" name=""/>
        <dsp:cNvSpPr/>
      </dsp:nvSpPr>
      <dsp:spPr>
        <a:xfrm>
          <a:off x="4868065" y="659348"/>
          <a:ext cx="2432249" cy="560923"/>
        </a:xfrm>
        <a:prstGeom prst="rect">
          <a:avLst/>
        </a:prstGeom>
        <a:solidFill>
          <a:schemeClr val="accent3">
            <a:tint val="40000"/>
            <a:alpha val="90000"/>
            <a:hueOff val="6832984"/>
            <a:satOff val="-47380"/>
            <a:lumOff val="-2289"/>
            <a:alphaOff val="0"/>
          </a:schemeClr>
        </a:solidFill>
        <a:ln w="9525" cap="rnd" cmpd="sng" algn="ctr">
          <a:solidFill>
            <a:schemeClr val="accent3">
              <a:tint val="40000"/>
              <a:alpha val="90000"/>
              <a:hueOff val="6832984"/>
              <a:satOff val="-47380"/>
              <a:lumOff val="-228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ct val="35000"/>
            </a:spcAft>
            <a:buNone/>
          </a:pPr>
          <a:r>
            <a:rPr lang="en-US" sz="1600" kern="1200" dirty="0"/>
            <a:t>Outcome III</a:t>
          </a:r>
        </a:p>
      </dsp:txBody>
      <dsp:txXfrm>
        <a:off x="4868065" y="659348"/>
        <a:ext cx="2432249" cy="56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DC4C0-5098-4881-BD09-DBA4FD87390E}">
      <dsp:nvSpPr>
        <dsp:cNvPr id="0" name=""/>
        <dsp:cNvSpPr/>
      </dsp:nvSpPr>
      <dsp:spPr>
        <a:xfrm>
          <a:off x="5629083" y="608034"/>
          <a:ext cx="2224910" cy="4814996"/>
        </a:xfrm>
        <a:prstGeom prst="roundRect">
          <a:avLst>
            <a:gd name="adj" fmla="val 10000"/>
          </a:avLst>
        </a:prstGeom>
        <a:solidFill>
          <a:schemeClr val="dk2">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a:latin typeface="+mn-lt"/>
              <a:ea typeface="Linux Biolinum G" panose="02000503000000000000" pitchFamily="2" charset="0"/>
              <a:cs typeface="Linux Biolinum G" panose="02000503000000000000" pitchFamily="2" charset="0"/>
            </a:rPr>
            <a:t>Strategic Objectives</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Risk assessment</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Risk-based supervision</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Behavioral Health integration</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Effective agency administration</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Measurement</a:t>
          </a:r>
          <a:endParaRPr lang="en-US" sz="1600" kern="1200" dirty="0">
            <a:latin typeface="+mn-lt"/>
            <a:ea typeface="Linux Biolinum G" panose="02000503000000000000" pitchFamily="2" charset="0"/>
            <a:cs typeface="Linux Biolinum G" panose="02000503000000000000" pitchFamily="2" charset="0"/>
          </a:endParaRPr>
        </a:p>
      </dsp:txBody>
      <dsp:txXfrm>
        <a:off x="5629083" y="608034"/>
        <a:ext cx="2224910" cy="1444498"/>
      </dsp:txXfrm>
    </dsp:sp>
    <dsp:sp modelId="{C6CA94B5-96C7-4AFF-9817-9B59842D8328}">
      <dsp:nvSpPr>
        <dsp:cNvPr id="0" name=""/>
        <dsp:cNvSpPr/>
      </dsp:nvSpPr>
      <dsp:spPr>
        <a:xfrm>
          <a:off x="3251531" y="608034"/>
          <a:ext cx="2224910" cy="4814996"/>
        </a:xfrm>
        <a:prstGeom prst="roundRect">
          <a:avLst>
            <a:gd name="adj" fmla="val 10000"/>
          </a:avLst>
        </a:prstGeom>
        <a:solidFill>
          <a:schemeClr val="dk2">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a:latin typeface="+mn-lt"/>
              <a:ea typeface="Linux Biolinum G" panose="02000503000000000000" pitchFamily="2" charset="0"/>
              <a:cs typeface="Linux Biolinum G" panose="02000503000000000000" pitchFamily="2" charset="0"/>
            </a:rPr>
            <a:t>Strategic Goals</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Judicial Concurrence with PSA recommendations</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Continued compliant pretrial release</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Minimize rearrests</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Maximize court appearance</a:t>
          </a:r>
          <a:endParaRPr lang="en-US" sz="1600" kern="1200" dirty="0">
            <a:latin typeface="+mn-lt"/>
            <a:ea typeface="Linux Biolinum G" panose="02000503000000000000" pitchFamily="2" charset="0"/>
            <a:cs typeface="Linux Biolinum G" panose="02000503000000000000" pitchFamily="2" charset="0"/>
          </a:endParaRPr>
        </a:p>
      </dsp:txBody>
      <dsp:txXfrm>
        <a:off x="3251531" y="608034"/>
        <a:ext cx="2224910" cy="1444498"/>
      </dsp:txXfrm>
    </dsp:sp>
    <dsp:sp modelId="{92F4E9F7-9777-44BC-B0EF-C1861382A7F2}">
      <dsp:nvSpPr>
        <dsp:cNvPr id="0" name=""/>
        <dsp:cNvSpPr/>
      </dsp:nvSpPr>
      <dsp:spPr>
        <a:xfrm>
          <a:off x="873980" y="608034"/>
          <a:ext cx="2224910" cy="4814996"/>
        </a:xfrm>
        <a:prstGeom prst="roundRect">
          <a:avLst>
            <a:gd name="adj" fmla="val 10000"/>
          </a:avLst>
        </a:prstGeom>
        <a:solidFill>
          <a:schemeClr val="dk2">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a:latin typeface="+mn-lt"/>
              <a:ea typeface="Linux Biolinum G" panose="02000503000000000000" pitchFamily="2" charset="0"/>
              <a:cs typeface="Linux Biolinum G" panose="02000503000000000000" pitchFamily="2" charset="0"/>
            </a:rPr>
            <a:t>Outcomes</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Appearance</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Safety</a:t>
          </a:r>
          <a:endParaRPr lang="en-US" sz="1600" kern="1200" dirty="0">
            <a:latin typeface="+mn-lt"/>
            <a:ea typeface="Linux Biolinum G" panose="02000503000000000000" pitchFamily="2" charset="0"/>
            <a:cs typeface="Linux Biolinum G" panose="02000503000000000000" pitchFamily="2" charset="0"/>
          </a:endParaRPr>
        </a:p>
        <a:p>
          <a:pPr marL="171450" lvl="1" indent="-171450" algn="l" defTabSz="711200">
            <a:lnSpc>
              <a:spcPct val="90000"/>
            </a:lnSpc>
            <a:spcBef>
              <a:spcPct val="0"/>
            </a:spcBef>
            <a:spcAft>
              <a:spcPct val="15000"/>
            </a:spcAft>
            <a:buChar char="•"/>
          </a:pPr>
          <a:r>
            <a:rPr lang="en-US" sz="1600" kern="1200">
              <a:latin typeface="+mn-lt"/>
              <a:ea typeface="Linux Biolinum G" panose="02000503000000000000" pitchFamily="2" charset="0"/>
              <a:cs typeface="Linux Biolinum G" panose="02000503000000000000" pitchFamily="2" charset="0"/>
            </a:rPr>
            <a:t>Continued Release</a:t>
          </a:r>
          <a:endParaRPr lang="en-US" sz="1600" kern="1200" dirty="0">
            <a:latin typeface="+mn-lt"/>
            <a:ea typeface="Linux Biolinum G" panose="02000503000000000000" pitchFamily="2" charset="0"/>
            <a:cs typeface="Linux Biolinum G" panose="02000503000000000000" pitchFamily="2" charset="0"/>
          </a:endParaRPr>
        </a:p>
      </dsp:txBody>
      <dsp:txXfrm>
        <a:off x="873980" y="608034"/>
        <a:ext cx="2224910" cy="1444498"/>
      </dsp:txXfrm>
    </dsp:sp>
    <dsp:sp modelId="{35C12205-7E43-4096-8012-1D215227490A}">
      <dsp:nvSpPr>
        <dsp:cNvPr id="0" name=""/>
        <dsp:cNvSpPr/>
      </dsp:nvSpPr>
      <dsp:spPr>
        <a:xfrm>
          <a:off x="1627625" y="4113758"/>
          <a:ext cx="5625451" cy="954737"/>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ea typeface="Linux Biolinum G" panose="02000503000000000000" pitchFamily="2" charset="0"/>
              <a:cs typeface="Linux Biolinum G" panose="02000503000000000000" pitchFamily="2" charset="0"/>
            </a:rPr>
            <a:t>To promote pretrial justice and enhance community safety	</a:t>
          </a:r>
          <a:endParaRPr lang="en-US" sz="1600" kern="1200" dirty="0">
            <a:latin typeface="+mn-lt"/>
            <a:ea typeface="Linux Biolinum G" panose="02000503000000000000" pitchFamily="2" charset="0"/>
            <a:cs typeface="Linux Biolinum G" panose="02000503000000000000" pitchFamily="2" charset="0"/>
          </a:endParaRPr>
        </a:p>
      </dsp:txBody>
      <dsp:txXfrm>
        <a:off x="1655588" y="4141721"/>
        <a:ext cx="5569525" cy="898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467B4-7693-4467-A4AB-3816DE5AC6DC}">
      <dsp:nvSpPr>
        <dsp:cNvPr id="0" name=""/>
        <dsp:cNvSpPr/>
      </dsp:nvSpPr>
      <dsp:spPr>
        <a:xfrm>
          <a:off x="1354666" y="0"/>
          <a:ext cx="5418667" cy="5418667"/>
        </a:xfrm>
        <a:prstGeom prst="diamond">
          <a:avLst/>
        </a:prstGeom>
        <a:solidFill>
          <a:schemeClr val="accent5">
            <a:tint val="55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C14BDE2-3BE1-4DAB-BE27-CEAB437C1F40}">
      <dsp:nvSpPr>
        <dsp:cNvPr id="0" name=""/>
        <dsp:cNvSpPr/>
      </dsp:nvSpPr>
      <dsp:spPr>
        <a:xfrm>
          <a:off x="1869439" y="514773"/>
          <a:ext cx="2113280" cy="2113280"/>
        </a:xfrm>
        <a:prstGeom prst="roundRect">
          <a:avLst/>
        </a:prstGeom>
        <a:solidFill>
          <a:schemeClr val="accent5">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Defendant Interview</a:t>
          </a:r>
        </a:p>
      </dsp:txBody>
      <dsp:txXfrm>
        <a:off x="1972601" y="617935"/>
        <a:ext cx="1906956" cy="1906956"/>
      </dsp:txXfrm>
    </dsp:sp>
    <dsp:sp modelId="{A257B569-0D83-4D55-80EF-85133963B658}">
      <dsp:nvSpPr>
        <dsp:cNvPr id="0" name=""/>
        <dsp:cNvSpPr/>
      </dsp:nvSpPr>
      <dsp:spPr>
        <a:xfrm>
          <a:off x="4145280" y="514773"/>
          <a:ext cx="2113280" cy="2113280"/>
        </a:xfrm>
        <a:prstGeom prst="roundRect">
          <a:avLst/>
        </a:prstGeom>
        <a:solidFill>
          <a:schemeClr val="accent5">
            <a:shade val="50000"/>
            <a:hueOff val="115152"/>
            <a:satOff val="-6517"/>
            <a:lumOff val="21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Criminal History Check</a:t>
          </a:r>
        </a:p>
      </dsp:txBody>
      <dsp:txXfrm>
        <a:off x="4248442" y="617935"/>
        <a:ext cx="1906956" cy="1906956"/>
      </dsp:txXfrm>
    </dsp:sp>
    <dsp:sp modelId="{03BB9CDE-53AF-4710-B2BA-95BE440CD06F}">
      <dsp:nvSpPr>
        <dsp:cNvPr id="0" name=""/>
        <dsp:cNvSpPr/>
      </dsp:nvSpPr>
      <dsp:spPr>
        <a:xfrm>
          <a:off x="1869439" y="2790613"/>
          <a:ext cx="2113280" cy="2113280"/>
        </a:xfrm>
        <a:prstGeom prst="roundRect">
          <a:avLst/>
        </a:prstGeom>
        <a:solidFill>
          <a:schemeClr val="accent5">
            <a:shade val="50000"/>
            <a:hueOff val="230304"/>
            <a:satOff val="-13033"/>
            <a:lumOff val="43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Verification</a:t>
          </a:r>
        </a:p>
      </dsp:txBody>
      <dsp:txXfrm>
        <a:off x="1972601" y="2893775"/>
        <a:ext cx="1906956" cy="1906956"/>
      </dsp:txXfrm>
    </dsp:sp>
    <dsp:sp modelId="{D1923F12-7E61-4B20-9615-3A9473E9D280}">
      <dsp:nvSpPr>
        <dsp:cNvPr id="0" name=""/>
        <dsp:cNvSpPr/>
      </dsp:nvSpPr>
      <dsp:spPr>
        <a:xfrm>
          <a:off x="4145280" y="2790613"/>
          <a:ext cx="2113280" cy="2113280"/>
        </a:xfrm>
        <a:prstGeom prst="roundRect">
          <a:avLst/>
        </a:prstGeom>
        <a:solidFill>
          <a:schemeClr val="accent5">
            <a:shade val="50000"/>
            <a:hueOff val="115152"/>
            <a:satOff val="-6517"/>
            <a:lumOff val="21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Risk Assessment</a:t>
          </a:r>
        </a:p>
      </dsp:txBody>
      <dsp:txXfrm>
        <a:off x="4248442" y="2893775"/>
        <a:ext cx="1906956" cy="1906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A5FD-59DA-42EE-A467-B9FFFF8CF408}">
      <dsp:nvSpPr>
        <dsp:cNvPr id="0" name=""/>
        <dsp:cNvSpPr/>
      </dsp:nvSpPr>
      <dsp:spPr>
        <a:xfrm>
          <a:off x="7863" y="401179"/>
          <a:ext cx="2350214" cy="3393122"/>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t>Define Pretrial Risk Assessment</a:t>
          </a:r>
          <a:endParaRPr lang="en-US" sz="2800" kern="1200" dirty="0"/>
        </a:p>
        <a:p>
          <a:pPr marL="285750" lvl="1" indent="-285750" algn="l" defTabSz="1244600">
            <a:lnSpc>
              <a:spcPct val="90000"/>
            </a:lnSpc>
            <a:spcBef>
              <a:spcPct val="0"/>
            </a:spcBef>
            <a:spcAft>
              <a:spcPct val="15000"/>
            </a:spcAft>
            <a:buChar char="•"/>
          </a:pPr>
          <a:r>
            <a:rPr lang="en-US" sz="2800" b="0" i="0" kern="1200" dirty="0"/>
            <a:t>Definition</a:t>
          </a:r>
          <a:endParaRPr lang="en-US" sz="2800" kern="1200" dirty="0"/>
        </a:p>
        <a:p>
          <a:pPr marL="285750" lvl="1" indent="-285750" algn="l" defTabSz="1244600">
            <a:lnSpc>
              <a:spcPct val="90000"/>
            </a:lnSpc>
            <a:spcBef>
              <a:spcPct val="0"/>
            </a:spcBef>
            <a:spcAft>
              <a:spcPct val="15000"/>
            </a:spcAft>
            <a:buChar char="•"/>
          </a:pPr>
          <a:r>
            <a:rPr lang="en-US" sz="2800" b="0" i="0" kern="1200" dirty="0"/>
            <a:t>Goals</a:t>
          </a:r>
          <a:endParaRPr lang="en-US" sz="2800" kern="1200" dirty="0"/>
        </a:p>
        <a:p>
          <a:pPr marL="285750" lvl="1" indent="-285750" algn="l" defTabSz="1244600">
            <a:lnSpc>
              <a:spcPct val="90000"/>
            </a:lnSpc>
            <a:spcBef>
              <a:spcPct val="0"/>
            </a:spcBef>
            <a:spcAft>
              <a:spcPct val="15000"/>
            </a:spcAft>
            <a:buChar char="•"/>
          </a:pPr>
          <a:r>
            <a:rPr lang="en-US" sz="2800" b="0" i="0" kern="1200" dirty="0"/>
            <a:t>Best Practices</a:t>
          </a:r>
          <a:endParaRPr lang="en-US" sz="2800" kern="1200" dirty="0"/>
        </a:p>
      </dsp:txBody>
      <dsp:txXfrm>
        <a:off x="76698" y="470014"/>
        <a:ext cx="2212544" cy="3255452"/>
      </dsp:txXfrm>
    </dsp:sp>
    <dsp:sp modelId="{079C7B64-8B3B-430D-A5E0-BF2CF26F5470}">
      <dsp:nvSpPr>
        <dsp:cNvPr id="0" name=""/>
        <dsp:cNvSpPr/>
      </dsp:nvSpPr>
      <dsp:spPr>
        <a:xfrm>
          <a:off x="2593098" y="1806313"/>
          <a:ext cx="498245" cy="582853"/>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593098" y="1922884"/>
        <a:ext cx="348772" cy="349711"/>
      </dsp:txXfrm>
    </dsp:sp>
    <dsp:sp modelId="{750A2463-0FE1-4353-912F-A7F71A82113D}">
      <dsp:nvSpPr>
        <dsp:cNvPr id="0" name=""/>
        <dsp:cNvSpPr/>
      </dsp:nvSpPr>
      <dsp:spPr>
        <a:xfrm>
          <a:off x="3298163" y="401179"/>
          <a:ext cx="2350214" cy="3393122"/>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t>Discuss the Nature of Pretrial Risk</a:t>
          </a:r>
          <a:endParaRPr lang="en-US" sz="2800" kern="1200" dirty="0"/>
        </a:p>
      </dsp:txBody>
      <dsp:txXfrm>
        <a:off x="3366998" y="470014"/>
        <a:ext cx="2212544" cy="3255452"/>
      </dsp:txXfrm>
    </dsp:sp>
    <dsp:sp modelId="{658FA8C9-FD98-4F81-9430-28C4397F8643}">
      <dsp:nvSpPr>
        <dsp:cNvPr id="0" name=""/>
        <dsp:cNvSpPr/>
      </dsp:nvSpPr>
      <dsp:spPr>
        <a:xfrm>
          <a:off x="5883399" y="1806313"/>
          <a:ext cx="498245" cy="582853"/>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883399" y="1922884"/>
        <a:ext cx="348772" cy="349711"/>
      </dsp:txXfrm>
    </dsp:sp>
    <dsp:sp modelId="{DBFE1B7E-56E2-484B-8F06-B63F5980B0FF}">
      <dsp:nvSpPr>
        <dsp:cNvPr id="0" name=""/>
        <dsp:cNvSpPr/>
      </dsp:nvSpPr>
      <dsp:spPr>
        <a:xfrm>
          <a:off x="6588463" y="401179"/>
          <a:ext cx="2350214" cy="3393122"/>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Analyze Real-world RAI Outcomes</a:t>
          </a:r>
        </a:p>
      </dsp:txBody>
      <dsp:txXfrm>
        <a:off x="6657298" y="470014"/>
        <a:ext cx="2212544" cy="3255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8E35A-114E-4A6F-A3E8-5D99B1240A29}">
      <dsp:nvSpPr>
        <dsp:cNvPr id="0" name=""/>
        <dsp:cNvSpPr/>
      </dsp:nvSpPr>
      <dsp:spPr>
        <a:xfrm>
          <a:off x="1062294" y="274187"/>
          <a:ext cx="1136953" cy="1136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03356A-2511-4F60-A581-70BD3BA74322}">
      <dsp:nvSpPr>
        <dsp:cNvPr id="0" name=""/>
        <dsp:cNvSpPr/>
      </dsp:nvSpPr>
      <dsp:spPr>
        <a:xfrm>
          <a:off x="6552" y="1533944"/>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en-US" sz="3400" kern="1200"/>
            <a:t>ASSESS</a:t>
          </a:r>
        </a:p>
      </dsp:txBody>
      <dsp:txXfrm>
        <a:off x="6552" y="1533944"/>
        <a:ext cx="3248437" cy="487265"/>
      </dsp:txXfrm>
    </dsp:sp>
    <dsp:sp modelId="{DDC77FE5-E7AD-4AC8-88C7-EEDD7F423D88}">
      <dsp:nvSpPr>
        <dsp:cNvPr id="0" name=""/>
        <dsp:cNvSpPr/>
      </dsp:nvSpPr>
      <dsp:spPr>
        <a:xfrm>
          <a:off x="6552" y="2078327"/>
          <a:ext cx="3248437" cy="105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Gather data</a:t>
          </a:r>
        </a:p>
        <a:p>
          <a:pPr marL="0" lvl="0" indent="0" algn="ctr" defTabSz="755650">
            <a:lnSpc>
              <a:spcPct val="90000"/>
            </a:lnSpc>
            <a:spcBef>
              <a:spcPct val="0"/>
            </a:spcBef>
            <a:spcAft>
              <a:spcPct val="35000"/>
            </a:spcAft>
            <a:buNone/>
          </a:pPr>
          <a:r>
            <a:rPr lang="en-US" sz="1700" kern="1200"/>
            <a:t>Apply the tool</a:t>
          </a:r>
        </a:p>
        <a:p>
          <a:pPr marL="0" lvl="0" indent="0" algn="ctr" defTabSz="755650">
            <a:lnSpc>
              <a:spcPct val="90000"/>
            </a:lnSpc>
            <a:spcBef>
              <a:spcPct val="0"/>
            </a:spcBef>
            <a:spcAft>
              <a:spcPct val="35000"/>
            </a:spcAft>
            <a:buNone/>
          </a:pPr>
          <a:r>
            <a:rPr lang="en-US" sz="1700" kern="1200"/>
            <a:t>Calculate result</a:t>
          </a:r>
        </a:p>
      </dsp:txBody>
      <dsp:txXfrm>
        <a:off x="6552" y="2078327"/>
        <a:ext cx="3248437" cy="1051761"/>
      </dsp:txXfrm>
    </dsp:sp>
    <dsp:sp modelId="{CA66CA7F-CCD7-4852-B027-CB9F34838282}">
      <dsp:nvSpPr>
        <dsp:cNvPr id="0" name=""/>
        <dsp:cNvSpPr/>
      </dsp:nvSpPr>
      <dsp:spPr>
        <a:xfrm>
          <a:off x="4879208" y="274187"/>
          <a:ext cx="1136953" cy="1136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2D64F1-79B4-4749-A6B7-985D862E727D}">
      <dsp:nvSpPr>
        <dsp:cNvPr id="0" name=""/>
        <dsp:cNvSpPr/>
      </dsp:nvSpPr>
      <dsp:spPr>
        <a:xfrm>
          <a:off x="3823466" y="1533944"/>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en-US" sz="3400" kern="1200"/>
            <a:t>ADJUST</a:t>
          </a:r>
        </a:p>
      </dsp:txBody>
      <dsp:txXfrm>
        <a:off x="3823466" y="1533944"/>
        <a:ext cx="3248437" cy="487265"/>
      </dsp:txXfrm>
    </dsp:sp>
    <dsp:sp modelId="{BAD3FA0D-4DCD-46F8-A8BA-B07FCF726603}">
      <dsp:nvSpPr>
        <dsp:cNvPr id="0" name=""/>
        <dsp:cNvSpPr/>
      </dsp:nvSpPr>
      <dsp:spPr>
        <a:xfrm>
          <a:off x="3823466" y="2078327"/>
          <a:ext cx="3248437" cy="105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Consider mitigating and aggravating circumstances</a:t>
          </a:r>
        </a:p>
        <a:p>
          <a:pPr marL="0" lvl="0" indent="0" algn="ctr" defTabSz="755650">
            <a:lnSpc>
              <a:spcPct val="90000"/>
            </a:lnSpc>
            <a:spcBef>
              <a:spcPct val="0"/>
            </a:spcBef>
            <a:spcAft>
              <a:spcPct val="35000"/>
            </a:spcAft>
            <a:buNone/>
          </a:pPr>
          <a:r>
            <a:rPr lang="en-US" sz="1700" kern="1200"/>
            <a:t>Adjust supervision response as needed</a:t>
          </a:r>
        </a:p>
      </dsp:txBody>
      <dsp:txXfrm>
        <a:off x="3823466" y="2078327"/>
        <a:ext cx="3248437" cy="1051761"/>
      </dsp:txXfrm>
    </dsp:sp>
    <dsp:sp modelId="{D9996DF6-C3D7-4181-958C-861FEE130F1D}">
      <dsp:nvSpPr>
        <dsp:cNvPr id="0" name=""/>
        <dsp:cNvSpPr/>
      </dsp:nvSpPr>
      <dsp:spPr>
        <a:xfrm>
          <a:off x="8696122" y="274187"/>
          <a:ext cx="1136953" cy="113695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9000" r="-39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B79776-F0C3-4E15-A404-AA3CE82E5C0F}">
      <dsp:nvSpPr>
        <dsp:cNvPr id="0" name=""/>
        <dsp:cNvSpPr/>
      </dsp:nvSpPr>
      <dsp:spPr>
        <a:xfrm>
          <a:off x="7640380" y="1533944"/>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en-US" sz="3400" kern="1200"/>
            <a:t>RECOMMEND</a:t>
          </a:r>
        </a:p>
      </dsp:txBody>
      <dsp:txXfrm>
        <a:off x="7640380" y="1533944"/>
        <a:ext cx="3248437" cy="487265"/>
      </dsp:txXfrm>
    </dsp:sp>
    <dsp:sp modelId="{E389AFE1-CF58-4B43-B0CE-F56C01A96FD8}">
      <dsp:nvSpPr>
        <dsp:cNvPr id="0" name=""/>
        <dsp:cNvSpPr/>
      </dsp:nvSpPr>
      <dsp:spPr>
        <a:xfrm>
          <a:off x="7640380" y="2078327"/>
          <a:ext cx="3248437" cy="105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Recommend supervision level and conditions consistent to risk level and other factors</a:t>
          </a:r>
        </a:p>
      </dsp:txBody>
      <dsp:txXfrm>
        <a:off x="7640380" y="2078327"/>
        <a:ext cx="3248437" cy="1051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8B661-E7F4-42C8-BFB5-E6C76DDE7CB1}">
      <dsp:nvSpPr>
        <dsp:cNvPr id="0" name=""/>
        <dsp:cNvSpPr/>
      </dsp:nvSpPr>
      <dsp:spPr>
        <a:xfrm>
          <a:off x="2156901" y="0"/>
          <a:ext cx="1510523" cy="1371989"/>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000" b="-2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ABC8F8-844B-465F-9F1B-D403EF0372E9}">
      <dsp:nvSpPr>
        <dsp:cNvPr id="0" name=""/>
        <dsp:cNvSpPr/>
      </dsp:nvSpPr>
      <dsp:spPr>
        <a:xfrm>
          <a:off x="754272" y="1530080"/>
          <a:ext cx="4315781" cy="58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kern="1200" dirty="0">
              <a:effectLst>
                <a:outerShdw blurRad="38100" dist="38100" dir="2700000" algn="tl">
                  <a:srgbClr val="000000">
                    <a:alpha val="43137"/>
                  </a:srgbClr>
                </a:outerShdw>
              </a:effectLst>
              <a:latin typeface="Candara" panose="020E0502030303020204" pitchFamily="34" charset="0"/>
            </a:rPr>
            <a:t>Static</a:t>
          </a:r>
        </a:p>
      </dsp:txBody>
      <dsp:txXfrm>
        <a:off x="754272" y="1530080"/>
        <a:ext cx="4315781" cy="587995"/>
      </dsp:txXfrm>
    </dsp:sp>
    <dsp:sp modelId="{B9A1B8CD-A2F1-4720-918A-76FFC6C708A3}">
      <dsp:nvSpPr>
        <dsp:cNvPr id="0" name=""/>
        <dsp:cNvSpPr/>
      </dsp:nvSpPr>
      <dsp:spPr>
        <a:xfrm>
          <a:off x="754272" y="2191606"/>
          <a:ext cx="4315781" cy="185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1" kern="1200" dirty="0">
              <a:effectLst>
                <a:outerShdw blurRad="38100" dist="38100" dir="2700000" algn="tl">
                  <a:srgbClr val="000000">
                    <a:alpha val="43137"/>
                  </a:srgbClr>
                </a:outerShdw>
              </a:effectLst>
              <a:latin typeface="Candara" panose="020E0502030303020204" pitchFamily="34" charset="0"/>
            </a:rPr>
            <a:t>History</a:t>
          </a:r>
          <a:r>
            <a:rPr lang="en-US" sz="1700" b="1" kern="1200" dirty="0">
              <a:latin typeface="Candara" panose="020E0502030303020204" pitchFamily="34" charset="0"/>
            </a:rPr>
            <a:t> of FTA</a:t>
          </a:r>
        </a:p>
        <a:p>
          <a:pPr marL="0" lvl="0" indent="0" algn="ctr" defTabSz="755650">
            <a:lnSpc>
              <a:spcPct val="100000"/>
            </a:lnSpc>
            <a:spcBef>
              <a:spcPct val="0"/>
            </a:spcBef>
            <a:spcAft>
              <a:spcPct val="35000"/>
            </a:spcAft>
            <a:buNone/>
          </a:pPr>
          <a:r>
            <a:rPr lang="en-US" sz="1700" b="1" kern="1200" dirty="0">
              <a:latin typeface="Candara" panose="020E0502030303020204" pitchFamily="34" charset="0"/>
            </a:rPr>
            <a:t>Previous Felonies</a:t>
          </a:r>
        </a:p>
        <a:p>
          <a:pPr marL="0" lvl="0" indent="0" algn="ctr" defTabSz="755650">
            <a:lnSpc>
              <a:spcPct val="100000"/>
            </a:lnSpc>
            <a:spcBef>
              <a:spcPct val="0"/>
            </a:spcBef>
            <a:spcAft>
              <a:spcPct val="35000"/>
            </a:spcAft>
            <a:buNone/>
          </a:pPr>
          <a:r>
            <a:rPr lang="en-US" sz="1700" b="1" kern="1200" dirty="0">
              <a:latin typeface="Candara" panose="020E0502030303020204" pitchFamily="34" charset="0"/>
            </a:rPr>
            <a:t>Previous Incarcerations</a:t>
          </a:r>
        </a:p>
        <a:p>
          <a:pPr marL="0" lvl="0" indent="0" algn="ctr" defTabSz="755650">
            <a:lnSpc>
              <a:spcPct val="100000"/>
            </a:lnSpc>
            <a:spcBef>
              <a:spcPct val="0"/>
            </a:spcBef>
            <a:spcAft>
              <a:spcPct val="35000"/>
            </a:spcAft>
            <a:buNone/>
          </a:pPr>
          <a:r>
            <a:rPr lang="en-US" sz="1700" b="1" kern="1200" dirty="0">
              <a:latin typeface="Candara" panose="020E0502030303020204" pitchFamily="34" charset="0"/>
            </a:rPr>
            <a:t>Pending Charges</a:t>
          </a:r>
        </a:p>
        <a:p>
          <a:pPr marL="0" lvl="0" indent="0" algn="ctr" defTabSz="755650">
            <a:lnSpc>
              <a:spcPct val="100000"/>
            </a:lnSpc>
            <a:spcBef>
              <a:spcPct val="0"/>
            </a:spcBef>
            <a:spcAft>
              <a:spcPct val="35000"/>
            </a:spcAft>
            <a:buNone/>
          </a:pPr>
          <a:r>
            <a:rPr lang="en-US" sz="1700" b="1" kern="1200" dirty="0">
              <a:latin typeface="Candara" panose="020E0502030303020204" pitchFamily="34" charset="0"/>
            </a:rPr>
            <a:t>Previous Misdemeanors</a:t>
          </a:r>
        </a:p>
        <a:p>
          <a:pPr marL="0" lvl="0" indent="0" algn="ctr" defTabSz="755650">
            <a:lnSpc>
              <a:spcPct val="100000"/>
            </a:lnSpc>
            <a:spcBef>
              <a:spcPct val="0"/>
            </a:spcBef>
            <a:spcAft>
              <a:spcPct val="35000"/>
            </a:spcAft>
            <a:buNone/>
          </a:pPr>
          <a:r>
            <a:rPr lang="en-US" sz="1700" b="1" kern="1200" dirty="0">
              <a:latin typeface="Candara" panose="020E0502030303020204" pitchFamily="34" charset="0"/>
            </a:rPr>
            <a:t>Age</a:t>
          </a:r>
        </a:p>
      </dsp:txBody>
      <dsp:txXfrm>
        <a:off x="754272" y="2191606"/>
        <a:ext cx="4315781" cy="1856137"/>
      </dsp:txXfrm>
    </dsp:sp>
    <dsp:sp modelId="{5B5189B4-D4C9-4EA3-9540-0EF9615E7A05}">
      <dsp:nvSpPr>
        <dsp:cNvPr id="0" name=""/>
        <dsp:cNvSpPr/>
      </dsp:nvSpPr>
      <dsp:spPr>
        <a:xfrm>
          <a:off x="7227944" y="0"/>
          <a:ext cx="1510523" cy="1371989"/>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17000" r="-17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1E7D0E-1243-4736-AFDD-B5DE9A951F27}">
      <dsp:nvSpPr>
        <dsp:cNvPr id="0" name=""/>
        <dsp:cNvSpPr/>
      </dsp:nvSpPr>
      <dsp:spPr>
        <a:xfrm>
          <a:off x="5825315" y="1530080"/>
          <a:ext cx="4315781" cy="58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kern="1200" dirty="0">
              <a:effectLst>
                <a:outerShdw blurRad="38100" dist="38100" dir="2700000" algn="tl">
                  <a:srgbClr val="000000">
                    <a:alpha val="43137"/>
                  </a:srgbClr>
                </a:outerShdw>
              </a:effectLst>
              <a:latin typeface="+mj-lt"/>
            </a:rPr>
            <a:t>Dynamic</a:t>
          </a:r>
        </a:p>
      </dsp:txBody>
      <dsp:txXfrm>
        <a:off x="5825315" y="1530080"/>
        <a:ext cx="4315781" cy="587995"/>
      </dsp:txXfrm>
    </dsp:sp>
    <dsp:sp modelId="{DE3D2FFA-944F-4FE3-9B47-DFB2A001539B}">
      <dsp:nvSpPr>
        <dsp:cNvPr id="0" name=""/>
        <dsp:cNvSpPr/>
      </dsp:nvSpPr>
      <dsp:spPr>
        <a:xfrm>
          <a:off x="5825315" y="2191606"/>
          <a:ext cx="4315781" cy="185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1" kern="1200" dirty="0">
              <a:effectLst>
                <a:outerShdw blurRad="38100" dist="38100" dir="2700000" algn="tl">
                  <a:srgbClr val="000000">
                    <a:alpha val="43137"/>
                  </a:srgbClr>
                </a:outerShdw>
              </a:effectLst>
              <a:latin typeface="+mj-lt"/>
            </a:rPr>
            <a:t>Substance Abuse</a:t>
          </a:r>
        </a:p>
        <a:p>
          <a:pPr marL="0" lvl="0" indent="0" algn="ctr" defTabSz="755650">
            <a:lnSpc>
              <a:spcPct val="100000"/>
            </a:lnSpc>
            <a:spcBef>
              <a:spcPct val="0"/>
            </a:spcBef>
            <a:spcAft>
              <a:spcPct val="35000"/>
            </a:spcAft>
            <a:buNone/>
          </a:pPr>
          <a:r>
            <a:rPr lang="en-US" sz="1700" b="1" kern="1200" dirty="0">
              <a:effectLst>
                <a:outerShdw blurRad="38100" dist="38100" dir="2700000" algn="tl">
                  <a:srgbClr val="000000">
                    <a:alpha val="43137"/>
                  </a:srgbClr>
                </a:outerShdw>
              </a:effectLst>
              <a:latin typeface="+mj-lt"/>
            </a:rPr>
            <a:t>Residence</a:t>
          </a:r>
        </a:p>
        <a:p>
          <a:pPr marL="0" lvl="0" indent="0" algn="ctr" defTabSz="755650">
            <a:lnSpc>
              <a:spcPct val="100000"/>
            </a:lnSpc>
            <a:spcBef>
              <a:spcPct val="0"/>
            </a:spcBef>
            <a:spcAft>
              <a:spcPct val="35000"/>
            </a:spcAft>
            <a:buNone/>
          </a:pPr>
          <a:r>
            <a:rPr lang="en-US" sz="1700" b="1" kern="1200" dirty="0">
              <a:effectLst>
                <a:outerShdw blurRad="38100" dist="38100" dir="2700000" algn="tl">
                  <a:srgbClr val="000000">
                    <a:alpha val="43137"/>
                  </a:srgbClr>
                </a:outerShdw>
              </a:effectLst>
              <a:latin typeface="+mj-lt"/>
            </a:rPr>
            <a:t>Employment</a:t>
          </a:r>
        </a:p>
      </dsp:txBody>
      <dsp:txXfrm>
        <a:off x="5825315" y="2191606"/>
        <a:ext cx="4315781" cy="18561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A5FD-59DA-42EE-A467-B9FFFF8CF408}">
      <dsp:nvSpPr>
        <dsp:cNvPr id="0" name=""/>
        <dsp:cNvSpPr/>
      </dsp:nvSpPr>
      <dsp:spPr>
        <a:xfrm>
          <a:off x="10302" y="584941"/>
          <a:ext cx="2583934" cy="3025597"/>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Describe Pretrial Supervision</a:t>
          </a:r>
          <a:endParaRPr lang="en-US" sz="2400" kern="1200" dirty="0"/>
        </a:p>
        <a:p>
          <a:pPr marL="228600" lvl="1" indent="-228600" algn="l" defTabSz="1066800">
            <a:lnSpc>
              <a:spcPct val="90000"/>
            </a:lnSpc>
            <a:spcBef>
              <a:spcPct val="0"/>
            </a:spcBef>
            <a:spcAft>
              <a:spcPct val="15000"/>
            </a:spcAft>
            <a:buChar char="•"/>
          </a:pPr>
          <a:r>
            <a:rPr lang="en-US" sz="2400" b="0" i="0" kern="1200" dirty="0"/>
            <a:t>Purpose </a:t>
          </a:r>
          <a:endParaRPr lang="en-US" sz="2400" kern="1200" dirty="0"/>
        </a:p>
        <a:p>
          <a:pPr marL="228600" lvl="1" indent="-228600" algn="l" defTabSz="1066800">
            <a:lnSpc>
              <a:spcPct val="90000"/>
            </a:lnSpc>
            <a:spcBef>
              <a:spcPct val="0"/>
            </a:spcBef>
            <a:spcAft>
              <a:spcPct val="15000"/>
            </a:spcAft>
            <a:buChar char="•"/>
          </a:pPr>
          <a:r>
            <a:rPr lang="en-US" sz="2400" kern="1200" dirty="0"/>
            <a:t>Risk Based</a:t>
          </a:r>
        </a:p>
        <a:p>
          <a:pPr marL="228600" lvl="1" indent="-228600" algn="l" defTabSz="1066800">
            <a:lnSpc>
              <a:spcPct val="90000"/>
            </a:lnSpc>
            <a:spcBef>
              <a:spcPct val="0"/>
            </a:spcBef>
            <a:spcAft>
              <a:spcPct val="15000"/>
            </a:spcAft>
            <a:buChar char="•"/>
          </a:pPr>
          <a:r>
            <a:rPr lang="en-US" sz="2400" kern="1200" dirty="0"/>
            <a:t>Conditions</a:t>
          </a:r>
        </a:p>
        <a:p>
          <a:pPr marL="228600" lvl="1" indent="-228600" algn="l" defTabSz="1066800">
            <a:lnSpc>
              <a:spcPct val="90000"/>
            </a:lnSpc>
            <a:spcBef>
              <a:spcPct val="0"/>
            </a:spcBef>
            <a:spcAft>
              <a:spcPct val="15000"/>
            </a:spcAft>
            <a:buChar char="•"/>
          </a:pPr>
          <a:r>
            <a:rPr lang="en-US" sz="2400" kern="1200" dirty="0"/>
            <a:t>Compliance</a:t>
          </a:r>
        </a:p>
      </dsp:txBody>
      <dsp:txXfrm>
        <a:off x="85983" y="660622"/>
        <a:ext cx="2432572" cy="2874235"/>
      </dsp:txXfrm>
    </dsp:sp>
    <dsp:sp modelId="{079C7B64-8B3B-430D-A5E0-BF2CF26F5470}">
      <dsp:nvSpPr>
        <dsp:cNvPr id="0" name=""/>
        <dsp:cNvSpPr/>
      </dsp:nvSpPr>
      <dsp:spPr>
        <a:xfrm>
          <a:off x="2820737" y="1816880"/>
          <a:ext cx="480180" cy="561720"/>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820737" y="1929224"/>
        <a:ext cx="336126" cy="337032"/>
      </dsp:txXfrm>
    </dsp:sp>
    <dsp:sp modelId="{750A2463-0FE1-4353-912F-A7F71A82113D}">
      <dsp:nvSpPr>
        <dsp:cNvPr id="0" name=""/>
        <dsp:cNvSpPr/>
      </dsp:nvSpPr>
      <dsp:spPr>
        <a:xfrm>
          <a:off x="3500237" y="584941"/>
          <a:ext cx="2265000" cy="3025597"/>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Discuss how risk assessment should inform Supervision strategies</a:t>
          </a:r>
          <a:endParaRPr lang="en-US" sz="2400" kern="1200" dirty="0"/>
        </a:p>
      </dsp:txBody>
      <dsp:txXfrm>
        <a:off x="3566577" y="651281"/>
        <a:ext cx="2132320" cy="2892917"/>
      </dsp:txXfrm>
    </dsp:sp>
    <dsp:sp modelId="{550A1AAF-4CD5-4D2C-91A7-019D3DBF8EE4}">
      <dsp:nvSpPr>
        <dsp:cNvPr id="0" name=""/>
        <dsp:cNvSpPr/>
      </dsp:nvSpPr>
      <dsp:spPr>
        <a:xfrm>
          <a:off x="5991737" y="1816880"/>
          <a:ext cx="480180" cy="561720"/>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91737" y="1929224"/>
        <a:ext cx="336126" cy="337032"/>
      </dsp:txXfrm>
    </dsp:sp>
    <dsp:sp modelId="{4788DE17-7084-4C96-B1A8-6E284E301E8C}">
      <dsp:nvSpPr>
        <dsp:cNvPr id="0" name=""/>
        <dsp:cNvSpPr/>
      </dsp:nvSpPr>
      <dsp:spPr>
        <a:xfrm>
          <a:off x="6671237" y="584941"/>
          <a:ext cx="2265000" cy="3025597"/>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 Discuss what we know about best and promising practices</a:t>
          </a:r>
          <a:endParaRPr lang="en-US" sz="2400" kern="1200" dirty="0"/>
        </a:p>
      </dsp:txBody>
      <dsp:txXfrm>
        <a:off x="6737577" y="651281"/>
        <a:ext cx="2132320" cy="28929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455D9-3D36-4359-AE74-44B6302C31B1}">
      <dsp:nvSpPr>
        <dsp:cNvPr id="0" name=""/>
        <dsp:cNvSpPr/>
      </dsp:nvSpPr>
      <dsp:spPr>
        <a:xfrm>
          <a:off x="1413602" y="0"/>
          <a:ext cx="3486443" cy="3486870"/>
        </a:xfrm>
        <a:prstGeom prst="ellipse">
          <a:avLst/>
        </a:prstGeom>
        <a:gradFill rotWithShape="0">
          <a:gsLst>
            <a:gs pos="0">
              <a:schemeClr val="accent4">
                <a:alpha val="50000"/>
                <a:hueOff val="0"/>
                <a:satOff val="0"/>
                <a:lumOff val="0"/>
                <a:alphaOff val="0"/>
                <a:tint val="98000"/>
                <a:lumMod val="114000"/>
              </a:schemeClr>
            </a:gs>
            <a:gs pos="100000">
              <a:schemeClr val="accent4">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Goal: </a:t>
          </a:r>
          <a:r>
            <a:rPr lang="en-US" sz="1600" b="1" i="0" kern="1200" dirty="0"/>
            <a:t>promote court appearance and public safety</a:t>
          </a:r>
          <a:r>
            <a:rPr lang="en-US" sz="1600" b="0" i="0" kern="1200" dirty="0"/>
            <a:t>. (Excludes rehabilitation, punishment, restitution)</a:t>
          </a:r>
          <a:endParaRPr lang="en-US" sz="1600" kern="1200" dirty="0"/>
        </a:p>
      </dsp:txBody>
      <dsp:txXfrm>
        <a:off x="1924180" y="510640"/>
        <a:ext cx="2465287" cy="2465590"/>
      </dsp:txXfrm>
    </dsp:sp>
    <dsp:sp modelId="{E6525EB0-CCF9-4D0E-81D5-2B3631038B81}">
      <dsp:nvSpPr>
        <dsp:cNvPr id="0" name=""/>
        <dsp:cNvSpPr/>
      </dsp:nvSpPr>
      <dsp:spPr>
        <a:xfrm>
          <a:off x="3207365" y="2325548"/>
          <a:ext cx="3486443" cy="3486870"/>
        </a:xfrm>
        <a:prstGeom prst="ellipse">
          <a:avLst/>
        </a:prstGeom>
        <a:gradFill rotWithShape="0">
          <a:gsLst>
            <a:gs pos="0">
              <a:schemeClr val="accent4">
                <a:alpha val="50000"/>
                <a:hueOff val="886254"/>
                <a:satOff val="321"/>
                <a:lumOff val="-2614"/>
                <a:alphaOff val="0"/>
                <a:tint val="98000"/>
                <a:lumMod val="114000"/>
              </a:schemeClr>
            </a:gs>
            <a:gs pos="100000">
              <a:schemeClr val="accent4">
                <a:alpha val="50000"/>
                <a:hueOff val="886254"/>
                <a:satOff val="321"/>
                <a:lumOff val="-2614"/>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Conforms to the Risk Principle and the idea of least restrictive conditioning. </a:t>
          </a:r>
          <a:r>
            <a:rPr lang="en-US" sz="1600" b="1" i="0" kern="1200" dirty="0"/>
            <a:t>No “blanket” conditioning</a:t>
          </a:r>
          <a:r>
            <a:rPr lang="en-US" sz="1600" b="0" i="0" kern="1200" dirty="0"/>
            <a:t>.</a:t>
          </a:r>
          <a:endParaRPr lang="en-US" sz="1600" kern="1200" dirty="0"/>
        </a:p>
      </dsp:txBody>
      <dsp:txXfrm>
        <a:off x="3717943" y="2836188"/>
        <a:ext cx="2465287" cy="2465590"/>
      </dsp:txXfrm>
    </dsp:sp>
    <dsp:sp modelId="{E05D0281-13A2-4DB8-98FF-57F806B662EE}">
      <dsp:nvSpPr>
        <dsp:cNvPr id="0" name=""/>
        <dsp:cNvSpPr/>
      </dsp:nvSpPr>
      <dsp:spPr>
        <a:xfrm>
          <a:off x="5000241" y="0"/>
          <a:ext cx="3486443" cy="3486870"/>
        </a:xfrm>
        <a:prstGeom prst="ellipse">
          <a:avLst/>
        </a:prstGeom>
        <a:gradFill rotWithShape="0">
          <a:gsLst>
            <a:gs pos="0">
              <a:schemeClr val="accent4">
                <a:alpha val="50000"/>
                <a:hueOff val="1772507"/>
                <a:satOff val="641"/>
                <a:lumOff val="-5229"/>
                <a:alphaOff val="0"/>
                <a:tint val="98000"/>
                <a:lumMod val="114000"/>
              </a:schemeClr>
            </a:gs>
            <a:gs pos="100000">
              <a:schemeClr val="accent4">
                <a:alpha val="50000"/>
                <a:hueOff val="1772507"/>
                <a:satOff val="641"/>
                <a:lumOff val="-5229"/>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Interventions</a:t>
          </a:r>
          <a:r>
            <a:rPr lang="en-US" sz="1600" b="0" i="0" kern="1200" dirty="0"/>
            <a:t> start with OR and progress as risk levels and behaviors warrant.</a:t>
          </a:r>
          <a:endParaRPr lang="en-US" sz="1600" kern="1200" dirty="0"/>
        </a:p>
      </dsp:txBody>
      <dsp:txXfrm>
        <a:off x="5510819" y="510640"/>
        <a:ext cx="2465287" cy="2465590"/>
      </dsp:txXfrm>
    </dsp:sp>
    <dsp:sp modelId="{7DCED3FB-88E1-48B8-A9E3-DB6CFA6585F3}">
      <dsp:nvSpPr>
        <dsp:cNvPr id="0" name=""/>
        <dsp:cNvSpPr/>
      </dsp:nvSpPr>
      <dsp:spPr>
        <a:xfrm>
          <a:off x="6794004" y="2325548"/>
          <a:ext cx="3486443" cy="3486870"/>
        </a:xfrm>
        <a:prstGeom prst="ellipse">
          <a:avLst/>
        </a:prstGeom>
        <a:gradFill rotWithShape="0">
          <a:gsLst>
            <a:gs pos="0">
              <a:schemeClr val="accent4">
                <a:alpha val="50000"/>
                <a:hueOff val="2658761"/>
                <a:satOff val="962"/>
                <a:lumOff val="-7843"/>
                <a:alphaOff val="0"/>
                <a:tint val="98000"/>
                <a:lumMod val="114000"/>
              </a:schemeClr>
            </a:gs>
            <a:gs pos="100000">
              <a:schemeClr val="accent4">
                <a:alpha val="50000"/>
                <a:hueOff val="2658761"/>
                <a:satOff val="962"/>
                <a:lumOff val="-7843"/>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Incorporates treatment when needs become risk factors</a:t>
          </a:r>
        </a:p>
      </dsp:txBody>
      <dsp:txXfrm>
        <a:off x="7304582" y="2836188"/>
        <a:ext cx="2465287" cy="24655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A5FD-59DA-42EE-A467-B9FFFF8CF408}">
      <dsp:nvSpPr>
        <dsp:cNvPr id="0" name=""/>
        <dsp:cNvSpPr/>
      </dsp:nvSpPr>
      <dsp:spPr>
        <a:xfrm>
          <a:off x="4257" y="983196"/>
          <a:ext cx="1861349" cy="2517184"/>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chemeClr val="accent5">
                  <a:lumMod val="40000"/>
                  <a:lumOff val="60000"/>
                </a:schemeClr>
              </a:solidFill>
            </a:rPr>
            <a:t>Improve rates and results of pretrial release, public safety, and court appearance</a:t>
          </a:r>
          <a:endParaRPr lang="en-US" sz="1800" kern="1200" dirty="0"/>
        </a:p>
      </dsp:txBody>
      <dsp:txXfrm>
        <a:off x="58774" y="1037713"/>
        <a:ext cx="1752315" cy="2408150"/>
      </dsp:txXfrm>
    </dsp:sp>
    <dsp:sp modelId="{079C7B64-8B3B-430D-A5E0-BF2CF26F5470}">
      <dsp:nvSpPr>
        <dsp:cNvPr id="0" name=""/>
        <dsp:cNvSpPr/>
      </dsp:nvSpPr>
      <dsp:spPr>
        <a:xfrm>
          <a:off x="2051741" y="2010981"/>
          <a:ext cx="394606" cy="461614"/>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51741" y="2103304"/>
        <a:ext cx="276224" cy="276968"/>
      </dsp:txXfrm>
    </dsp:sp>
    <dsp:sp modelId="{C3626058-087C-4920-9DC1-EC089D92D877}">
      <dsp:nvSpPr>
        <dsp:cNvPr id="0" name=""/>
        <dsp:cNvSpPr/>
      </dsp:nvSpPr>
      <dsp:spPr>
        <a:xfrm>
          <a:off x="2610146" y="983196"/>
          <a:ext cx="1861349" cy="2517184"/>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chemeClr val="accent5">
                  <a:lumMod val="40000"/>
                  <a:lumOff val="60000"/>
                </a:schemeClr>
              </a:solidFill>
            </a:rPr>
            <a:t>Create a results-oriented culture that values mission-related strategic functions</a:t>
          </a:r>
          <a:endParaRPr lang="en-US" sz="1800" kern="1200" dirty="0"/>
        </a:p>
      </dsp:txBody>
      <dsp:txXfrm>
        <a:off x="2664663" y="1037713"/>
        <a:ext cx="1752315" cy="2408150"/>
      </dsp:txXfrm>
    </dsp:sp>
    <dsp:sp modelId="{FA616F04-FDDA-4069-BB88-7BF133F67A38}">
      <dsp:nvSpPr>
        <dsp:cNvPr id="0" name=""/>
        <dsp:cNvSpPr/>
      </dsp:nvSpPr>
      <dsp:spPr>
        <a:xfrm>
          <a:off x="4657631" y="2010981"/>
          <a:ext cx="394606" cy="461614"/>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657631" y="2103304"/>
        <a:ext cx="276224" cy="276968"/>
      </dsp:txXfrm>
    </dsp:sp>
    <dsp:sp modelId="{64E35AAF-7B99-41A8-A987-28ACBB6AB036}">
      <dsp:nvSpPr>
        <dsp:cNvPr id="0" name=""/>
        <dsp:cNvSpPr/>
      </dsp:nvSpPr>
      <dsp:spPr>
        <a:xfrm>
          <a:off x="5216035" y="983196"/>
          <a:ext cx="1861349" cy="2517184"/>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chemeClr val="accent5">
                  <a:lumMod val="40000"/>
                  <a:lumOff val="60000"/>
                </a:schemeClr>
              </a:solidFill>
            </a:rPr>
            <a:t>Define pretrial agencies’ value in a high-functioning justice system</a:t>
          </a:r>
          <a:endParaRPr lang="en-US" sz="1800" kern="1200" dirty="0"/>
        </a:p>
      </dsp:txBody>
      <dsp:txXfrm>
        <a:off x="5270552" y="1037713"/>
        <a:ext cx="1752315" cy="2408150"/>
      </dsp:txXfrm>
    </dsp:sp>
    <dsp:sp modelId="{34B8776F-D92D-4D0C-8B5D-62D7393A2030}">
      <dsp:nvSpPr>
        <dsp:cNvPr id="0" name=""/>
        <dsp:cNvSpPr/>
      </dsp:nvSpPr>
      <dsp:spPr>
        <a:xfrm>
          <a:off x="7263520" y="2010981"/>
          <a:ext cx="394606" cy="461614"/>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263520" y="2103304"/>
        <a:ext cx="276224" cy="276968"/>
      </dsp:txXfrm>
    </dsp:sp>
    <dsp:sp modelId="{AE7B0900-B18C-4A6B-A51E-54F62F90F542}">
      <dsp:nvSpPr>
        <dsp:cNvPr id="0" name=""/>
        <dsp:cNvSpPr/>
      </dsp:nvSpPr>
      <dsp:spPr>
        <a:xfrm>
          <a:off x="7821925" y="983196"/>
          <a:ext cx="1861349" cy="2517184"/>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chemeClr val="accent5">
                  <a:lumMod val="40000"/>
                  <a:lumOff val="60000"/>
                </a:schemeClr>
              </a:solidFill>
            </a:rPr>
            <a:t>Promote smarter decisions about agency resources, quality and effectiveness</a:t>
          </a:r>
          <a:endParaRPr lang="en-US" sz="1800" kern="1200" dirty="0"/>
        </a:p>
      </dsp:txBody>
      <dsp:txXfrm>
        <a:off x="7876442" y="1037713"/>
        <a:ext cx="1752315" cy="24081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1E6BA-1139-4A8E-9FA1-223511009DA4}" type="datetimeFigureOut">
              <a:rPr lang="en-US" smtClean="0"/>
              <a:t>9/29/2019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5E025-C8BB-4C72-9577-2CAFE35614A1}" type="slidenum">
              <a:rPr lang="en-US" smtClean="0"/>
              <a:t>‹#›</a:t>
            </a:fld>
            <a:endParaRPr lang="en-US"/>
          </a:p>
        </p:txBody>
      </p:sp>
    </p:spTree>
    <p:extLst>
      <p:ext uri="{BB962C8B-B14F-4D97-AF65-F5344CB8AC3E}">
        <p14:creationId xmlns:p14="http://schemas.microsoft.com/office/powerpoint/2010/main" val="264821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govinfo.library.unt.edu/npr/library/papers/benchmrk/customer.html"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innerShdw blurRad="63500" dist="50800" dir="8100000">
                    <a:prstClr val="black">
                      <a:alpha val="50000"/>
                    </a:prstClr>
                  </a:innerShdw>
                </a:effectLst>
                <a:latin typeface="Candara" panose="020E0502030303020204" pitchFamily="34" charset="0"/>
              </a:rPr>
              <a:t>American courts process millions of criminal cases a year. Each requires a judicial officer to determine if a defendant should be released or detained pending trial. This is one of the most important decisions in criminal case processing, however, most judicial officers do not have the information nor appropriate release and detention options available to make the best bail decision. Moreover, most systems lack the structure needed to monitor released defendants, screen detained defendants regularly for release eligibility, and safeguard individual rights and community safety.</a:t>
            </a:r>
          </a:p>
        </p:txBody>
      </p:sp>
      <p:sp>
        <p:nvSpPr>
          <p:cNvPr id="4" name="Slide Number Placeholder 3"/>
          <p:cNvSpPr>
            <a:spLocks noGrp="1"/>
          </p:cNvSpPr>
          <p:nvPr>
            <p:ph type="sldNum" sz="quarter" idx="5"/>
          </p:nvPr>
        </p:nvSpPr>
        <p:spPr/>
        <p:txBody>
          <a:bodyPr/>
          <a:lstStyle/>
          <a:p>
            <a:fld id="{0DF5E025-C8BB-4C72-9577-2CAFE35614A1}" type="slidenum">
              <a:rPr lang="en-US" smtClean="0"/>
              <a:t>2</a:t>
            </a:fld>
            <a:endParaRPr lang="en-US"/>
          </a:p>
        </p:txBody>
      </p:sp>
    </p:spTree>
    <p:extLst>
      <p:ext uri="{BB962C8B-B14F-4D97-AF65-F5344CB8AC3E}">
        <p14:creationId xmlns:p14="http://schemas.microsoft.com/office/powerpoint/2010/main" val="54839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Bail is a “critical stage” in case processing given the liberty interest at stake. Most recently, the Supreme Court in </a:t>
            </a:r>
            <a:r>
              <a:rPr lang="en-US" sz="1200" i="1" kern="1200" dirty="0" err="1">
                <a:solidFill>
                  <a:schemeClr val="tx1"/>
                </a:solidFill>
                <a:effectLst/>
                <a:latin typeface="+mn-lt"/>
                <a:ea typeface="+mn-ea"/>
                <a:cs typeface="+mn-cs"/>
              </a:rPr>
              <a:t>Rothgery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t>
            </a:r>
            <a:r>
              <a:rPr lang="en-US" sz="1200" i="1" kern="1200" dirty="0">
                <a:solidFill>
                  <a:schemeClr val="tx1"/>
                </a:solidFill>
                <a:effectLst/>
                <a:latin typeface="+mn-lt"/>
                <a:ea typeface="+mn-ea"/>
                <a:cs typeface="+mn-cs"/>
              </a:rPr>
              <a:t> Gillespie County</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extended the right to counsel to apply at the initial appearance before a judge.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Currently, 42 states make legal counsel available at initial appearance. </a:t>
            </a:r>
          </a:p>
        </p:txBody>
      </p:sp>
      <p:sp>
        <p:nvSpPr>
          <p:cNvPr id="4" name="Slide Number Placeholder 3"/>
          <p:cNvSpPr>
            <a:spLocks noGrp="1"/>
          </p:cNvSpPr>
          <p:nvPr>
            <p:ph type="sldNum" sz="quarter" idx="5"/>
          </p:nvPr>
        </p:nvSpPr>
        <p:spPr/>
        <p:txBody>
          <a:bodyPr/>
          <a:lstStyle/>
          <a:p>
            <a:fld id="{0DF5E025-C8BB-4C72-9577-2CAFE35614A1}" type="slidenum">
              <a:rPr lang="en-US" smtClean="0"/>
              <a:t>17</a:t>
            </a:fld>
            <a:endParaRPr lang="en-US"/>
          </a:p>
        </p:txBody>
      </p:sp>
    </p:spTree>
    <p:extLst>
      <p:ext uri="{BB962C8B-B14F-4D97-AF65-F5344CB8AC3E}">
        <p14:creationId xmlns:p14="http://schemas.microsoft.com/office/powerpoint/2010/main" val="350431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Eight Characteristics of Highly Effective Teams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Adapted from concepts in </a:t>
            </a:r>
            <a:r>
              <a:rPr lang="en-US" sz="1200" i="1" u="sng" kern="1200" dirty="0" err="1">
                <a:solidFill>
                  <a:schemeClr val="tx1"/>
                </a:solidFill>
                <a:effectLst/>
                <a:latin typeface="+mn-lt"/>
                <a:ea typeface="+mn-ea"/>
                <a:cs typeface="+mn-cs"/>
              </a:rPr>
              <a:t>TeamWork</a:t>
            </a:r>
            <a:r>
              <a:rPr lang="en-US" sz="1200" i="1" u="sng" kern="1200" dirty="0">
                <a:solidFill>
                  <a:schemeClr val="tx1"/>
                </a:solidFill>
                <a:effectLst/>
                <a:latin typeface="+mn-lt"/>
                <a:ea typeface="+mn-ea"/>
                <a:cs typeface="+mn-cs"/>
              </a:rPr>
              <a:t>:  What Must Go Right/What Can Go Wrong</a:t>
            </a:r>
            <a:r>
              <a:rPr lang="en-US" sz="1200" i="1" kern="1200" dirty="0">
                <a:solidFill>
                  <a:schemeClr val="tx1"/>
                </a:solidFill>
                <a:effectLst/>
                <a:latin typeface="+mn-lt"/>
                <a:ea typeface="+mn-ea"/>
                <a:cs typeface="+mn-cs"/>
              </a:rPr>
              <a:t>, by Carl E. Larson and Frank M. </a:t>
            </a:r>
            <a:r>
              <a:rPr lang="en-US" sz="1200" i="1" kern="1200" dirty="0" err="1">
                <a:solidFill>
                  <a:schemeClr val="tx1"/>
                </a:solidFill>
                <a:effectLst/>
                <a:latin typeface="+mn-lt"/>
                <a:ea typeface="+mn-ea"/>
                <a:cs typeface="+mn-cs"/>
              </a:rPr>
              <a:t>LaFasto</a:t>
            </a:r>
            <a:r>
              <a:rPr lang="en-US" sz="1200" i="1" kern="1200" dirty="0">
                <a:solidFill>
                  <a:schemeClr val="tx1"/>
                </a:solidFill>
                <a:effectLst/>
                <a:latin typeface="+mn-lt"/>
                <a:ea typeface="+mn-ea"/>
                <a:cs typeface="+mn-cs"/>
              </a:rPr>
              <a:t>.  1989.  Sage Publications.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cap="small" dirty="0">
                <a:solidFill>
                  <a:schemeClr val="tx1"/>
                </a:solidFill>
                <a:effectLst/>
                <a:latin typeface="+mn-lt"/>
                <a:ea typeface="+mn-ea"/>
                <a:cs typeface="+mn-cs"/>
              </a:rPr>
              <a:t>A Clear and Elevating Goal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 performance teams have both a clear understanding of the goal to be achieved and a belief that the goal embodies a worthwhile or important result; teams with a “clear and elevating goal” understand that whether the team succeeds clearly makes a difference.</a:t>
            </a:r>
          </a:p>
          <a:p>
            <a:r>
              <a:rPr lang="en-US" sz="1200" kern="1200" dirty="0">
                <a:solidFill>
                  <a:schemeClr val="tx1"/>
                </a:solidFill>
                <a:effectLst/>
                <a:latin typeface="+mn-lt"/>
                <a:ea typeface="+mn-ea"/>
                <a:cs typeface="+mn-cs"/>
              </a:rPr>
              <a:t> </a:t>
            </a:r>
          </a:p>
          <a:p>
            <a:pPr lvl="0"/>
            <a:r>
              <a:rPr lang="en-US" sz="1200" b="1" i="1" kern="1200" dirty="0">
                <a:solidFill>
                  <a:schemeClr val="tx1"/>
                </a:solidFill>
                <a:effectLst/>
                <a:latin typeface="+mn-lt"/>
                <a:ea typeface="+mn-ea"/>
                <a:cs typeface="+mn-cs"/>
              </a:rPr>
              <a:t>Has your team defined a clear and elevating goal for an evidence-based pretrial justice system? Is such a goal already emerging? If not, what should be done?</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Results-Driven Structure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importance of structure is not in its presence or absence.  More important is whether a structure is in place that is appropriate for the achievement of the performance objectives.  To be successful, a team’s structure should be designed around the results to be achieved.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Policy teams are established to lead, guide, direct, and manage.  Their sphere of influence is far-reaching and the nature of the problems they are established to address are typically intricate and complex.  Their membership is composed of officials who have the authority and responsibility to assure the achievement of the “clear and elevating goal.”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three kinds of teams:</a:t>
            </a:r>
          </a:p>
          <a:p>
            <a:pPr lvl="0"/>
            <a:r>
              <a:rPr lang="en-US" sz="1200" i="1" kern="1200" dirty="0">
                <a:solidFill>
                  <a:schemeClr val="tx1"/>
                </a:solidFill>
                <a:effectLst/>
                <a:latin typeface="+mn-lt"/>
                <a:ea typeface="+mn-ea"/>
                <a:cs typeface="+mn-cs"/>
              </a:rPr>
              <a:t>Problem resolution teams </a:t>
            </a:r>
            <a:r>
              <a:rPr lang="en-US" sz="1200" kern="1200" dirty="0">
                <a:solidFill>
                  <a:schemeClr val="tx1"/>
                </a:solidFill>
                <a:effectLst/>
                <a:latin typeface="+mn-lt"/>
                <a:ea typeface="+mn-ea"/>
                <a:cs typeface="+mn-cs"/>
              </a:rPr>
              <a:t>– are established to resolve problems on an ongoing basis.  Their most necessary feature is trust; members must believe in the integrity of their colleagues and feel secure in an atmosphere of collegiality and respect.</a:t>
            </a:r>
          </a:p>
          <a:p>
            <a:pPr lvl="0"/>
            <a:r>
              <a:rPr lang="en-US" sz="1200" i="1" kern="1200" dirty="0">
                <a:solidFill>
                  <a:schemeClr val="tx1"/>
                </a:solidFill>
                <a:effectLst/>
                <a:latin typeface="+mn-lt"/>
                <a:ea typeface="+mn-ea"/>
                <a:cs typeface="+mn-cs"/>
              </a:rPr>
              <a:t>Creative teams </a:t>
            </a:r>
            <a:r>
              <a:rPr lang="en-US" sz="1200" kern="1200" dirty="0">
                <a:solidFill>
                  <a:schemeClr val="tx1"/>
                </a:solidFill>
                <a:effectLst/>
                <a:latin typeface="+mn-lt"/>
                <a:ea typeface="+mn-ea"/>
                <a:cs typeface="+mn-cs"/>
              </a:rPr>
              <a:t>– are established to innovate.  Their necessary feature is autonomy from systems and procedures.  In other words, they must have the latitude to explore new possibilities and alternatives, be willing and able to abandon normative thinking, and serve as the incubator for new ideas.</a:t>
            </a:r>
          </a:p>
          <a:p>
            <a:pPr lvl="0"/>
            <a:r>
              <a:rPr lang="en-US" sz="1200" i="1" kern="1200" dirty="0">
                <a:solidFill>
                  <a:schemeClr val="tx1"/>
                </a:solidFill>
                <a:effectLst/>
                <a:latin typeface="+mn-lt"/>
                <a:ea typeface="+mn-ea"/>
                <a:cs typeface="+mn-cs"/>
              </a:rPr>
              <a:t>Tactical teams </a:t>
            </a:r>
            <a:r>
              <a:rPr lang="en-US" sz="1200" kern="1200" dirty="0">
                <a:solidFill>
                  <a:schemeClr val="tx1"/>
                </a:solidFill>
                <a:effectLst/>
                <a:latin typeface="+mn-lt"/>
                <a:ea typeface="+mn-ea"/>
                <a:cs typeface="+mn-cs"/>
              </a:rPr>
              <a:t>– are established to execute a well defined plan.  Their most essential feature is clarity in task and an unambiguous role in the carrying out of the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four necessary features to team structure:</a:t>
            </a:r>
          </a:p>
          <a:p>
            <a:pPr lvl="0"/>
            <a:r>
              <a:rPr lang="en-US" sz="1200" i="1" kern="1200" dirty="0">
                <a:solidFill>
                  <a:schemeClr val="tx1"/>
                </a:solidFill>
                <a:effectLst/>
                <a:latin typeface="+mn-lt"/>
                <a:ea typeface="+mn-ea"/>
                <a:cs typeface="+mn-cs"/>
              </a:rPr>
              <a:t>Clear roles and accountabilities </a:t>
            </a:r>
            <a:r>
              <a:rPr lang="en-US" sz="1200" kern="1200" dirty="0">
                <a:solidFill>
                  <a:schemeClr val="tx1"/>
                </a:solidFill>
                <a:effectLst/>
                <a:latin typeface="+mn-lt"/>
                <a:ea typeface="+mn-ea"/>
                <a:cs typeface="+mn-cs"/>
              </a:rPr>
              <a:t>– each member’s relationship to the team is defined in terms of the role to be assumed and the results the role is to produce;  </a:t>
            </a:r>
          </a:p>
          <a:p>
            <a:pPr lvl="0"/>
            <a:r>
              <a:rPr lang="en-US" sz="1200" i="1" kern="1200" dirty="0">
                <a:solidFill>
                  <a:schemeClr val="tx1"/>
                </a:solidFill>
                <a:effectLst/>
                <a:latin typeface="+mn-lt"/>
                <a:ea typeface="+mn-ea"/>
                <a:cs typeface="+mn-cs"/>
              </a:rPr>
              <a:t>An effective communication system </a:t>
            </a:r>
            <a:r>
              <a:rPr lang="en-US" sz="1200" kern="1200" dirty="0">
                <a:solidFill>
                  <a:schemeClr val="tx1"/>
                </a:solidFill>
                <a:effectLst/>
                <a:latin typeface="+mn-lt"/>
                <a:ea typeface="+mn-ea"/>
                <a:cs typeface="+mn-cs"/>
              </a:rPr>
              <a:t>– opportunities for team members to discuss team issues in a relaxed environment (social and informal interaction opportunities) are essential; methods for documenting issues raised and decisions made are important as well;</a:t>
            </a:r>
          </a:p>
          <a:p>
            <a:pPr lvl="0"/>
            <a:r>
              <a:rPr lang="en-US" sz="1200" i="1" kern="1200" dirty="0">
                <a:solidFill>
                  <a:schemeClr val="tx1"/>
                </a:solidFill>
                <a:effectLst/>
                <a:latin typeface="+mn-lt"/>
                <a:ea typeface="+mn-ea"/>
                <a:cs typeface="+mn-cs"/>
              </a:rPr>
              <a:t>Monitoring performance and providing feedback </a:t>
            </a:r>
            <a:r>
              <a:rPr lang="en-US" sz="1200" kern="1200" dirty="0">
                <a:solidFill>
                  <a:schemeClr val="tx1"/>
                </a:solidFill>
                <a:effectLst/>
                <a:latin typeface="+mn-lt"/>
                <a:ea typeface="+mn-ea"/>
                <a:cs typeface="+mn-cs"/>
              </a:rPr>
              <a:t>– establishing systems of checks and balances to assure performance meets expectations is a must; and</a:t>
            </a:r>
          </a:p>
          <a:p>
            <a:pPr lvl="0"/>
            <a:r>
              <a:rPr lang="en-US" sz="1200" i="1" kern="1200" dirty="0">
                <a:solidFill>
                  <a:schemeClr val="tx1"/>
                </a:solidFill>
                <a:effectLst/>
                <a:latin typeface="+mn-lt"/>
                <a:ea typeface="+mn-ea"/>
                <a:cs typeface="+mn-cs"/>
              </a:rPr>
              <a:t>Fact-based judgments </a:t>
            </a:r>
            <a:r>
              <a:rPr lang="en-US" sz="1200" kern="1200" dirty="0">
                <a:solidFill>
                  <a:schemeClr val="tx1"/>
                </a:solidFill>
                <a:effectLst/>
                <a:latin typeface="+mn-lt"/>
                <a:ea typeface="+mn-ea"/>
                <a:cs typeface="+mn-cs"/>
              </a:rPr>
              <a:t>– objective and factual data should be the basis of the team’s sound decision-making.</a:t>
            </a:r>
          </a:p>
          <a:p>
            <a:r>
              <a:rPr lang="en-US" sz="1200" kern="1200" dirty="0">
                <a:solidFill>
                  <a:schemeClr val="tx1"/>
                </a:solidFill>
                <a:effectLst/>
                <a:latin typeface="+mn-lt"/>
                <a:ea typeface="+mn-ea"/>
                <a:cs typeface="+mn-cs"/>
              </a:rPr>
              <a:t> </a:t>
            </a:r>
          </a:p>
          <a:p>
            <a:pPr lvl="0"/>
            <a:r>
              <a:rPr lang="en-US" sz="1200" b="1" i="1" kern="1200" dirty="0">
                <a:solidFill>
                  <a:schemeClr val="tx1"/>
                </a:solidFill>
                <a:effectLst/>
                <a:latin typeface="+mn-lt"/>
                <a:ea typeface="+mn-ea"/>
                <a:cs typeface="+mn-cs"/>
              </a:rPr>
              <a:t>Does your team have a results-driven structure? If not, what should happen to create one?</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Competent Team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Competency is defined as the necessary skills and abilities to achieve the desired objective (technical competencies) and the personal characteristics required to achieve excellence while working well with others (personal competencies).  </a:t>
            </a:r>
          </a:p>
          <a:p>
            <a:pPr lvl="0"/>
            <a:r>
              <a:rPr lang="en-US" sz="1200" kern="1200" dirty="0">
                <a:solidFill>
                  <a:schemeClr val="tx1"/>
                </a:solidFill>
                <a:effectLst/>
                <a:latin typeface="+mn-lt"/>
                <a:ea typeface="+mn-ea"/>
                <a:cs typeface="+mn-cs"/>
              </a:rPr>
              <a:t>Technical competencies are minimal requirements of any team.  They include substantive knowledge, skills, and abilities related to the specific tasks to be accomplished.  </a:t>
            </a:r>
          </a:p>
          <a:p>
            <a:pPr lvl="0"/>
            <a:r>
              <a:rPr lang="en-US" sz="1200" kern="1200" dirty="0">
                <a:solidFill>
                  <a:schemeClr val="tx1"/>
                </a:solidFill>
                <a:effectLst/>
                <a:latin typeface="+mn-lt"/>
                <a:ea typeface="+mn-ea"/>
                <a:cs typeface="+mn-cs"/>
              </a:rPr>
              <a:t>Personal competencies refer to the qualities, skills, and abilities necessary for individual team members to identify, address, and resolve issues.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three common features of competent team members:</a:t>
            </a:r>
          </a:p>
          <a:p>
            <a:r>
              <a:rPr lang="en-US" sz="1200" kern="1200" dirty="0">
                <a:solidFill>
                  <a:schemeClr val="tx1"/>
                </a:solidFill>
                <a:effectLst/>
                <a:latin typeface="+mn-lt"/>
                <a:ea typeface="+mn-ea"/>
                <a:cs typeface="+mn-cs"/>
              </a:rPr>
              <a:t>The essential skills and abilities to conduct the work;</a:t>
            </a:r>
          </a:p>
          <a:p>
            <a:r>
              <a:rPr lang="en-US" sz="1200" kern="1200" dirty="0">
                <a:solidFill>
                  <a:schemeClr val="tx1"/>
                </a:solidFill>
                <a:effectLst/>
                <a:latin typeface="+mn-lt"/>
                <a:ea typeface="+mn-ea"/>
                <a:cs typeface="+mn-cs"/>
              </a:rPr>
              <a:t>A strong desire to contribute; and</a:t>
            </a:r>
          </a:p>
          <a:p>
            <a:r>
              <a:rPr lang="en-US" sz="1200" kern="1200" dirty="0">
                <a:solidFill>
                  <a:schemeClr val="tx1"/>
                </a:solidFill>
                <a:effectLst/>
                <a:latin typeface="+mn-lt"/>
                <a:ea typeface="+mn-ea"/>
                <a:cs typeface="+mn-cs"/>
              </a:rPr>
              <a:t>The capacity to collaborate effectively.</a:t>
            </a:r>
          </a:p>
          <a:p>
            <a:r>
              <a:rPr lang="en-US" sz="1200" kern="1200" dirty="0">
                <a:solidFill>
                  <a:schemeClr val="tx1"/>
                </a:solidFill>
                <a:effectLst/>
                <a:latin typeface="+mn-lt"/>
                <a:ea typeface="+mn-ea"/>
                <a:cs typeface="+mn-cs"/>
              </a:rPr>
              <a:t> </a:t>
            </a:r>
          </a:p>
          <a:p>
            <a:pPr lvl="0"/>
            <a:r>
              <a:rPr lang="en-US" sz="1200" b="1" i="1" kern="1200" dirty="0">
                <a:solidFill>
                  <a:schemeClr val="tx1"/>
                </a:solidFill>
                <a:effectLst/>
                <a:latin typeface="+mn-lt"/>
                <a:ea typeface="+mn-ea"/>
                <a:cs typeface="+mn-cs"/>
              </a:rPr>
              <a:t>Do you have all of the key stakeholder groups represented on your team?  If not, who is missing? Are there specific talents or skills that specific individuals possess that will help the team move forward? How can these be tapped? </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Unified Commitment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unified commitment is best characterized by “team spirit,” or a sense of loyalty and dedication to the team.  It may be exhibited by an unrestrained sense of excitement and enthusiasm for the team and its work; a willingness to do anything that has to be done to help the team succeed; and an intense identification with the people who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the team.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two significant features of this characteristic:</a:t>
            </a:r>
          </a:p>
          <a:p>
            <a:pPr lvl="0"/>
            <a:r>
              <a:rPr lang="en-US" sz="1200" i="1" kern="1200" dirty="0">
                <a:solidFill>
                  <a:schemeClr val="tx1"/>
                </a:solidFill>
                <a:effectLst/>
                <a:latin typeface="+mn-lt"/>
                <a:ea typeface="+mn-ea"/>
                <a:cs typeface="+mn-cs"/>
              </a:rPr>
              <a:t>Commitment to the effort </a:t>
            </a:r>
            <a:r>
              <a:rPr lang="en-US" sz="1200" kern="1200" dirty="0">
                <a:solidFill>
                  <a:schemeClr val="tx1"/>
                </a:solidFill>
                <a:effectLst/>
                <a:latin typeface="+mn-lt"/>
                <a:ea typeface="+mn-ea"/>
                <a:cs typeface="+mn-cs"/>
              </a:rPr>
              <a:t>– teams do not excel without significant investment of individual time and energy; and</a:t>
            </a:r>
          </a:p>
          <a:p>
            <a:pPr lvl="0"/>
            <a:r>
              <a:rPr lang="en-US" sz="1200" i="1" kern="1200" dirty="0">
                <a:solidFill>
                  <a:schemeClr val="tx1"/>
                </a:solidFill>
                <a:effectLst/>
                <a:latin typeface="+mn-lt"/>
                <a:ea typeface="+mn-ea"/>
                <a:cs typeface="+mn-cs"/>
              </a:rPr>
              <a:t>Unity </a:t>
            </a:r>
            <a:r>
              <a:rPr lang="en-US" sz="1200" kern="1200" dirty="0">
                <a:solidFill>
                  <a:schemeClr val="tx1"/>
                </a:solidFill>
                <a:effectLst/>
                <a:latin typeface="+mn-lt"/>
                <a:ea typeface="+mn-ea"/>
                <a:cs typeface="+mn-cs"/>
              </a:rPr>
              <a:t>– group spirit and teamwork are indispensable to superior performance.  </a:t>
            </a:r>
          </a:p>
          <a:p>
            <a:r>
              <a:rPr lang="en-US" sz="1200" kern="1200" dirty="0">
                <a:solidFill>
                  <a:schemeClr val="tx1"/>
                </a:solidFill>
                <a:effectLst/>
                <a:latin typeface="+mn-lt"/>
                <a:ea typeface="+mn-ea"/>
                <a:cs typeface="+mn-cs"/>
              </a:rPr>
              <a:t> </a:t>
            </a:r>
          </a:p>
          <a:p>
            <a:pPr lvl="0"/>
            <a:r>
              <a:rPr lang="en-US" sz="1200" b="1" i="1" kern="1200" dirty="0">
                <a:solidFill>
                  <a:schemeClr val="tx1"/>
                </a:solidFill>
                <a:effectLst/>
                <a:latin typeface="+mn-lt"/>
                <a:ea typeface="+mn-ea"/>
                <a:cs typeface="+mn-cs"/>
              </a:rPr>
              <a:t>What is being done/can be done to nurture “team spirit” and commitment?  </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Collaborative Climate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collaborative climate is most commonly described in the adage, “The whole is greater than the sum of its parts.”  Teams operating in a truly collaborative climate work well together and trust is a mainstay virtue.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Trust is produced in a climate that includes three elements:  </a:t>
            </a:r>
          </a:p>
          <a:p>
            <a:pPr lvl="0"/>
            <a:r>
              <a:rPr lang="en-US" sz="1200" kern="1200" dirty="0">
                <a:solidFill>
                  <a:schemeClr val="tx1"/>
                </a:solidFill>
                <a:effectLst/>
                <a:latin typeface="+mn-lt"/>
                <a:ea typeface="+mn-ea"/>
                <a:cs typeface="+mn-cs"/>
              </a:rPr>
              <a:t>Honesty (i.e., integrity and truthfulness, absent exaggeration);</a:t>
            </a:r>
          </a:p>
          <a:p>
            <a:pPr lvl="0"/>
            <a:r>
              <a:rPr lang="en-US" sz="1200" kern="1200" dirty="0">
                <a:solidFill>
                  <a:schemeClr val="tx1"/>
                </a:solidFill>
                <a:effectLst/>
                <a:latin typeface="+mn-lt"/>
                <a:ea typeface="+mn-ea"/>
                <a:cs typeface="+mn-cs"/>
              </a:rPr>
              <a:t>Consistency (i.e., predictable behavior and responses); and </a:t>
            </a:r>
          </a:p>
          <a:p>
            <a:pPr lvl="0"/>
            <a:r>
              <a:rPr lang="en-US" sz="1200" kern="1200" dirty="0">
                <a:solidFill>
                  <a:schemeClr val="tx1"/>
                </a:solidFill>
                <a:effectLst/>
                <a:latin typeface="+mn-lt"/>
                <a:ea typeface="+mn-ea"/>
                <a:cs typeface="+mn-cs"/>
              </a:rPr>
              <a:t>Respect (i.e., treating people with dignity and fairness).</a:t>
            </a:r>
          </a:p>
          <a:p>
            <a:r>
              <a:rPr lang="en-US" sz="1200" kern="1200" dirty="0">
                <a:solidFill>
                  <a:schemeClr val="tx1"/>
                </a:solidFill>
                <a:effectLst/>
                <a:latin typeface="+mn-lt"/>
                <a:ea typeface="+mn-ea"/>
                <a:cs typeface="+mn-cs"/>
              </a:rPr>
              <a:t> </a:t>
            </a:r>
          </a:p>
          <a:p>
            <a:pPr lvl="0"/>
            <a:r>
              <a:rPr lang="en-US" sz="1200" b="1" i="1" kern="1200" dirty="0">
                <a:solidFill>
                  <a:schemeClr val="tx1"/>
                </a:solidFill>
                <a:effectLst/>
                <a:latin typeface="+mn-lt"/>
                <a:ea typeface="+mn-ea"/>
                <a:cs typeface="+mn-cs"/>
              </a:rPr>
              <a:t>To what degree is there a collaborative climate within the team? What can be done to enhance it?</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Standards of Excellence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Standards define those relevant and very intricate expectations that eventually determine the level of performance a team deems acceptable.  Standards determine the type of technical competency required, the amount of initiative and effort required, how people are expected to behave with one another, how firm the deadlines are, and how the results will be achieved.  Ultimately standards dictate the rewards for success and the consequences for failure.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Pressure to perform can come from a variety of sources:</a:t>
            </a:r>
          </a:p>
          <a:p>
            <a:pPr lvl="0"/>
            <a:r>
              <a:rPr lang="en-US" sz="1200" kern="1200" dirty="0">
                <a:solidFill>
                  <a:schemeClr val="tx1"/>
                </a:solidFill>
                <a:effectLst/>
                <a:latin typeface="+mn-lt"/>
                <a:ea typeface="+mn-ea"/>
                <a:cs typeface="+mn-cs"/>
              </a:rPr>
              <a:t>Individual standards;</a:t>
            </a:r>
          </a:p>
          <a:p>
            <a:pPr lvl="0"/>
            <a:r>
              <a:rPr lang="en-US" sz="1200" kern="1200" dirty="0">
                <a:solidFill>
                  <a:schemeClr val="tx1"/>
                </a:solidFill>
                <a:effectLst/>
                <a:latin typeface="+mn-lt"/>
                <a:ea typeface="+mn-ea"/>
                <a:cs typeface="+mn-cs"/>
              </a:rPr>
              <a:t>Team pressure;</a:t>
            </a:r>
          </a:p>
          <a:p>
            <a:pPr lvl="0"/>
            <a:r>
              <a:rPr lang="en-US" sz="1200" kern="1200" dirty="0">
                <a:solidFill>
                  <a:schemeClr val="tx1"/>
                </a:solidFill>
                <a:effectLst/>
                <a:latin typeface="+mn-lt"/>
                <a:ea typeface="+mn-ea"/>
                <a:cs typeface="+mn-cs"/>
              </a:rPr>
              <a:t>The consequences of success or failure </a:t>
            </a:r>
            <a:r>
              <a:rPr lang="en-US" sz="1200" i="1" kern="1200" dirty="0">
                <a:solidFill>
                  <a:schemeClr val="tx1"/>
                </a:solidFill>
                <a:effectLst/>
                <a:latin typeface="+mn-lt"/>
                <a:ea typeface="+mn-ea"/>
                <a:cs typeface="+mn-cs"/>
              </a:rPr>
              <a:t>(reaching the clear and elevated goal</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External pressure; and</a:t>
            </a:r>
          </a:p>
          <a:p>
            <a:pPr lvl="0"/>
            <a:r>
              <a:rPr lang="en-US" sz="1200" kern="1200" dirty="0">
                <a:solidFill>
                  <a:schemeClr val="tx1"/>
                </a:solidFill>
                <a:effectLst/>
                <a:latin typeface="+mn-lt"/>
                <a:ea typeface="+mn-ea"/>
                <a:cs typeface="+mn-cs"/>
              </a:rPr>
              <a:t>The team leader.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Three variables are integral to establishing and sustaining standards of excellence.  The extent to which:</a:t>
            </a:r>
          </a:p>
          <a:p>
            <a:r>
              <a:rPr lang="en-US" sz="1200" kern="1200" dirty="0">
                <a:solidFill>
                  <a:schemeClr val="tx1"/>
                </a:solidFill>
                <a:effectLst/>
                <a:latin typeface="+mn-lt"/>
                <a:ea typeface="+mn-ea"/>
                <a:cs typeface="+mn-cs"/>
              </a:rPr>
              <a:t>Standards are clearly and concretely articulated;</a:t>
            </a:r>
          </a:p>
          <a:p>
            <a:r>
              <a:rPr lang="en-US" sz="1200" kern="1200" dirty="0">
                <a:solidFill>
                  <a:schemeClr val="tx1"/>
                </a:solidFill>
                <a:effectLst/>
                <a:latin typeface="+mn-lt"/>
                <a:ea typeface="+mn-ea"/>
                <a:cs typeface="+mn-cs"/>
              </a:rPr>
              <a:t>Team members require one another to perform according to the established standards of excellence; and</a:t>
            </a:r>
          </a:p>
          <a:p>
            <a:r>
              <a:rPr lang="en-US" sz="1200" kern="1200" dirty="0">
                <a:solidFill>
                  <a:schemeClr val="tx1"/>
                </a:solidFill>
                <a:effectLst/>
                <a:latin typeface="+mn-lt"/>
                <a:ea typeface="+mn-ea"/>
                <a:cs typeface="+mn-cs"/>
              </a:rPr>
              <a:t>A team exerts pressure on itself to improve.  </a:t>
            </a:r>
          </a:p>
          <a:p>
            <a:r>
              <a:rPr lang="en-US" sz="1200" kern="1200" dirty="0">
                <a:solidFill>
                  <a:schemeClr val="tx1"/>
                </a:solidFill>
                <a:effectLst/>
                <a:latin typeface="+mn-lt"/>
                <a:ea typeface="+mn-ea"/>
                <a:cs typeface="+mn-cs"/>
              </a:rPr>
              <a:t> </a:t>
            </a:r>
          </a:p>
          <a:p>
            <a:pPr lvl="0"/>
            <a:r>
              <a:rPr lang="en-US" sz="1200" b="1" i="1" kern="1200" dirty="0">
                <a:solidFill>
                  <a:schemeClr val="tx1"/>
                </a:solidFill>
                <a:effectLst/>
                <a:latin typeface="+mn-lt"/>
                <a:ea typeface="+mn-ea"/>
                <a:cs typeface="+mn-cs"/>
              </a:rPr>
              <a:t>Does your team have clear standards of excellence? If not, how can they be established?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br>
              <a:rPr lang="en-US" sz="1200" b="1" kern="1200" cap="small" dirty="0">
                <a:solidFill>
                  <a:schemeClr val="tx1"/>
                </a:solidFill>
                <a:effectLst/>
                <a:latin typeface="+mn-lt"/>
                <a:ea typeface="+mn-ea"/>
                <a:cs typeface="+mn-cs"/>
              </a:rPr>
            </a:br>
            <a:r>
              <a:rPr lang="en-US" sz="1200" b="1" kern="1200" cap="sm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External Support and Recognition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External support and recognition is measured by the extent to which those individuals and agencies outside the team, who are capable of contributing to the team’s success, acknowledge and support the work of the team.  (Interestingly, the external support and recognition factor seems to be more an effect of team success than a cause of it.  It is noted more for its absence in poorly functioning teams than its presence in highly effective teams.)</a:t>
            </a:r>
          </a:p>
          <a:p>
            <a:r>
              <a:rPr lang="en-US" sz="1200" kern="1200" dirty="0">
                <a:solidFill>
                  <a:schemeClr val="tx1"/>
                </a:solidFill>
                <a:effectLst/>
                <a:latin typeface="+mn-lt"/>
                <a:ea typeface="+mn-ea"/>
                <a:cs typeface="+mn-cs"/>
              </a:rPr>
              <a:t> </a:t>
            </a:r>
          </a:p>
          <a:p>
            <a:pPr lvl="0"/>
            <a:r>
              <a:rPr lang="en-US" sz="1200" b="1" i="1" kern="1200" dirty="0">
                <a:solidFill>
                  <a:schemeClr val="tx1"/>
                </a:solidFill>
                <a:effectLst/>
                <a:latin typeface="+mn-lt"/>
                <a:ea typeface="+mn-ea"/>
                <a:cs typeface="+mn-cs"/>
              </a:rPr>
              <a:t>Does your team/do the pretrial pilot teams have (or need) external support and recognition?</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Principled Leadership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Leadership can add tremendous value to any collaborative endeavor, even to the point of sparking the outcome with an intangible kind of magic.  Effective leaders draw together – often in a seemingly effortless yet inspiring way – vision, a belief in the opportunity for change, and the ability to meaningfully involve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Effective leaders:</a:t>
            </a:r>
          </a:p>
          <a:p>
            <a:pPr lvl="0"/>
            <a:r>
              <a:rPr lang="en-US" sz="1200" kern="1200" dirty="0">
                <a:solidFill>
                  <a:schemeClr val="tx1"/>
                </a:solidFill>
                <a:effectLst/>
                <a:latin typeface="+mn-lt"/>
                <a:ea typeface="+mn-ea"/>
                <a:cs typeface="+mn-cs"/>
              </a:rPr>
              <a:t>Establish a vision of the future;</a:t>
            </a:r>
          </a:p>
          <a:p>
            <a:pPr lvl="0"/>
            <a:r>
              <a:rPr lang="en-US" sz="1200" kern="1200" dirty="0">
                <a:solidFill>
                  <a:schemeClr val="tx1"/>
                </a:solidFill>
                <a:effectLst/>
                <a:latin typeface="+mn-lt"/>
                <a:ea typeface="+mn-ea"/>
                <a:cs typeface="+mn-cs"/>
              </a:rPr>
              <a:t>Enlist others to embrace the vision;</a:t>
            </a:r>
          </a:p>
          <a:p>
            <a:pPr lvl="0"/>
            <a:r>
              <a:rPr lang="en-US" sz="1200" kern="1200" dirty="0">
                <a:solidFill>
                  <a:schemeClr val="tx1"/>
                </a:solidFill>
                <a:effectLst/>
                <a:latin typeface="+mn-lt"/>
                <a:ea typeface="+mn-ea"/>
                <a:cs typeface="+mn-cs"/>
              </a:rPr>
              <a:t>Create change; and</a:t>
            </a:r>
          </a:p>
          <a:p>
            <a:pPr lvl="0"/>
            <a:r>
              <a:rPr lang="en-US" sz="1200" kern="1200" dirty="0">
                <a:solidFill>
                  <a:schemeClr val="tx1"/>
                </a:solidFill>
                <a:effectLst/>
                <a:latin typeface="+mn-lt"/>
                <a:ea typeface="+mn-ea"/>
                <a:cs typeface="+mn-cs"/>
              </a:rPr>
              <a:t>Unleash the energy and talent of contributing members.</a:t>
            </a:r>
          </a:p>
          <a:p>
            <a:r>
              <a:rPr lang="en-US" sz="1200" kern="1200" dirty="0">
                <a:solidFill>
                  <a:schemeClr val="tx1"/>
                </a:solidFill>
                <a:effectLst/>
                <a:latin typeface="+mn-lt"/>
                <a:ea typeface="+mn-ea"/>
                <a:cs typeface="+mn-cs"/>
              </a:rPr>
              <a:t> </a:t>
            </a:r>
          </a:p>
          <a:p>
            <a:pPr lvl="0"/>
            <a:r>
              <a:rPr lang="en-US" sz="1200" b="1" i="1" kern="1200" dirty="0">
                <a:solidFill>
                  <a:schemeClr val="tx1"/>
                </a:solidFill>
                <a:effectLst/>
                <a:latin typeface="+mn-lt"/>
                <a:ea typeface="+mn-ea"/>
                <a:cs typeface="+mn-cs"/>
              </a:rPr>
              <a:t>Does your team have principled leadership? If so, is it being fully utilized? If not, how can it be engendered?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hangingPunct="0"/>
            <a:r>
              <a:rPr lang="en-US" sz="1200" i="1" kern="1200" dirty="0">
                <a:solidFill>
                  <a:schemeClr val="tx1"/>
                </a:solidFill>
                <a:effectLst/>
                <a:latin typeface="+mn-lt"/>
                <a:ea typeface="+mn-ea"/>
                <a:cs typeface="+mn-cs"/>
              </a:rPr>
              <a:t>Adapted from concepts in </a:t>
            </a:r>
            <a:r>
              <a:rPr lang="en-US" sz="1200" i="1" u="sng" kern="1200" dirty="0" err="1">
                <a:solidFill>
                  <a:schemeClr val="tx1"/>
                </a:solidFill>
                <a:effectLst/>
                <a:latin typeface="+mn-lt"/>
                <a:ea typeface="+mn-ea"/>
                <a:cs typeface="+mn-cs"/>
              </a:rPr>
              <a:t>TeamWork</a:t>
            </a:r>
            <a:r>
              <a:rPr lang="en-US" sz="1200" i="1" u="sng" kern="1200" dirty="0">
                <a:solidFill>
                  <a:schemeClr val="tx1"/>
                </a:solidFill>
                <a:effectLst/>
                <a:latin typeface="+mn-lt"/>
                <a:ea typeface="+mn-ea"/>
                <a:cs typeface="+mn-cs"/>
              </a:rPr>
              <a:t>:  What Must Go Right/What Can Go Wrong</a:t>
            </a:r>
            <a:r>
              <a:rPr lang="en-US" sz="1200" i="1" kern="1200" dirty="0">
                <a:solidFill>
                  <a:schemeClr val="tx1"/>
                </a:solidFill>
                <a:effectLst/>
                <a:latin typeface="+mn-lt"/>
                <a:ea typeface="+mn-ea"/>
                <a:cs typeface="+mn-cs"/>
              </a:rPr>
              <a:t>, by Carl E. Larson and Frank M. </a:t>
            </a:r>
            <a:r>
              <a:rPr lang="en-US" sz="1200" i="1" kern="1200" dirty="0" err="1">
                <a:solidFill>
                  <a:schemeClr val="tx1"/>
                </a:solidFill>
                <a:effectLst/>
                <a:latin typeface="+mn-lt"/>
                <a:ea typeface="+mn-ea"/>
                <a:cs typeface="+mn-cs"/>
              </a:rPr>
              <a:t>LaFasto</a:t>
            </a:r>
            <a:r>
              <a:rPr lang="en-US" sz="1200" i="1" kern="1200" dirty="0">
                <a:solidFill>
                  <a:schemeClr val="tx1"/>
                </a:solidFill>
                <a:effectLst/>
                <a:latin typeface="+mn-lt"/>
                <a:ea typeface="+mn-ea"/>
                <a:cs typeface="+mn-cs"/>
              </a:rPr>
              <a:t>.  1989.  Sage Publications.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5E025-C8BB-4C72-9577-2CAFE35614A1}" type="slidenum">
              <a:rPr lang="en-US" smtClean="0"/>
              <a:t>20</a:t>
            </a:fld>
            <a:endParaRPr lang="en-US"/>
          </a:p>
        </p:txBody>
      </p:sp>
    </p:spTree>
    <p:extLst>
      <p:ext uri="{BB962C8B-B14F-4D97-AF65-F5344CB8AC3E}">
        <p14:creationId xmlns:p14="http://schemas.microsoft.com/office/powerpoint/2010/main" val="485709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Risk is inherent in bail decision-making. As defined by law, “bail” grants a </a:t>
            </a:r>
            <a:r>
              <a:rPr lang="en-US" sz="1200" i="1" kern="1200" dirty="0">
                <a:solidFill>
                  <a:schemeClr val="tx1"/>
                </a:solidFill>
                <a:effectLst/>
                <a:latin typeface="+mn-lt"/>
                <a:ea typeface="+mn-ea"/>
                <a:cs typeface="+mn-cs"/>
              </a:rPr>
              <a:t>reasonable assurance</a:t>
            </a:r>
            <a:r>
              <a:rPr lang="en-US" sz="1200" kern="1200" dirty="0">
                <a:solidFill>
                  <a:schemeClr val="tx1"/>
                </a:solidFill>
                <a:effectLst/>
                <a:latin typeface="+mn-lt"/>
                <a:ea typeface="+mn-ea"/>
                <a:cs typeface="+mn-cs"/>
              </a:rPr>
              <a:t> of an individual’s return to court and public safety. The goal is not to eliminate any chance of failure, but to recognize it as “the price for our system of justice” and to manage it in a way that promotes pretrial release and successful outcomes. But the presence of risk needn’t make bail decision-making a gamble. We can study risk, define it more accurately, gauge how likely it is to occur in our defendant populations, and, ultimately, learn how best to manage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need to understand pretrial risk helped spur one of the past decade’s most important areas of criminal justice research. This work sought to identify the factors that predict the likelihood of a missed court date and new criminal activity pretrial. This new body of knowledge led to an array of pretrial risk assessment instruments validated by research on local or multi-jurisdictional defendant populations. Today, over a dozen validated PRAIs exist, some available in the public domain to interested practitioners, and others proprietary to a particular jurisdiction. Many of these instruments are “fourth generation” assessments that predict the likelihood of risk and integrate case planning and risk management into the assessment.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on this body of knowledge, practitioners know more about risk at the pretrial stage now than at any point during the bail reform era that began in the 1960s. However, this new knowledge has not been applied to the most basic questions about pretrial risk and therefore, not been an effective tool in policy and legal discussions regarding bail. This publication looks at RAI research and the data from jurisdictions implementing validated risk instruments to answer the following questions: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Ultimately, how we understand and address risk determines our commitment to the principle of bail as a means to maximize release while promoting appearance and safety. An understanding of risk borne out by research and outcome data from courts nationwide can greatly inform and improve a court’s bail decision-making. We hope this paper helps to inform the discussion and to show the true nature or risk in defendant populations.</a:t>
            </a:r>
          </a:p>
        </p:txBody>
      </p:sp>
      <p:sp>
        <p:nvSpPr>
          <p:cNvPr id="4" name="Slide Number Placeholder 3"/>
          <p:cNvSpPr>
            <a:spLocks noGrp="1"/>
          </p:cNvSpPr>
          <p:nvPr>
            <p:ph type="sldNum" sz="quarter" idx="5"/>
          </p:nvPr>
        </p:nvSpPr>
        <p:spPr/>
        <p:txBody>
          <a:bodyPr/>
          <a:lstStyle/>
          <a:p>
            <a:fld id="{B8011175-9E91-4317-9EAB-5F9096CE5C9F}" type="slidenum">
              <a:rPr lang="en-US" smtClean="0"/>
              <a:t>36</a:t>
            </a:fld>
            <a:endParaRPr lang="en-US"/>
          </a:p>
        </p:txBody>
      </p:sp>
    </p:spTree>
    <p:extLst>
      <p:ext uri="{BB962C8B-B14F-4D97-AF65-F5344CB8AC3E}">
        <p14:creationId xmlns:p14="http://schemas.microsoft.com/office/powerpoint/2010/main" val="194194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show that pretrial misconduct isn’t as common as most believe.</a:t>
            </a:r>
          </a:p>
        </p:txBody>
      </p:sp>
      <p:sp>
        <p:nvSpPr>
          <p:cNvPr id="4" name="Slide Number Placeholder 3"/>
          <p:cNvSpPr>
            <a:spLocks noGrp="1"/>
          </p:cNvSpPr>
          <p:nvPr>
            <p:ph type="sldNum" sz="quarter" idx="10"/>
          </p:nvPr>
        </p:nvSpPr>
        <p:spPr/>
        <p:txBody>
          <a:bodyPr/>
          <a:lstStyle/>
          <a:p>
            <a:fld id="{B8011175-9E91-4317-9EAB-5F9096CE5C9F}" type="slidenum">
              <a:rPr lang="en-US" smtClean="0"/>
              <a:t>39</a:t>
            </a:fld>
            <a:endParaRPr lang="en-US"/>
          </a:p>
        </p:txBody>
      </p:sp>
    </p:spTree>
    <p:extLst>
      <p:ext uri="{BB962C8B-B14F-4D97-AF65-F5344CB8AC3E}">
        <p14:creationId xmlns:p14="http://schemas.microsoft.com/office/powerpoint/2010/main" val="30775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Criminal History factors tend to predict outcomes better </a:t>
            </a:r>
            <a:r>
              <a:rPr lang="en-US"/>
              <a:t>than other factors</a:t>
            </a:r>
          </a:p>
        </p:txBody>
      </p:sp>
      <p:sp>
        <p:nvSpPr>
          <p:cNvPr id="4" name="Slide Number Placeholder 3"/>
          <p:cNvSpPr>
            <a:spLocks noGrp="1"/>
          </p:cNvSpPr>
          <p:nvPr>
            <p:ph type="sldNum" sz="quarter" idx="5"/>
          </p:nvPr>
        </p:nvSpPr>
        <p:spPr/>
        <p:txBody>
          <a:bodyPr/>
          <a:lstStyle/>
          <a:p>
            <a:fld id="{0DF5E025-C8BB-4C72-9577-2CAFE35614A1}" type="slidenum">
              <a:rPr lang="en-US" smtClean="0"/>
              <a:t>46</a:t>
            </a:fld>
            <a:endParaRPr lang="en-US"/>
          </a:p>
        </p:txBody>
      </p:sp>
    </p:spTree>
    <p:extLst>
      <p:ext uri="{BB962C8B-B14F-4D97-AF65-F5344CB8AC3E}">
        <p14:creationId xmlns:p14="http://schemas.microsoft.com/office/powerpoint/2010/main" val="339545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SCPS data 2002. Also cite University of Utah validation study of Salt Lake showing 85% of rearrests were drug and property charges and only 25% were violent.</a:t>
            </a:r>
          </a:p>
        </p:txBody>
      </p:sp>
      <p:sp>
        <p:nvSpPr>
          <p:cNvPr id="4" name="Slide Number Placeholder 3"/>
          <p:cNvSpPr>
            <a:spLocks noGrp="1"/>
          </p:cNvSpPr>
          <p:nvPr>
            <p:ph type="sldNum" sz="quarter" idx="10"/>
          </p:nvPr>
        </p:nvSpPr>
        <p:spPr/>
        <p:txBody>
          <a:bodyPr/>
          <a:lstStyle/>
          <a:p>
            <a:fld id="{B8011175-9E91-4317-9EAB-5F9096CE5C9F}" type="slidenum">
              <a:rPr lang="en-US" smtClean="0"/>
              <a:t>47</a:t>
            </a:fld>
            <a:endParaRPr lang="en-US"/>
          </a:p>
        </p:txBody>
      </p:sp>
    </p:spTree>
    <p:extLst>
      <p:ext uri="{BB962C8B-B14F-4D97-AF65-F5344CB8AC3E}">
        <p14:creationId xmlns:p14="http://schemas.microsoft.com/office/powerpoint/2010/main" val="225682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Kentucky 2016</a:t>
            </a:r>
          </a:p>
        </p:txBody>
      </p:sp>
      <p:sp>
        <p:nvSpPr>
          <p:cNvPr id="4" name="Slide Number Placeholder 3"/>
          <p:cNvSpPr>
            <a:spLocks noGrp="1"/>
          </p:cNvSpPr>
          <p:nvPr>
            <p:ph type="sldNum" sz="quarter" idx="10"/>
          </p:nvPr>
        </p:nvSpPr>
        <p:spPr/>
        <p:txBody>
          <a:bodyPr/>
          <a:lstStyle/>
          <a:p>
            <a:fld id="{B8011175-9E91-4317-9EAB-5F9096CE5C9F}" type="slidenum">
              <a:rPr lang="en-US" smtClean="0"/>
              <a:t>52</a:t>
            </a:fld>
            <a:endParaRPr lang="en-US"/>
          </a:p>
        </p:txBody>
      </p:sp>
    </p:spTree>
    <p:extLst>
      <p:ext uri="{BB962C8B-B14F-4D97-AF65-F5344CB8AC3E}">
        <p14:creationId xmlns:p14="http://schemas.microsoft.com/office/powerpoint/2010/main" val="1866495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Allegheny County</a:t>
            </a:r>
          </a:p>
        </p:txBody>
      </p:sp>
      <p:sp>
        <p:nvSpPr>
          <p:cNvPr id="4" name="Slide Number Placeholder 3"/>
          <p:cNvSpPr>
            <a:spLocks noGrp="1"/>
          </p:cNvSpPr>
          <p:nvPr>
            <p:ph type="sldNum" sz="quarter" idx="10"/>
          </p:nvPr>
        </p:nvSpPr>
        <p:spPr/>
        <p:txBody>
          <a:bodyPr/>
          <a:lstStyle/>
          <a:p>
            <a:fld id="{B8011175-9E91-4317-9EAB-5F9096CE5C9F}" type="slidenum">
              <a:rPr lang="en-US" smtClean="0"/>
              <a:t>53</a:t>
            </a:fld>
            <a:endParaRPr lang="en-US"/>
          </a:p>
        </p:txBody>
      </p:sp>
    </p:spTree>
    <p:extLst>
      <p:ext uri="{BB962C8B-B14F-4D97-AF65-F5344CB8AC3E}">
        <p14:creationId xmlns:p14="http://schemas.microsoft.com/office/powerpoint/2010/main" val="892776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Tolerance:  Amount of risk that communities are willing to take when considering the current offense • Nature and circumstances of the offense is a legitimate consideration • Expectation that the release and detention decision would be more restrictive for certain types of offenses even when the risk level is the same</a:t>
            </a:r>
          </a:p>
          <a:p>
            <a:endParaRPr lang="en-US" dirty="0"/>
          </a:p>
          <a:p>
            <a:r>
              <a:rPr lang="en-US" dirty="0"/>
              <a:t>Risk Tolerance:  Seriousness of the current offense is a legitimate factor to consider, and risk tolerance would dictate more restrictive recommendations for certain types of charges </a:t>
            </a:r>
          </a:p>
          <a:p>
            <a:endParaRPr lang="en-US" dirty="0"/>
          </a:p>
          <a:p>
            <a:r>
              <a:rPr lang="en-US" dirty="0"/>
              <a:t>Differential Supervision: Defendants supervised under a differential supervision strategy based on risk as identified by the VPRAI are less likely to fail to appear and experience a new arrest</a:t>
            </a:r>
          </a:p>
          <a:p>
            <a:endParaRPr lang="en-US" dirty="0"/>
          </a:p>
          <a:p>
            <a:r>
              <a:rPr lang="en-US" dirty="0"/>
              <a:t>Praxis Foundation : No Financial Bonds  Pretrial Services agencies policy decision that bail status recommendation will be either release or detain</a:t>
            </a:r>
          </a:p>
        </p:txBody>
      </p:sp>
      <p:sp>
        <p:nvSpPr>
          <p:cNvPr id="4" name="Slide Number Placeholder 3"/>
          <p:cNvSpPr>
            <a:spLocks noGrp="1"/>
          </p:cNvSpPr>
          <p:nvPr>
            <p:ph type="sldNum" sz="quarter" idx="10"/>
          </p:nvPr>
        </p:nvSpPr>
        <p:spPr/>
        <p:txBody>
          <a:bodyPr/>
          <a:lstStyle/>
          <a:p>
            <a:fld id="{B8011175-9E91-4317-9EAB-5F9096CE5C9F}" type="slidenum">
              <a:rPr lang="en-US" smtClean="0"/>
              <a:t>58</a:t>
            </a:fld>
            <a:endParaRPr lang="en-US"/>
          </a:p>
        </p:txBody>
      </p:sp>
    </p:spTree>
    <p:extLst>
      <p:ext uri="{BB962C8B-B14F-4D97-AF65-F5344CB8AC3E}">
        <p14:creationId xmlns:p14="http://schemas.microsoft.com/office/powerpoint/2010/main" val="241527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B8BF1-C921-475A-9227-B2ECB858302E}" type="slidenum">
              <a:rPr lang="en-US" smtClean="0"/>
              <a:t>62</a:t>
            </a:fld>
            <a:endParaRPr lang="en-US"/>
          </a:p>
        </p:txBody>
      </p:sp>
    </p:spTree>
    <p:extLst>
      <p:ext uri="{BB962C8B-B14F-4D97-AF65-F5344CB8AC3E}">
        <p14:creationId xmlns:p14="http://schemas.microsoft.com/office/powerpoint/2010/main" val="60509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innerShdw blurRad="63500" dist="50800" dir="8100000">
                    <a:prstClr val="black">
                      <a:alpha val="50000"/>
                    </a:prstClr>
                  </a:innerShdw>
                </a:effectLst>
                <a:latin typeface="Candara" panose="020E0502030303020204" pitchFamily="34" charset="0"/>
              </a:rPr>
              <a:t>American courts process millions of criminal cases a year. Each requires a judicial officer to determine if a defendant should be released or detained pending trial. This is one of the most important decisions in criminal case processing, however, most judicial officers do not have the information nor appropriate release and detention options available to make the best bail decision. Moreover, most systems lack the structure needed to monitor released defendants, screen detained defendants regularly for release eligibility, and safeguard individual rights and community safety.</a:t>
            </a:r>
          </a:p>
        </p:txBody>
      </p:sp>
      <p:sp>
        <p:nvSpPr>
          <p:cNvPr id="4" name="Slide Number Placeholder 3"/>
          <p:cNvSpPr>
            <a:spLocks noGrp="1"/>
          </p:cNvSpPr>
          <p:nvPr>
            <p:ph type="sldNum" sz="quarter" idx="5"/>
          </p:nvPr>
        </p:nvSpPr>
        <p:spPr/>
        <p:txBody>
          <a:bodyPr/>
          <a:lstStyle/>
          <a:p>
            <a:fld id="{0DF5E025-C8BB-4C72-9577-2CAFE35614A1}" type="slidenum">
              <a:rPr lang="en-US" smtClean="0"/>
              <a:t>3</a:t>
            </a:fld>
            <a:endParaRPr lang="en-US"/>
          </a:p>
        </p:txBody>
      </p:sp>
    </p:spTree>
    <p:extLst>
      <p:ext uri="{BB962C8B-B14F-4D97-AF65-F5344CB8AC3E}">
        <p14:creationId xmlns:p14="http://schemas.microsoft.com/office/powerpoint/2010/main" val="1378368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show that effective pretrial supervision includes the last three: Notification to defendants of upcoming court 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and meaningful responses to defendant conduct and Notification to the Court of defendant conduct and the possible need for supervision adjustment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F144010-4D07-4C9E-9CFD-71D425A4CFFE}" type="slidenum">
              <a:rPr lang="en-US" smtClean="0"/>
              <a:t>66</a:t>
            </a:fld>
            <a:endParaRPr lang="en-US"/>
          </a:p>
        </p:txBody>
      </p:sp>
    </p:spTree>
    <p:extLst>
      <p:ext uri="{BB962C8B-B14F-4D97-AF65-F5344CB8AC3E}">
        <p14:creationId xmlns:p14="http://schemas.microsoft.com/office/powerpoint/2010/main" val="1001244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44010-4D07-4C9E-9CFD-71D425A4CFFE}" type="slidenum">
              <a:rPr lang="en-US" smtClean="0"/>
              <a:t>69</a:t>
            </a:fld>
            <a:endParaRPr lang="en-US"/>
          </a:p>
        </p:txBody>
      </p:sp>
    </p:spTree>
    <p:extLst>
      <p:ext uri="{BB962C8B-B14F-4D97-AF65-F5344CB8AC3E}">
        <p14:creationId xmlns:p14="http://schemas.microsoft.com/office/powerpoint/2010/main" val="1311217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agencies usually don’t have enough information at initial appearance to</a:t>
            </a:r>
            <a:r>
              <a:rPr lang="en-US" baseline="0" dirty="0"/>
              <a:t> recommend substance abuse or mental health treatment.</a:t>
            </a:r>
            <a:endParaRPr lang="en-US" dirty="0"/>
          </a:p>
        </p:txBody>
      </p:sp>
      <p:sp>
        <p:nvSpPr>
          <p:cNvPr id="4" name="Slide Number Placeholder 3"/>
          <p:cNvSpPr>
            <a:spLocks noGrp="1"/>
          </p:cNvSpPr>
          <p:nvPr>
            <p:ph type="sldNum" sz="quarter" idx="10"/>
          </p:nvPr>
        </p:nvSpPr>
        <p:spPr/>
        <p:txBody>
          <a:bodyPr/>
          <a:lstStyle/>
          <a:p>
            <a:fld id="{B8011175-9E91-4317-9EAB-5F9096CE5C9F}" type="slidenum">
              <a:rPr lang="en-US" smtClean="0"/>
              <a:t>75</a:t>
            </a:fld>
            <a:endParaRPr lang="en-US"/>
          </a:p>
        </p:txBody>
      </p:sp>
    </p:spTree>
    <p:extLst>
      <p:ext uri="{BB962C8B-B14F-4D97-AF65-F5344CB8AC3E}">
        <p14:creationId xmlns:p14="http://schemas.microsoft.com/office/powerpoint/2010/main" val="389654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GPS Supervision of Intimate Partner Violence Defendants Reduce Pretrial Misconduct? Evidence from a Quasi-Experimental Study. Eric </a:t>
            </a:r>
            <a:r>
              <a:rPr lang="en-US" dirty="0" err="1"/>
              <a:t>Grommon</a:t>
            </a:r>
            <a:r>
              <a:rPr lang="en-US" dirty="0"/>
              <a:t>  Jason Rydberg, Jeremy G. Carter,: Pretrial GPS supervision is no more or less effective than traditional, non-technology based pretrial supervision in reducing the risk of failure to appear to court or the risk of rearrest. GPS supervision does reduce the risk of failing to appear to meetings with pretrial services staff.  (2017)</a:t>
            </a:r>
          </a:p>
        </p:txBody>
      </p:sp>
      <p:sp>
        <p:nvSpPr>
          <p:cNvPr id="4" name="Slide Number Placeholder 3"/>
          <p:cNvSpPr>
            <a:spLocks noGrp="1"/>
          </p:cNvSpPr>
          <p:nvPr>
            <p:ph type="sldNum" sz="quarter" idx="10"/>
          </p:nvPr>
        </p:nvSpPr>
        <p:spPr/>
        <p:txBody>
          <a:bodyPr/>
          <a:lstStyle/>
          <a:p>
            <a:fld id="{B8011175-9E91-4317-9EAB-5F9096CE5C9F}" type="slidenum">
              <a:rPr lang="en-US" smtClean="0"/>
              <a:t>76</a:t>
            </a:fld>
            <a:endParaRPr lang="en-US"/>
          </a:p>
        </p:txBody>
      </p:sp>
    </p:spTree>
    <p:extLst>
      <p:ext uri="{BB962C8B-B14F-4D97-AF65-F5344CB8AC3E}">
        <p14:creationId xmlns:p14="http://schemas.microsoft.com/office/powerpoint/2010/main" val="24612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11175-9E91-4317-9EAB-5F9096CE5C9F}" type="slidenum">
              <a:rPr lang="en-US" smtClean="0"/>
              <a:t>77</a:t>
            </a:fld>
            <a:endParaRPr lang="en-US"/>
          </a:p>
        </p:txBody>
      </p:sp>
    </p:spTree>
    <p:extLst>
      <p:ext uri="{BB962C8B-B14F-4D97-AF65-F5344CB8AC3E}">
        <p14:creationId xmlns:p14="http://schemas.microsoft.com/office/powerpoint/2010/main" val="833645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11175-9E91-4317-9EAB-5F9096CE5C9F}" type="slidenum">
              <a:rPr lang="en-US" smtClean="0"/>
              <a:t>87</a:t>
            </a:fld>
            <a:endParaRPr lang="en-US"/>
          </a:p>
        </p:txBody>
      </p:sp>
    </p:spTree>
    <p:extLst>
      <p:ext uri="{BB962C8B-B14F-4D97-AF65-F5344CB8AC3E}">
        <p14:creationId xmlns:p14="http://schemas.microsoft.com/office/powerpoint/2010/main" val="2845080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5">
                    <a:lumMod val="40000"/>
                    <a:lumOff val="60000"/>
                  </a:schemeClr>
                </a:solidFill>
                <a:latin typeface="+mn-lt"/>
                <a:ea typeface="+mn-ea"/>
                <a:cs typeface="+mn-cs"/>
              </a:rPr>
              <a:t>This is the central outcome measure for pretrial services programs. Nearly all programs have maximizing appearance rates as part of their mission.  Enabling legislation or local rules for pretrial programs usually cite court appearance as a chief objective.  National pretrial release standards identify minimizing failures to appear as a central function for pretrial programs.</a:t>
            </a:r>
          </a:p>
          <a:p>
            <a:endParaRPr lang="en-US" dirty="0"/>
          </a:p>
        </p:txBody>
      </p:sp>
      <p:sp>
        <p:nvSpPr>
          <p:cNvPr id="4" name="Slide Number Placeholder 3"/>
          <p:cNvSpPr>
            <a:spLocks noGrp="1"/>
          </p:cNvSpPr>
          <p:nvPr>
            <p:ph type="sldNum" sz="quarter" idx="10"/>
          </p:nvPr>
        </p:nvSpPr>
        <p:spPr/>
        <p:txBody>
          <a:bodyPr/>
          <a:lstStyle/>
          <a:p>
            <a:fld id="{B8011175-9E91-4317-9EAB-5F9096CE5C9F}" type="slidenum">
              <a:rPr lang="en-US" smtClean="0"/>
              <a:t>91</a:t>
            </a:fld>
            <a:endParaRPr lang="en-US"/>
          </a:p>
        </p:txBody>
      </p:sp>
    </p:spTree>
    <p:extLst>
      <p:ext uri="{BB962C8B-B14F-4D97-AF65-F5344CB8AC3E}">
        <p14:creationId xmlns:p14="http://schemas.microsoft.com/office/powerpoint/2010/main" val="3645309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accent5">
                    <a:lumMod val="40000"/>
                    <a:lumOff val="60000"/>
                  </a:schemeClr>
                </a:solidFill>
                <a:latin typeface="+mn-lt"/>
                <a:ea typeface="+mn-ea"/>
                <a:cs typeface="+mn-cs"/>
              </a:rPr>
              <a:t>Conditions of supervision recommended and imposed do not have to match exactly; however, the overall supervision level should be comparable. For example, a recommendation for release on personal recognizance with no conditions would not match a release with a weekly reporting requirement. </a:t>
            </a:r>
            <a:endParaRPr lang="en-US" dirty="0"/>
          </a:p>
        </p:txBody>
      </p:sp>
      <p:sp>
        <p:nvSpPr>
          <p:cNvPr id="4" name="Slide Number Placeholder 3"/>
          <p:cNvSpPr>
            <a:spLocks noGrp="1"/>
          </p:cNvSpPr>
          <p:nvPr>
            <p:ph type="sldNum" sz="quarter" idx="10"/>
          </p:nvPr>
        </p:nvSpPr>
        <p:spPr/>
        <p:txBody>
          <a:bodyPr/>
          <a:lstStyle/>
          <a:p>
            <a:fld id="{B8011175-9E91-4317-9EAB-5F9096CE5C9F}" type="slidenum">
              <a:rPr lang="en-US" smtClean="0"/>
              <a:t>93</a:t>
            </a:fld>
            <a:endParaRPr lang="en-US"/>
          </a:p>
        </p:txBody>
      </p:sp>
    </p:spTree>
    <p:extLst>
      <p:ext uri="{BB962C8B-B14F-4D97-AF65-F5344CB8AC3E}">
        <p14:creationId xmlns:p14="http://schemas.microsoft.com/office/powerpoint/2010/main" val="2221124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February 1997, NPR published the </a:t>
            </a:r>
            <a:r>
              <a:rPr lang="en-US" sz="1200" b="0" i="0" kern="1200" dirty="0">
                <a:solidFill>
                  <a:schemeClr val="tx1"/>
                </a:solidFill>
                <a:effectLst/>
                <a:latin typeface="+mn-lt"/>
                <a:ea typeface="+mn-ea"/>
                <a:cs typeface="+mn-cs"/>
                <a:hlinkClick r:id="rId3"/>
              </a:rPr>
              <a:t>Benchmarking Study Report Best Practices in Customer-Driven Strategic Planning</a:t>
            </a:r>
            <a:r>
              <a:rPr lang="en-US" sz="1200" b="0" i="0" kern="1200" dirty="0">
                <a:solidFill>
                  <a:schemeClr val="tx1"/>
                </a:solidFill>
                <a:effectLst/>
                <a:latin typeface="+mn-lt"/>
                <a:ea typeface="+mn-ea"/>
                <a:cs typeface="+mn-cs"/>
              </a:rPr>
              <a:t>, which documents and details the in-depth processes and approaches of those best-in-class organizations that excel at incorporating their customers' needs and expectations into their strategic planning processes. This study provided public and private leaders and managers with world-class practices and formulas for success in developing and deploying agency strategic plans and goals. To complement this strategic planning study, NPR commissioned the first-ever intergovernmental benchmarking consortium involving not only U.S. federal agencies, but also local governments and the government of Canada in a collaborative study of performance measurement.</a:t>
            </a:r>
          </a:p>
          <a:p>
            <a:r>
              <a:rPr lang="en-US" sz="1200" b="0" i="0" kern="1200" dirty="0">
                <a:solidFill>
                  <a:schemeClr val="tx1"/>
                </a:solidFill>
                <a:effectLst/>
                <a:latin typeface="+mn-lt"/>
                <a:ea typeface="+mn-ea"/>
                <a:cs typeface="+mn-cs"/>
              </a:rPr>
              <a:t>This report documents the Performance Measurement Study Team's findings, and will be a useful tool for public and private leaders and managers in identifying and applying best-in-class performance measurement and performance management practices. When used in conjunction with the </a:t>
            </a:r>
            <a:r>
              <a:rPr lang="en-US" sz="1200" b="0" i="0" kern="1200" dirty="0">
                <a:solidFill>
                  <a:schemeClr val="tx1"/>
                </a:solidFill>
                <a:effectLst/>
                <a:latin typeface="+mn-lt"/>
                <a:ea typeface="+mn-ea"/>
                <a:cs typeface="+mn-cs"/>
                <a:hlinkClick r:id="rId3"/>
              </a:rPr>
              <a:t>Customer-</a:t>
            </a:r>
            <a:r>
              <a:rPr lang="en-US" sz="1200" b="0" i="0" kern="1200" dirty="0" err="1">
                <a:solidFill>
                  <a:schemeClr val="tx1"/>
                </a:solidFill>
                <a:effectLst/>
                <a:latin typeface="+mn-lt"/>
                <a:ea typeface="+mn-ea"/>
                <a:cs typeface="+mn-cs"/>
                <a:hlinkClick r:id="rId3"/>
              </a:rPr>
              <a:t>Dri</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011175-9E91-4317-9EAB-5F9096CE5C9F}" type="slidenum">
              <a:rPr lang="en-US" smtClean="0"/>
              <a:t>96</a:t>
            </a:fld>
            <a:endParaRPr lang="en-US"/>
          </a:p>
        </p:txBody>
      </p:sp>
    </p:spTree>
    <p:extLst>
      <p:ext uri="{BB962C8B-B14F-4D97-AF65-F5344CB8AC3E}">
        <p14:creationId xmlns:p14="http://schemas.microsoft.com/office/powerpoint/2010/main" val="306074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encompasses four dimensions:</a:t>
            </a:r>
          </a:p>
          <a:p>
            <a:r>
              <a:rPr lang="en-US" dirty="0"/>
              <a:t>--The </a:t>
            </a:r>
            <a:r>
              <a:rPr lang="en-US" b="1" dirty="0"/>
              <a:t>legal basis</a:t>
            </a:r>
            <a:r>
              <a:rPr lang="en-US" dirty="0"/>
              <a:t> for release and detention proscribed in state and Federal bail laws, case law and other legal opinion.</a:t>
            </a:r>
          </a:p>
          <a:p>
            <a:r>
              <a:rPr lang="en-US" dirty="0"/>
              <a:t>--</a:t>
            </a:r>
            <a:r>
              <a:rPr lang="en-US" b="1" dirty="0"/>
              <a:t>Standards</a:t>
            </a:r>
            <a:r>
              <a:rPr lang="en-US" dirty="0"/>
              <a:t> for pretrial release and diversion adopted by groups such as NAPSA, ABA and NDAA as well as state specific standards such as New York.</a:t>
            </a:r>
          </a:p>
          <a:p>
            <a:r>
              <a:rPr lang="en-US" dirty="0"/>
              <a:t>--</a:t>
            </a:r>
            <a:r>
              <a:rPr lang="en-US" b="1" dirty="0"/>
              <a:t>Research and EBPs</a:t>
            </a:r>
            <a:r>
              <a:rPr lang="en-US" dirty="0"/>
              <a:t> associated with pretrial release, particularly validated risk assessment and risk mitigation strategies.</a:t>
            </a:r>
          </a:p>
          <a:p>
            <a:r>
              <a:rPr lang="en-US" dirty="0"/>
              <a:t>--</a:t>
            </a:r>
            <a:r>
              <a:rPr lang="en-US" b="1" dirty="0"/>
              <a:t>Organization Theory</a:t>
            </a:r>
            <a:r>
              <a:rPr lang="en-US" dirty="0"/>
              <a:t> describing the elements and practices of high performing organizations, such as the emphasis on staff and customer satisfaction, work and functions associated with a clear mission, and use of outcome and performance measurement and feedback.</a:t>
            </a:r>
          </a:p>
          <a:p>
            <a:r>
              <a:rPr lang="en-US" dirty="0"/>
              <a:t> </a:t>
            </a:r>
          </a:p>
          <a:p>
            <a:r>
              <a:rPr lang="en-US" dirty="0"/>
              <a:t>Explain that the Framework is evolving. Case law in New Mexico and elsewhere are reaffirming basic principles of bail. NAPSA Standards updated to reflect EBP. Research into supervision best practices. </a:t>
            </a:r>
          </a:p>
        </p:txBody>
      </p:sp>
      <p:sp>
        <p:nvSpPr>
          <p:cNvPr id="4" name="Slide Number Placeholder 3"/>
          <p:cNvSpPr>
            <a:spLocks noGrp="1"/>
          </p:cNvSpPr>
          <p:nvPr>
            <p:ph type="sldNum" sz="quarter" idx="5"/>
          </p:nvPr>
        </p:nvSpPr>
        <p:spPr/>
        <p:txBody>
          <a:bodyPr/>
          <a:lstStyle/>
          <a:p>
            <a:fld id="{0DF5E025-C8BB-4C72-9577-2CAFE35614A1}" type="slidenum">
              <a:rPr lang="en-US" smtClean="0"/>
              <a:t>4</a:t>
            </a:fld>
            <a:endParaRPr lang="en-US"/>
          </a:p>
        </p:txBody>
      </p:sp>
    </p:spTree>
    <p:extLst>
      <p:ext uri="{BB962C8B-B14F-4D97-AF65-F5344CB8AC3E}">
        <p14:creationId xmlns:p14="http://schemas.microsoft.com/office/powerpoint/2010/main" val="423792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Bail decisions have </a:t>
            </a:r>
            <a:r>
              <a:rPr lang="en-US" sz="1200" b="1" kern="1200" dirty="0">
                <a:solidFill>
                  <a:schemeClr val="tx1"/>
                </a:solidFill>
                <a:effectLst/>
                <a:latin typeface="+mn-lt"/>
                <a:ea typeface="+mn-ea"/>
                <a:cs typeface="+mn-cs"/>
              </a:rPr>
              <a:t>appearance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public safety</a:t>
            </a:r>
            <a:r>
              <a:rPr lang="en-US" sz="1200" kern="1200" dirty="0">
                <a:solidFill>
                  <a:schemeClr val="tx1"/>
                </a:solidFill>
                <a:effectLst/>
                <a:latin typeface="+mn-lt"/>
                <a:ea typeface="+mn-ea"/>
                <a:cs typeface="+mn-cs"/>
              </a:rPr>
              <a:t> as their objectives. </a:t>
            </a:r>
            <a:r>
              <a:rPr lang="en-US" sz="1200" b="1" kern="1200" dirty="0">
                <a:solidFill>
                  <a:schemeClr val="tx1"/>
                </a:solidFill>
                <a:effectLst/>
                <a:latin typeface="+mn-lt"/>
                <a:ea typeface="+mn-ea"/>
                <a:cs typeface="+mn-cs"/>
              </a:rPr>
              <a:t>No other reasons</a:t>
            </a:r>
            <a:r>
              <a:rPr lang="en-US" sz="1200" kern="1200" dirty="0">
                <a:solidFill>
                  <a:schemeClr val="tx1"/>
                </a:solidFill>
                <a:effectLst/>
                <a:latin typeface="+mn-lt"/>
                <a:ea typeface="+mn-ea"/>
                <a:cs typeface="+mn-cs"/>
              </a:rPr>
              <a:t> are permissible in bail setting. The balance of least restrictive nonfinancial release for appropriate defendants is the adoption of legal, due process protected detention methods for truly risky defendants.</a:t>
            </a:r>
          </a:p>
        </p:txBody>
      </p:sp>
      <p:sp>
        <p:nvSpPr>
          <p:cNvPr id="4" name="Slide Number Placeholder 3"/>
          <p:cNvSpPr>
            <a:spLocks noGrp="1"/>
          </p:cNvSpPr>
          <p:nvPr>
            <p:ph type="sldNum" sz="quarter" idx="5"/>
          </p:nvPr>
        </p:nvSpPr>
        <p:spPr/>
        <p:txBody>
          <a:bodyPr/>
          <a:lstStyle/>
          <a:p>
            <a:fld id="{0DF5E025-C8BB-4C72-9577-2CAFE35614A1}" type="slidenum">
              <a:rPr lang="en-US" smtClean="0"/>
              <a:t>8</a:t>
            </a:fld>
            <a:endParaRPr lang="en-US"/>
          </a:p>
        </p:txBody>
      </p:sp>
    </p:spTree>
    <p:extLst>
      <p:ext uri="{BB962C8B-B14F-4D97-AF65-F5344CB8AC3E}">
        <p14:creationId xmlns:p14="http://schemas.microsoft.com/office/powerpoint/2010/main" val="162359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Linux Biolinum G" panose="02000503000000000000" pitchFamily="2" charset="0"/>
                <a:ea typeface="Linux Biolinum G" panose="02000503000000000000" pitchFamily="2" charset="0"/>
                <a:cs typeface="Linux Biolinum G" panose="02000503000000000000" pitchFamily="2" charset="0"/>
              </a:rPr>
              <a:t>For example, courts are far less likely to utilize formal preventive detention</a:t>
            </a:r>
            <a:r>
              <a:rPr lang="en-US" sz="1200" dirty="0">
                <a:solidFill>
                  <a:srgbClr val="000000"/>
                </a:solidFill>
                <a:latin typeface="Linux Biolinum G" panose="02000503000000000000" pitchFamily="2" charset="0"/>
                <a:ea typeface="Linux Biolinum G" panose="02000503000000000000" pitchFamily="2" charset="0"/>
                <a:cs typeface="Linux Biolinum G" panose="02000503000000000000" pitchFamily="2" charset="0"/>
              </a:rPr>
              <a:t> when secured financial conditions are allowed.  Presumptive nonfinancial release—along with real and practical supervision options—keeps systems from applying preventive detention to an unnecessarily large defendant population or resorting to high bond amounts for higher-risk defendants. </a:t>
            </a:r>
            <a:endParaRPr lang="en-US" dirty="0"/>
          </a:p>
          <a:p>
            <a:endParaRPr lang="en-US" dirty="0"/>
          </a:p>
        </p:txBody>
      </p:sp>
      <p:sp>
        <p:nvSpPr>
          <p:cNvPr id="4" name="Slide Number Placeholder 3"/>
          <p:cNvSpPr>
            <a:spLocks noGrp="1"/>
          </p:cNvSpPr>
          <p:nvPr>
            <p:ph type="sldNum" sz="quarter" idx="5"/>
          </p:nvPr>
        </p:nvSpPr>
        <p:spPr/>
        <p:txBody>
          <a:bodyPr/>
          <a:lstStyle/>
          <a:p>
            <a:fld id="{0DF5E025-C8BB-4C72-9577-2CAFE35614A1}" type="slidenum">
              <a:rPr lang="en-US" smtClean="0"/>
              <a:t>9</a:t>
            </a:fld>
            <a:endParaRPr lang="en-US"/>
          </a:p>
        </p:txBody>
      </p:sp>
    </p:spTree>
    <p:extLst>
      <p:ext uri="{BB962C8B-B14F-4D97-AF65-F5344CB8AC3E}">
        <p14:creationId xmlns:p14="http://schemas.microsoft.com/office/powerpoint/2010/main" val="24031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Jersey statute</a:t>
            </a:r>
          </a:p>
        </p:txBody>
      </p:sp>
      <p:sp>
        <p:nvSpPr>
          <p:cNvPr id="4" name="Slide Number Placeholder 3"/>
          <p:cNvSpPr>
            <a:spLocks noGrp="1"/>
          </p:cNvSpPr>
          <p:nvPr>
            <p:ph type="sldNum" sz="quarter" idx="5"/>
          </p:nvPr>
        </p:nvSpPr>
        <p:spPr/>
        <p:txBody>
          <a:bodyPr/>
          <a:lstStyle/>
          <a:p>
            <a:fld id="{0DF5E025-C8BB-4C72-9577-2CAFE35614A1}" type="slidenum">
              <a:rPr lang="en-US" smtClean="0"/>
              <a:t>11</a:t>
            </a:fld>
            <a:endParaRPr lang="en-US"/>
          </a:p>
        </p:txBody>
      </p:sp>
    </p:spTree>
    <p:extLst>
      <p:ext uri="{BB962C8B-B14F-4D97-AF65-F5344CB8AC3E}">
        <p14:creationId xmlns:p14="http://schemas.microsoft.com/office/powerpoint/2010/main" val="233530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 Bail Law</a:t>
            </a:r>
          </a:p>
        </p:txBody>
      </p:sp>
      <p:sp>
        <p:nvSpPr>
          <p:cNvPr id="4" name="Slide Number Placeholder 3"/>
          <p:cNvSpPr>
            <a:spLocks noGrp="1"/>
          </p:cNvSpPr>
          <p:nvPr>
            <p:ph type="sldNum" sz="quarter" idx="5"/>
          </p:nvPr>
        </p:nvSpPr>
        <p:spPr/>
        <p:txBody>
          <a:bodyPr/>
          <a:lstStyle/>
          <a:p>
            <a:fld id="{0DF5E025-C8BB-4C72-9577-2CAFE35614A1}" type="slidenum">
              <a:rPr lang="en-US" smtClean="0"/>
              <a:t>12</a:t>
            </a:fld>
            <a:endParaRPr lang="en-US"/>
          </a:p>
        </p:txBody>
      </p:sp>
    </p:spTree>
    <p:extLst>
      <p:ext uri="{BB962C8B-B14F-4D97-AF65-F5344CB8AC3E}">
        <p14:creationId xmlns:p14="http://schemas.microsoft.com/office/powerpoint/2010/main" val="374170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CIT, Summons as examples.</a:t>
            </a:r>
          </a:p>
        </p:txBody>
      </p:sp>
      <p:sp>
        <p:nvSpPr>
          <p:cNvPr id="4" name="Slide Number Placeholder 3"/>
          <p:cNvSpPr>
            <a:spLocks noGrp="1"/>
          </p:cNvSpPr>
          <p:nvPr>
            <p:ph type="sldNum" sz="quarter" idx="5"/>
          </p:nvPr>
        </p:nvSpPr>
        <p:spPr/>
        <p:txBody>
          <a:bodyPr/>
          <a:lstStyle/>
          <a:p>
            <a:fld id="{0DF5E025-C8BB-4C72-9577-2CAFE35614A1}" type="slidenum">
              <a:rPr lang="en-US" smtClean="0"/>
              <a:t>13</a:t>
            </a:fld>
            <a:endParaRPr lang="en-US"/>
          </a:p>
        </p:txBody>
      </p:sp>
    </p:spTree>
    <p:extLst>
      <p:ext uri="{BB962C8B-B14F-4D97-AF65-F5344CB8AC3E}">
        <p14:creationId xmlns:p14="http://schemas.microsoft.com/office/powerpoint/2010/main" val="354571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Cite the Baltimore example from the EEPSA.</a:t>
            </a:r>
          </a:p>
        </p:txBody>
      </p:sp>
      <p:sp>
        <p:nvSpPr>
          <p:cNvPr id="4" name="Slide Number Placeholder 3"/>
          <p:cNvSpPr>
            <a:spLocks noGrp="1"/>
          </p:cNvSpPr>
          <p:nvPr>
            <p:ph type="sldNum" sz="quarter" idx="5"/>
          </p:nvPr>
        </p:nvSpPr>
        <p:spPr/>
        <p:txBody>
          <a:bodyPr/>
          <a:lstStyle/>
          <a:p>
            <a:fld id="{0DF5E025-C8BB-4C72-9577-2CAFE35614A1}" type="slidenum">
              <a:rPr lang="en-US" smtClean="0"/>
              <a:t>16</a:t>
            </a:fld>
            <a:endParaRPr lang="en-US"/>
          </a:p>
        </p:txBody>
      </p:sp>
    </p:spTree>
    <p:extLst>
      <p:ext uri="{BB962C8B-B14F-4D97-AF65-F5344CB8AC3E}">
        <p14:creationId xmlns:p14="http://schemas.microsoft.com/office/powerpoint/2010/main" val="13040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963DFD-6014-41DE-B1D9-4F9B9D2FFD61}"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DD9530-761C-418F-B135-1819AB95B0FB}" type="datetime1">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F8388FD-75A9-4386-8FB0-BFD18FE11DCC}"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ED4061-A573-4541-9571-9105C4C9468E}"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52D5A-B344-436C-8DE2-567FD5B91DF5}"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99E0D3-9021-4FC7-BE9A-B6ECEDADF7D6}" type="datetime1">
              <a:rPr lang="en-US" smtClean="0"/>
              <a:t>9/29/2019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8DF94F-857D-4B30-8BC7-A6EC28C37529}" type="datetime1">
              <a:rPr lang="en-US" smtClean="0"/>
              <a:t>9/29/2019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2362F6-5049-4566-A8FF-63EEE5ED02B6}"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7AE7D-23CE-4C52-AD5F-992B3777FE99}"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7023C6B-9B82-4990-9358-728E7EAFDA9D}"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C47B1-E69A-47C9-A94D-959056EF0B4D}" type="datetime1">
              <a:rPr lang="en-US" smtClean="0"/>
              <a:t>9/29/2019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CE3A11-3960-4A8A-9128-8D4BF6F9E572}" type="datetime1">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77BB1-D99A-4246-962D-B40580B1910E}" type="datetime1">
              <a:rPr lang="en-US" smtClean="0"/>
              <a:t>9/29/2019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5451C9-51CB-4873-AAC5-D495C9BD373D}" type="datetime1">
              <a:rPr lang="en-US" smtClean="0"/>
              <a:t>9/29/2019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C7EEE7-1776-4E0B-9282-887036C74383}" type="datetime1">
              <a:rPr lang="en-US" smtClean="0"/>
              <a:t>9/29/2019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3A024F1-7242-4F71-9966-3A587318B078}" type="datetime1">
              <a:rPr lang="en-US" smtClean="0"/>
              <a:t>9/29/2019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2C7CF3-46EF-4B66-A4DC-050CDE981B1A}" type="datetime1">
              <a:rPr lang="en-US" smtClean="0"/>
              <a:t>9/29/2019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242C29-9A8F-4E0E-BDB4-82A151239846}" type="datetime1">
              <a:rPr lang="en-US" smtClean="0"/>
              <a:t>9/29/2019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westlaw.com/Find/Default.wl?rs=dfa1.0&amp;vr=2.0&amp;DB=1000869&amp;DocName=DCCODES23-1322&amp;FindType=L&amp;ReferencePositionType=T&amp;ReferencePosition=SP_a83b000018c76"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www.naco.org/sites/default/files/event_attachments/NACo%20From%20Silo%20to%20System%20-%20Sept%2024.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hyperlink" Target="https://www.bing.com/search?q=define+check+out" TargetMode="External"/><Relationship Id="rId3" Type="http://schemas.openxmlformats.org/officeDocument/2006/relationships/hyperlink" Target="https://www.bing.com/search?q=define+judge" TargetMode="External"/><Relationship Id="rId7" Type="http://schemas.openxmlformats.org/officeDocument/2006/relationships/hyperlink" Target="https://www.bing.com/search?q=define+appraise" TargetMode="External"/><Relationship Id="rId2" Type="http://schemas.openxmlformats.org/officeDocument/2006/relationships/hyperlink" Target="https://www.bing.com/search?q=define+evaluate" TargetMode="External"/><Relationship Id="rId1" Type="http://schemas.openxmlformats.org/officeDocument/2006/relationships/slideLayout" Target="../slideLayouts/slideLayout1.xml"/><Relationship Id="rId6" Type="http://schemas.openxmlformats.org/officeDocument/2006/relationships/hyperlink" Target="https://www.bing.com/search?q=define+estimate" TargetMode="External"/><Relationship Id="rId11" Type="http://schemas.openxmlformats.org/officeDocument/2006/relationships/image" Target="../media/image7.png"/><Relationship Id="rId5" Type="http://schemas.openxmlformats.org/officeDocument/2006/relationships/hyperlink" Target="https://www.bing.com/search?q=define+rate" TargetMode="External"/><Relationship Id="rId10" Type="http://schemas.openxmlformats.org/officeDocument/2006/relationships/image" Target="../media/image8.png"/><Relationship Id="rId4" Type="http://schemas.openxmlformats.org/officeDocument/2006/relationships/hyperlink" Target="https://www.bing.com/search?q=define+gauge" TargetMode="External"/><Relationship Id="rId9" Type="http://schemas.openxmlformats.org/officeDocument/2006/relationships/hyperlink" Target="https://www.bing.com/search?q=define+determine"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png"/><Relationship Id="rId7" Type="http://schemas.openxmlformats.org/officeDocument/2006/relationships/diagramLayout" Target="../diagrams/layout5.xm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Data" Target="../diagrams/data5.xml"/><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chart" Target="../charts/char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bing.com/search?q=define+compute" TargetMode="External"/><Relationship Id="rId7" Type="http://schemas.openxmlformats.org/officeDocument/2006/relationships/image" Target="../media/image8.png"/><Relationship Id="rId2" Type="http://schemas.openxmlformats.org/officeDocument/2006/relationships/hyperlink" Target="https://www.bing.com/search?q=define+calculate" TargetMode="External"/><Relationship Id="rId1" Type="http://schemas.openxmlformats.org/officeDocument/2006/relationships/slideLayout" Target="../slideLayouts/slideLayout1.xml"/><Relationship Id="rId6" Type="http://schemas.openxmlformats.org/officeDocument/2006/relationships/hyperlink" Target="https://www.bing.com/search?q=define+meter" TargetMode="External"/><Relationship Id="rId5" Type="http://schemas.openxmlformats.org/officeDocument/2006/relationships/hyperlink" Target="https://www.bing.com/search?q=define+count" TargetMode="External"/><Relationship Id="rId4" Type="http://schemas.openxmlformats.org/officeDocument/2006/relationships/hyperlink" Target="https://www.bing.com/search?q=define+estimate"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nicic.gov/Library/thumbs/025172.jpg" TargetMode="Externa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5" name="Picture 14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7" name="Oval 14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9" name="Picture 14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1" name="Picture 15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3" name="Rectangle 15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0" name="Picture 2" descr="See the source image">
            <a:extLst>
              <a:ext uri="{FF2B5EF4-FFF2-40B4-BE49-F238E27FC236}">
                <a16:creationId xmlns:a16="http://schemas.microsoft.com/office/drawing/2014/main" id="{4A70946B-827A-48E5-9C2B-E67060206CA1}"/>
              </a:ext>
            </a:extLst>
          </p:cNvPr>
          <p:cNvPicPr>
            <a:picLocks noChangeAspect="1" noChangeArrowheads="1"/>
          </p:cNvPicPr>
          <p:nvPr/>
        </p:nvPicPr>
        <p:blipFill rotWithShape="1">
          <a:blip r:embed="rId7">
            <a:alphaModFix/>
            <a:extLst>
              <a:ext uri="{28A0092B-C50C-407E-A947-70E740481C1C}">
                <a14:useLocalDpi xmlns:a14="http://schemas.microsoft.com/office/drawing/2010/main" val="0"/>
              </a:ext>
            </a:extLst>
          </a:blip>
          <a:srcRect l="9091" t="30413" b="184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C73A1314-2070-446E-B692-C78D88AAB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7800" y="0"/>
            <a:ext cx="58658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7" name="Rectangle 156">
            <a:extLst>
              <a:ext uri="{FF2B5EF4-FFF2-40B4-BE49-F238E27FC236}">
                <a16:creationId xmlns:a16="http://schemas.microsoft.com/office/drawing/2014/main" id="{2B65E6B8-0D17-4912-97E4-60B47A511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257800" y="1295400"/>
            <a:ext cx="5867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E6F2400-C51A-480D-916E-21D1C8127F71}"/>
              </a:ext>
            </a:extLst>
          </p:cNvPr>
          <p:cNvSpPr>
            <a:spLocks noGrp="1"/>
          </p:cNvSpPr>
          <p:nvPr>
            <p:ph type="title"/>
          </p:nvPr>
        </p:nvSpPr>
        <p:spPr>
          <a:xfrm>
            <a:off x="5418161" y="1447800"/>
            <a:ext cx="4562452" cy="3253378"/>
          </a:xfrm>
        </p:spPr>
        <p:txBody>
          <a:bodyPr vert="horz" lIns="91440" tIns="45720" rIns="91440" bIns="45720" rtlCol="0" anchor="b">
            <a:normAutofit/>
          </a:bodyPr>
          <a:lstStyle/>
          <a:p>
            <a:r>
              <a:rPr lang="en-US" sz="4800" dirty="0">
                <a:effectLst>
                  <a:outerShdw blurRad="38100" dist="38100" dir="2700000" algn="tl">
                    <a:srgbClr val="000000">
                      <a:alpha val="43137"/>
                    </a:srgbClr>
                  </a:outerShdw>
                </a:effectLst>
              </a:rPr>
              <a:t>A Framework for Pretrial Justice</a:t>
            </a:r>
          </a:p>
        </p:txBody>
      </p:sp>
      <p:sp>
        <p:nvSpPr>
          <p:cNvPr id="5" name="Text Placeholder 4">
            <a:extLst>
              <a:ext uri="{FF2B5EF4-FFF2-40B4-BE49-F238E27FC236}">
                <a16:creationId xmlns:a16="http://schemas.microsoft.com/office/drawing/2014/main" id="{D81502F0-35EA-4EE1-B168-5C70396283FB}"/>
              </a:ext>
            </a:extLst>
          </p:cNvPr>
          <p:cNvSpPr>
            <a:spLocks noGrp="1"/>
          </p:cNvSpPr>
          <p:nvPr>
            <p:ph type="body" idx="1"/>
          </p:nvPr>
        </p:nvSpPr>
        <p:spPr>
          <a:xfrm>
            <a:off x="5418161" y="4701178"/>
            <a:ext cx="4562452" cy="937622"/>
          </a:xfrm>
        </p:spPr>
        <p:txBody>
          <a:bodyPr vert="horz" lIns="91440" tIns="45720" rIns="91440" bIns="45720" rtlCol="0" anchor="t">
            <a:normAutofit/>
          </a:bodyPr>
          <a:lstStyle/>
          <a:p>
            <a:r>
              <a:rPr lang="en-US" sz="1800" dirty="0">
                <a:effectLst>
                  <a:outerShdw blurRad="38100" dist="38100" dir="2700000" algn="tl">
                    <a:srgbClr val="000000">
                      <a:alpha val="43137"/>
                    </a:srgbClr>
                  </a:outerShdw>
                </a:effectLst>
              </a:rPr>
              <a:t>Essential elements of an effective pretrial justice system and pretrial services agency</a:t>
            </a:r>
          </a:p>
        </p:txBody>
      </p:sp>
      <p:sp>
        <p:nvSpPr>
          <p:cNvPr id="2" name="Slide Number Placeholder 1">
            <a:extLst>
              <a:ext uri="{FF2B5EF4-FFF2-40B4-BE49-F238E27FC236}">
                <a16:creationId xmlns:a16="http://schemas.microsoft.com/office/drawing/2014/main" id="{CF0254E3-9BB5-48A6-BE26-D3341BFCF82D}"/>
              </a:ext>
            </a:extLst>
          </p:cNvPr>
          <p:cNvSpPr>
            <a:spLocks noGrp="1"/>
          </p:cNvSpPr>
          <p:nvPr>
            <p:ph type="sldNum" sz="quarter" idx="12"/>
          </p:nvPr>
        </p:nvSpPr>
        <p:spPr/>
        <p:txBody>
          <a:bodyPr/>
          <a:lstStyle/>
          <a:p>
            <a:fld id="{D57F1E4F-1CFF-5643-939E-02111984F565}" type="slidenum">
              <a:rPr lang="en-US" smtClean="0"/>
              <a:t>1</a:t>
            </a:fld>
            <a:endParaRPr lang="en-US" dirty="0"/>
          </a:p>
        </p:txBody>
      </p:sp>
      <p:pic>
        <p:nvPicPr>
          <p:cNvPr id="14" name="Picture 13">
            <a:extLst>
              <a:ext uri="{FF2B5EF4-FFF2-40B4-BE49-F238E27FC236}">
                <a16:creationId xmlns:a16="http://schemas.microsoft.com/office/drawing/2014/main" id="{DCC6BDE0-E35A-43AE-AA2D-CC7B1DA2B81E}"/>
              </a:ext>
            </a:extLst>
          </p:cNvPr>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15" name="Picture 14" descr="National Institute of Corrections">
            <a:extLst>
              <a:ext uri="{FF2B5EF4-FFF2-40B4-BE49-F238E27FC236}">
                <a16:creationId xmlns:a16="http://schemas.microsoft.com/office/drawing/2014/main" id="{51CB00FC-A1C0-4B8D-BCCB-EA9BDA1D5737}"/>
              </a:ext>
            </a:extLst>
          </p:cNvPr>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9103035" y="5977198"/>
            <a:ext cx="1249505" cy="49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8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30B4D2-F026-49EA-9ABC-FF2289632639}"/>
              </a:ext>
            </a:extLst>
          </p:cNvPr>
          <p:cNvSpPr>
            <a:spLocks noGrp="1"/>
          </p:cNvSpPr>
          <p:nvPr>
            <p:ph type="sldNum" sz="quarter" idx="12"/>
          </p:nvPr>
        </p:nvSpPr>
        <p:spPr/>
        <p:txBody>
          <a:bodyPr/>
          <a:lstStyle/>
          <a:p>
            <a:fld id="{D57F1E4F-1CFF-5643-939E-02111984F565}" type="slidenum">
              <a:rPr lang="en-US" smtClean="0"/>
              <a:t>10</a:t>
            </a:fld>
            <a:endParaRPr lang="en-US" dirty="0"/>
          </a:p>
        </p:txBody>
      </p:sp>
      <p:sp>
        <p:nvSpPr>
          <p:cNvPr id="3" name="Rectangle 2">
            <a:extLst>
              <a:ext uri="{FF2B5EF4-FFF2-40B4-BE49-F238E27FC236}">
                <a16:creationId xmlns:a16="http://schemas.microsoft.com/office/drawing/2014/main" id="{C2564526-DAE8-4A5C-BADE-2FA8284596C1}"/>
              </a:ext>
            </a:extLst>
          </p:cNvPr>
          <p:cNvSpPr/>
          <p:nvPr/>
        </p:nvSpPr>
        <p:spPr>
          <a:xfrm>
            <a:off x="659981" y="571570"/>
            <a:ext cx="9518073" cy="5262979"/>
          </a:xfrm>
          <a:prstGeom prst="rect">
            <a:avLst/>
          </a:prstGeom>
        </p:spPr>
        <p:txBody>
          <a:bodyPr wrap="square">
            <a:spAutoFit/>
          </a:bodyPr>
          <a:lstStyle/>
          <a:p>
            <a:r>
              <a:rPr lang="en-US" sz="2400" dirty="0">
                <a:solidFill>
                  <a:schemeClr val="bg2">
                    <a:lumMod val="20000"/>
                    <a:lumOff val="80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Neither the Constitution nor our rules of criminal procedure permit a judge to base a pretrial release decision solely on the severity of the charged offense. Bail is not pretrial punishment and is not to be set solely on the basis of an accusation of a serious crime. As the United States Supreme Court has emphasized, “[t]o infer from the fact of indictment alone a need for bail in an unusually high amount is an arbitrary act.” </a:t>
            </a:r>
            <a:r>
              <a:rPr lang="en-US" sz="2400" i="1" dirty="0">
                <a:solidFill>
                  <a:schemeClr val="bg2">
                    <a:lumMod val="20000"/>
                    <a:lumOff val="80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Stack v. Boyle</a:t>
            </a:r>
            <a:r>
              <a:rPr lang="en-US" sz="2400" dirty="0">
                <a:solidFill>
                  <a:schemeClr val="bg2">
                    <a:lumMod val="20000"/>
                    <a:lumOff val="80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 342 U.S. at 6.  (Rule 5-401) requires the judge to make an informed, individualized decision about each defendant and does not permit the judge to put a price tag on a person’s pretrial liberty based solely on the charged offense.</a:t>
            </a:r>
          </a:p>
          <a:p>
            <a:pPr algn="r"/>
            <a:r>
              <a:rPr lang="en-US" sz="2400" dirty="0">
                <a:solidFill>
                  <a:schemeClr val="bg2">
                    <a:lumMod val="20000"/>
                    <a:lumOff val="80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State of New Mexico v. Brown  No. 34,531. </a:t>
            </a:r>
          </a:p>
          <a:p>
            <a:pPr algn="r"/>
            <a:r>
              <a:rPr lang="en-US" sz="2400" dirty="0">
                <a:solidFill>
                  <a:schemeClr val="bg2">
                    <a:lumMod val="20000"/>
                    <a:lumOff val="80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Decided: November 6, 2014</a:t>
            </a:r>
          </a:p>
        </p:txBody>
      </p:sp>
      <p:pic>
        <p:nvPicPr>
          <p:cNvPr id="5" name="Picture 4" descr="National Institute of Corrections">
            <a:extLst>
              <a:ext uri="{FF2B5EF4-FFF2-40B4-BE49-F238E27FC236}">
                <a16:creationId xmlns:a16="http://schemas.microsoft.com/office/drawing/2014/main" id="{A29B7F04-176F-4677-A9F4-EA5D5364498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240322A-0A95-4784-BC52-873AB2B9DC98}"/>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22550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30B4D2-F026-49EA-9ABC-FF2289632639}"/>
              </a:ext>
            </a:extLst>
          </p:cNvPr>
          <p:cNvSpPr>
            <a:spLocks noGrp="1"/>
          </p:cNvSpPr>
          <p:nvPr>
            <p:ph type="sldNum" sz="quarter" idx="12"/>
          </p:nvPr>
        </p:nvSpPr>
        <p:spPr/>
        <p:txBody>
          <a:bodyPr/>
          <a:lstStyle/>
          <a:p>
            <a:fld id="{D57F1E4F-1CFF-5643-939E-02111984F565}" type="slidenum">
              <a:rPr lang="en-US" smtClean="0"/>
              <a:t>11</a:t>
            </a:fld>
            <a:endParaRPr lang="en-US" dirty="0"/>
          </a:p>
        </p:txBody>
      </p:sp>
      <p:pic>
        <p:nvPicPr>
          <p:cNvPr id="3" name="Picture 2" descr="National Institute of Corrections">
            <a:extLst>
              <a:ext uri="{FF2B5EF4-FFF2-40B4-BE49-F238E27FC236}">
                <a16:creationId xmlns:a16="http://schemas.microsoft.com/office/drawing/2014/main" id="{056B61D4-8767-4B5D-9460-43B35F4AD5C9}"/>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1DB9B2-E454-4DDD-83CB-37D5AE0A6536}"/>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6" name="Rectangle 5">
            <a:extLst>
              <a:ext uri="{FF2B5EF4-FFF2-40B4-BE49-F238E27FC236}">
                <a16:creationId xmlns:a16="http://schemas.microsoft.com/office/drawing/2014/main" id="{2B49C7B1-82F8-48DA-A9DA-76C073F42A50}"/>
              </a:ext>
            </a:extLst>
          </p:cNvPr>
          <p:cNvSpPr/>
          <p:nvPr/>
        </p:nvSpPr>
        <p:spPr>
          <a:xfrm>
            <a:off x="591126" y="797112"/>
            <a:ext cx="9407433" cy="1477328"/>
          </a:xfrm>
          <a:prstGeom prst="rect">
            <a:avLst/>
          </a:prstGeom>
        </p:spPr>
        <p:txBody>
          <a:bodyPr wrap="square">
            <a:spAutoFit/>
          </a:bodyPr>
          <a:lstStyle/>
          <a:p>
            <a:r>
              <a:rPr lang="en-US"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Release on own recognizance. When from all the circumstances the court is of the opinion that the defendant will appear as required either before or after conviction and the defendant will not pose a danger to any person or the community and that the defendant will comply with all conditions of bond, the defendant shall be released on his or her own recognizance. </a:t>
            </a:r>
          </a:p>
        </p:txBody>
      </p:sp>
      <p:sp>
        <p:nvSpPr>
          <p:cNvPr id="7" name="Rectangle 6">
            <a:extLst>
              <a:ext uri="{FF2B5EF4-FFF2-40B4-BE49-F238E27FC236}">
                <a16:creationId xmlns:a16="http://schemas.microsoft.com/office/drawing/2014/main" id="{D3CDBD4B-82F2-4198-8292-523D7A6FD525}"/>
              </a:ext>
            </a:extLst>
          </p:cNvPr>
          <p:cNvSpPr/>
          <p:nvPr/>
        </p:nvSpPr>
        <p:spPr>
          <a:xfrm>
            <a:off x="591125" y="2558489"/>
            <a:ext cx="9407433" cy="1200329"/>
          </a:xfrm>
          <a:prstGeom prst="rect">
            <a:avLst/>
          </a:prstGeom>
        </p:spPr>
        <p:txBody>
          <a:bodyPr wrap="square">
            <a:spAutoFit/>
          </a:bodyPr>
          <a:lstStyle/>
          <a:p>
            <a:r>
              <a:rPr lang="en-US"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If the judicial officer determines that the release described in subsection(b) of this section will not reasonably assure the appearance of the person as required or will endanger the safety of any other person or the community, such judicial officer shall order the pretrial release of the person— </a:t>
            </a:r>
          </a:p>
        </p:txBody>
      </p:sp>
      <p:sp>
        <p:nvSpPr>
          <p:cNvPr id="8" name="Rectangle 7">
            <a:extLst>
              <a:ext uri="{FF2B5EF4-FFF2-40B4-BE49-F238E27FC236}">
                <a16:creationId xmlns:a16="http://schemas.microsoft.com/office/drawing/2014/main" id="{FAEFD739-3484-4033-8BE3-B9C89AE4119B}"/>
              </a:ext>
            </a:extLst>
          </p:cNvPr>
          <p:cNvSpPr/>
          <p:nvPr/>
        </p:nvSpPr>
        <p:spPr>
          <a:xfrm>
            <a:off x="591124" y="4172467"/>
            <a:ext cx="9407433" cy="1477328"/>
          </a:xfrm>
          <a:prstGeom prst="rect">
            <a:avLst/>
          </a:prstGeom>
        </p:spPr>
        <p:txBody>
          <a:bodyPr wrap="square">
            <a:spAutoFit/>
          </a:bodyPr>
          <a:lstStyle/>
          <a:p>
            <a:r>
              <a:rPr lang="en-US"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Detention. If, after a hearing pursuant to the provisions of subsection (e) of this section, the judicial officer finds that no condition or combination of conditions will reasonably assure the appearance of the person as required and the safety of any other person and the community, such judicial officer shall order the detention of the person before trial. </a:t>
            </a:r>
          </a:p>
        </p:txBody>
      </p:sp>
    </p:spTree>
    <p:extLst>
      <p:ext uri="{BB962C8B-B14F-4D97-AF65-F5344CB8AC3E}">
        <p14:creationId xmlns:p14="http://schemas.microsoft.com/office/powerpoint/2010/main" val="292478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30B4D2-F026-49EA-9ABC-FF2289632639}"/>
              </a:ext>
            </a:extLst>
          </p:cNvPr>
          <p:cNvSpPr>
            <a:spLocks noGrp="1"/>
          </p:cNvSpPr>
          <p:nvPr>
            <p:ph type="sldNum" sz="quarter" idx="12"/>
          </p:nvPr>
        </p:nvSpPr>
        <p:spPr/>
        <p:txBody>
          <a:bodyPr/>
          <a:lstStyle/>
          <a:p>
            <a:fld id="{D57F1E4F-1CFF-5643-939E-02111984F565}" type="slidenum">
              <a:rPr lang="en-US" smtClean="0"/>
              <a:t>12</a:t>
            </a:fld>
            <a:endParaRPr lang="en-US" dirty="0"/>
          </a:p>
        </p:txBody>
      </p:sp>
      <p:pic>
        <p:nvPicPr>
          <p:cNvPr id="3" name="Picture 2" descr="National Institute of Corrections">
            <a:extLst>
              <a:ext uri="{FF2B5EF4-FFF2-40B4-BE49-F238E27FC236}">
                <a16:creationId xmlns:a16="http://schemas.microsoft.com/office/drawing/2014/main" id="{80FBB79D-0A56-4DA9-963A-029711786723}"/>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711A276-EE2E-4B7B-A182-7B00933BA98B}"/>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6" name="Rectangle 5">
            <a:extLst>
              <a:ext uri="{FF2B5EF4-FFF2-40B4-BE49-F238E27FC236}">
                <a16:creationId xmlns:a16="http://schemas.microsoft.com/office/drawing/2014/main" id="{C8B81A61-20DD-488E-BA62-D81CDD86444C}"/>
              </a:ext>
            </a:extLst>
          </p:cNvPr>
          <p:cNvSpPr/>
          <p:nvPr/>
        </p:nvSpPr>
        <p:spPr>
          <a:xfrm>
            <a:off x="711103" y="847435"/>
            <a:ext cx="8839200" cy="4708981"/>
          </a:xfrm>
          <a:prstGeom prst="rect">
            <a:avLst/>
          </a:prstGeom>
        </p:spPr>
        <p:txBody>
          <a:bodyPr wrap="square">
            <a:spAutoFit/>
          </a:bodyPr>
          <a:lstStyle/>
          <a:p>
            <a:r>
              <a:rPr lang="en-US" sz="2000"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(3) A judicial officer may not impose a financial condition under paragraph (1)(B)(xii) or (xiii) of this subsection to assure the safety of any other person or the community, but may impose such a financial condition to reasonably assure the defendant's presence at all court proceedings that does not result in the preventive detention of the person, except as provided in </a:t>
            </a:r>
            <a:r>
              <a:rPr lang="en-US" sz="2000" u="sng"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hlinkClick r:id="rId5">
                  <a:extLst>
                    <a:ext uri="{A12FA001-AC4F-418D-AE19-62706E023703}">
                      <ahyp:hlinkClr xmlns:ahyp="http://schemas.microsoft.com/office/drawing/2018/hyperlinkcolor" val="tx"/>
                    </a:ext>
                  </a:extLst>
                </a:hlinkClick>
              </a:rPr>
              <a:t>§ 23-1322(b)</a:t>
            </a:r>
            <a:r>
              <a:rPr lang="en-US" sz="2000"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a:t>
            </a:r>
          </a:p>
          <a:p>
            <a:endParaRPr lang="en-US" sz="2000"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endParaRPr>
          </a:p>
          <a:p>
            <a:r>
              <a:rPr lang="en-US" sz="2000"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(4) A person for whom conditions of release are imposed and who, after 24 hours from the time of the release hearing, continues to be detained as a result of inability to meet the conditions of release, shall upon application be entitled to have the conditions reviewed by the judicial officer who imposed them. Unless the conditions of release are amended and the person is thereupon released, on another condition or conditions, the judicial officer shall set forth in writing the reasons for requiring the conditions imposed.  </a:t>
            </a:r>
          </a:p>
        </p:txBody>
      </p:sp>
    </p:spTree>
    <p:extLst>
      <p:ext uri="{BB962C8B-B14F-4D97-AF65-F5344CB8AC3E}">
        <p14:creationId xmlns:p14="http://schemas.microsoft.com/office/powerpoint/2010/main" val="120411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13</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7" name="Table 6">
            <a:extLst>
              <a:ext uri="{FF2B5EF4-FFF2-40B4-BE49-F238E27FC236}">
                <a16:creationId xmlns:a16="http://schemas.microsoft.com/office/drawing/2014/main" id="{A0D3345B-8159-4C85-9F84-619F589B32D2}"/>
              </a:ext>
            </a:extLst>
          </p:cNvPr>
          <p:cNvGraphicFramePr>
            <a:graphicFrameLocks noGrp="1"/>
          </p:cNvGraphicFramePr>
          <p:nvPr>
            <p:extLst>
              <p:ext uri="{D42A27DB-BD31-4B8C-83A1-F6EECF244321}">
                <p14:modId xmlns:p14="http://schemas.microsoft.com/office/powerpoint/2010/main" val="1459514065"/>
              </p:ext>
            </p:extLst>
          </p:nvPr>
        </p:nvGraphicFramePr>
        <p:xfrm>
          <a:off x="591128" y="1436116"/>
          <a:ext cx="9683802" cy="3749040"/>
        </p:xfrm>
        <a:graphic>
          <a:graphicData uri="http://schemas.openxmlformats.org/drawingml/2006/table">
            <a:tbl>
              <a:tblPr firstRow="1" bandRow="1">
                <a:tableStyleId>{616DA210-FB5B-4158-B5E0-FEB733F419BA}</a:tableStyleId>
              </a:tblPr>
              <a:tblGrid>
                <a:gridCol w="3520303">
                  <a:extLst>
                    <a:ext uri="{9D8B030D-6E8A-4147-A177-3AD203B41FA5}">
                      <a16:colId xmlns:a16="http://schemas.microsoft.com/office/drawing/2014/main" val="2945527033"/>
                    </a:ext>
                  </a:extLst>
                </a:gridCol>
                <a:gridCol w="6163499">
                  <a:extLst>
                    <a:ext uri="{9D8B030D-6E8A-4147-A177-3AD203B41FA5}">
                      <a16:colId xmlns:a16="http://schemas.microsoft.com/office/drawing/2014/main" val="730838899"/>
                    </a:ext>
                  </a:extLst>
                </a:gridCol>
              </a:tblGrid>
              <a:tr h="370840">
                <a:tc>
                  <a:txBody>
                    <a:bodyPr/>
                    <a:lstStyle/>
                    <a:p>
                      <a:pPr algn="r"/>
                      <a:r>
                        <a:rPr lang="en-US" sz="4800" b="0" dirty="0">
                          <a:effectLst>
                            <a:outerShdw blurRad="38100" dist="38100" dir="2700000" algn="tl">
                              <a:srgbClr val="000000">
                                <a:alpha val="43137"/>
                              </a:srgbClr>
                            </a:outerShdw>
                          </a:effectLst>
                        </a:rPr>
                        <a:t>Release Options Following or in lieu of Arrest</a:t>
                      </a:r>
                      <a:endParaRPr lang="en-US" sz="4800" b="0" i="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r>
                        <a:rPr lang="en-US" sz="2000" b="0" dirty="0">
                          <a:effectLst>
                            <a:outerShdw blurRad="38100" dist="38100" dir="2700000" algn="tl">
                              <a:srgbClr val="000000">
                                <a:alpha val="43137"/>
                              </a:srgbClr>
                            </a:outerShdw>
                          </a:effectLst>
                        </a:rPr>
                        <a:t>The legal principle of release on the least restrictive conditions starts with the initial contact with law enforcement. High functioning jurisdictions use citation releases or summonses by law enforcement in lieu of custodial arrests for non-violent offenses when the individual’s identity is confirmed and no reasonable cause exists to suggest the individual may be a risk to the community or miss the ensuing court date.</a:t>
                      </a:r>
                      <a:endParaRPr lang="en-US" sz="2000" b="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00504437"/>
                  </a:ext>
                </a:extLst>
              </a:tr>
            </a:tbl>
          </a:graphicData>
        </a:graphic>
      </p:graphicFrame>
    </p:spTree>
    <p:extLst>
      <p:ext uri="{BB962C8B-B14F-4D97-AF65-F5344CB8AC3E}">
        <p14:creationId xmlns:p14="http://schemas.microsoft.com/office/powerpoint/2010/main" val="1282926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14</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7" name="Rounded Rectangle 6">
            <a:extLst>
              <a:ext uri="{FF2B5EF4-FFF2-40B4-BE49-F238E27FC236}">
                <a16:creationId xmlns:a16="http://schemas.microsoft.com/office/drawing/2014/main" id="{AED57529-4C78-40B1-A07D-88B3138F0F67}"/>
              </a:ext>
            </a:extLst>
          </p:cNvPr>
          <p:cNvSpPr/>
          <p:nvPr/>
        </p:nvSpPr>
        <p:spPr bwMode="auto">
          <a:xfrm>
            <a:off x="1369545" y="1315973"/>
            <a:ext cx="1680763" cy="3829494"/>
          </a:xfrm>
          <a:prstGeom prst="roundRect">
            <a:avLst/>
          </a:prstGeom>
          <a:solidFill>
            <a:schemeClr val="bg2">
              <a:lumMod val="60000"/>
              <a:lumOff val="4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Excluded:</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Murder</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Treason</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Person crime w/ prior person crime</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3</a:t>
            </a:r>
            <a:r>
              <a:rPr lang="en-US" sz="1400" baseline="300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rd</a:t>
            </a: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 DUI</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Weapons</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Burg I</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Sex Offender Registry</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Meth Man/Deal</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(4,389/12%)</a:t>
            </a:r>
          </a:p>
        </p:txBody>
      </p:sp>
      <p:sp>
        <p:nvSpPr>
          <p:cNvPr id="8" name="Rounded Rectangle 7">
            <a:extLst>
              <a:ext uri="{FF2B5EF4-FFF2-40B4-BE49-F238E27FC236}">
                <a16:creationId xmlns:a16="http://schemas.microsoft.com/office/drawing/2014/main" id="{66860B94-A7F5-44F2-9D90-A8A270D286DE}"/>
              </a:ext>
            </a:extLst>
          </p:cNvPr>
          <p:cNvSpPr/>
          <p:nvPr/>
        </p:nvSpPr>
        <p:spPr bwMode="auto">
          <a:xfrm>
            <a:off x="7383072" y="2299241"/>
            <a:ext cx="2819399" cy="90852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Defendant scores 0-9 on Recognizance Risk Assessment</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(4,935/14%)</a:t>
            </a:r>
          </a:p>
        </p:txBody>
      </p:sp>
      <p:sp>
        <p:nvSpPr>
          <p:cNvPr id="9" name="Rounded Rectangle 8">
            <a:extLst>
              <a:ext uri="{FF2B5EF4-FFF2-40B4-BE49-F238E27FC236}">
                <a16:creationId xmlns:a16="http://schemas.microsoft.com/office/drawing/2014/main" id="{2DCD1280-46A3-4F75-AC82-BD52305378AA}"/>
              </a:ext>
            </a:extLst>
          </p:cNvPr>
          <p:cNvSpPr/>
          <p:nvPr/>
        </p:nvSpPr>
        <p:spPr bwMode="auto">
          <a:xfrm>
            <a:off x="7383071" y="3237550"/>
            <a:ext cx="2819399" cy="838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Traffic or Non-person Misdemeanor</a:t>
            </a:r>
          </a:p>
          <a:p>
            <a:pPr algn="ctr" defTabSz="914099" fontAlgn="base">
              <a:spcBef>
                <a:spcPct val="0"/>
              </a:spcBef>
              <a:spcAft>
                <a:spcPct val="0"/>
              </a:spcAft>
            </a:pPr>
            <a:r>
              <a:rPr lang="en-US" sz="14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(8,355/23%)</a:t>
            </a:r>
          </a:p>
        </p:txBody>
      </p:sp>
      <p:sp>
        <p:nvSpPr>
          <p:cNvPr id="10" name="Rounded Rectangle 9">
            <a:extLst>
              <a:ext uri="{FF2B5EF4-FFF2-40B4-BE49-F238E27FC236}">
                <a16:creationId xmlns:a16="http://schemas.microsoft.com/office/drawing/2014/main" id="{7E1CE7BF-3AEA-4B1B-9767-0CAEE13750A6}"/>
              </a:ext>
            </a:extLst>
          </p:cNvPr>
          <p:cNvSpPr/>
          <p:nvPr/>
        </p:nvSpPr>
        <p:spPr bwMode="auto">
          <a:xfrm>
            <a:off x="3170810" y="3982970"/>
            <a:ext cx="3733800" cy="1524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Pre Initial Appearance ROR or Referral to Pretrial Supervision</a:t>
            </a:r>
          </a:p>
          <a:p>
            <a:pPr algn="ctr" defTabSz="914099" fontAlgn="base">
              <a:spcBef>
                <a:spcPct val="0"/>
              </a:spcBef>
              <a:spcAft>
                <a:spcPct val="0"/>
              </a:spcAft>
            </a:pPr>
            <a:r>
              <a:rPr lang="en-US"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(13,289/37% of total)</a:t>
            </a:r>
          </a:p>
        </p:txBody>
      </p:sp>
      <p:sp>
        <p:nvSpPr>
          <p:cNvPr id="11" name="Down Arrow Callout 11">
            <a:extLst>
              <a:ext uri="{FF2B5EF4-FFF2-40B4-BE49-F238E27FC236}">
                <a16:creationId xmlns:a16="http://schemas.microsoft.com/office/drawing/2014/main" id="{98BB34BC-9245-4ECC-912A-E212980FE57C}"/>
              </a:ext>
            </a:extLst>
          </p:cNvPr>
          <p:cNvSpPr/>
          <p:nvPr/>
        </p:nvSpPr>
        <p:spPr bwMode="auto">
          <a:xfrm>
            <a:off x="3202709" y="1475468"/>
            <a:ext cx="3657600" cy="1259147"/>
          </a:xfrm>
          <a:prstGeom prst="down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Arrest and Booking</a:t>
            </a:r>
          </a:p>
          <a:p>
            <a:pPr algn="ctr" defTabSz="914099" fontAlgn="base">
              <a:spcBef>
                <a:spcPct val="0"/>
              </a:spcBef>
              <a:spcAft>
                <a:spcPct val="0"/>
              </a:spcAft>
            </a:pPr>
            <a:r>
              <a:rPr lang="en-US" sz="23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(35,965)</a:t>
            </a:r>
          </a:p>
        </p:txBody>
      </p:sp>
      <p:sp>
        <p:nvSpPr>
          <p:cNvPr id="12" name="Down Arrow Callout 12">
            <a:extLst>
              <a:ext uri="{FF2B5EF4-FFF2-40B4-BE49-F238E27FC236}">
                <a16:creationId xmlns:a16="http://schemas.microsoft.com/office/drawing/2014/main" id="{2EBC4A2E-0F62-44C6-A845-9C589D96DE08}"/>
              </a:ext>
            </a:extLst>
          </p:cNvPr>
          <p:cNvSpPr/>
          <p:nvPr/>
        </p:nvSpPr>
        <p:spPr bwMode="auto">
          <a:xfrm>
            <a:off x="3190305" y="2764809"/>
            <a:ext cx="3662032" cy="1198747"/>
          </a:xfrm>
          <a:prstGeom prst="down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Eligible Defendants Screened by Recognizance Unit</a:t>
            </a:r>
          </a:p>
        </p:txBody>
      </p:sp>
      <p:sp>
        <p:nvSpPr>
          <p:cNvPr id="13" name="Equal 14">
            <a:extLst>
              <a:ext uri="{FF2B5EF4-FFF2-40B4-BE49-F238E27FC236}">
                <a16:creationId xmlns:a16="http://schemas.microsoft.com/office/drawing/2014/main" id="{8E2C9948-A193-49CA-8E5C-005379970182}"/>
              </a:ext>
            </a:extLst>
          </p:cNvPr>
          <p:cNvSpPr/>
          <p:nvPr/>
        </p:nvSpPr>
        <p:spPr bwMode="auto">
          <a:xfrm>
            <a:off x="6792083" y="3071575"/>
            <a:ext cx="677825" cy="200247"/>
          </a:xfrm>
          <a:prstGeom prst="mathEqual">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2">
                  <a:lumMod val="60000"/>
                  <a:lumOff val="40000"/>
                </a:schemeClr>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endParaRPr>
          </a:p>
        </p:txBody>
      </p:sp>
      <p:sp>
        <p:nvSpPr>
          <p:cNvPr id="14" name="Left Arrow Callout 4">
            <a:extLst>
              <a:ext uri="{FF2B5EF4-FFF2-40B4-BE49-F238E27FC236}">
                <a16:creationId xmlns:a16="http://schemas.microsoft.com/office/drawing/2014/main" id="{09D893D3-92D7-4A3E-AB09-5A5E832918ED}"/>
              </a:ext>
            </a:extLst>
          </p:cNvPr>
          <p:cNvSpPr/>
          <p:nvPr/>
        </p:nvSpPr>
        <p:spPr bwMode="auto">
          <a:xfrm>
            <a:off x="6904610" y="4174095"/>
            <a:ext cx="3189762" cy="1801974"/>
          </a:xfrm>
          <a:prstGeom prst="left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solidFill>
                  <a:schemeClr val="bg1"/>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rPr>
              <a:t>Police and Recognizance Unit have override authority</a:t>
            </a:r>
          </a:p>
        </p:txBody>
      </p:sp>
      <p:sp>
        <p:nvSpPr>
          <p:cNvPr id="3" name="TextBox 2">
            <a:extLst>
              <a:ext uri="{FF2B5EF4-FFF2-40B4-BE49-F238E27FC236}">
                <a16:creationId xmlns:a16="http://schemas.microsoft.com/office/drawing/2014/main" id="{C2D62474-CC6A-401F-ACEC-274171D4C51F}"/>
              </a:ext>
            </a:extLst>
          </p:cNvPr>
          <p:cNvSpPr txBox="1"/>
          <p:nvPr/>
        </p:nvSpPr>
        <p:spPr>
          <a:xfrm>
            <a:off x="523389" y="307511"/>
            <a:ext cx="7331110" cy="830997"/>
          </a:xfrm>
          <a:prstGeom prst="rect">
            <a:avLst/>
          </a:prstGeom>
          <a:noFill/>
        </p:spPr>
        <p:txBody>
          <a:bodyPr wrap="square" rtlCol="0">
            <a:spAutoFit/>
          </a:bodyPr>
          <a:lstStyle/>
          <a:p>
            <a:r>
              <a:rPr lang="en-US" sz="4800" dirty="0"/>
              <a:t>Multnomah County</a:t>
            </a:r>
          </a:p>
        </p:txBody>
      </p:sp>
    </p:spTree>
    <p:extLst>
      <p:ext uri="{BB962C8B-B14F-4D97-AF65-F5344CB8AC3E}">
        <p14:creationId xmlns:p14="http://schemas.microsoft.com/office/powerpoint/2010/main" val="384850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15</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7" name="Table 6">
            <a:extLst>
              <a:ext uri="{FF2B5EF4-FFF2-40B4-BE49-F238E27FC236}">
                <a16:creationId xmlns:a16="http://schemas.microsoft.com/office/drawing/2014/main" id="{40FC90AB-C8F8-435B-9DBE-E59FACB95251}"/>
              </a:ext>
            </a:extLst>
          </p:cNvPr>
          <p:cNvGraphicFramePr>
            <a:graphicFrameLocks noGrp="1"/>
          </p:cNvGraphicFramePr>
          <p:nvPr>
            <p:extLst>
              <p:ext uri="{D42A27DB-BD31-4B8C-83A1-F6EECF244321}">
                <p14:modId xmlns:p14="http://schemas.microsoft.com/office/powerpoint/2010/main" val="1650469016"/>
              </p:ext>
            </p:extLst>
          </p:nvPr>
        </p:nvGraphicFramePr>
        <p:xfrm>
          <a:off x="714151" y="1399171"/>
          <a:ext cx="9722940" cy="3017520"/>
        </p:xfrm>
        <a:graphic>
          <a:graphicData uri="http://schemas.openxmlformats.org/drawingml/2006/table">
            <a:tbl>
              <a:tblPr firstRow="1" bandRow="1">
                <a:tableStyleId>{616DA210-FB5B-4158-B5E0-FEB733F419BA}</a:tableStyleId>
              </a:tblPr>
              <a:tblGrid>
                <a:gridCol w="3534530">
                  <a:extLst>
                    <a:ext uri="{9D8B030D-6E8A-4147-A177-3AD203B41FA5}">
                      <a16:colId xmlns:a16="http://schemas.microsoft.com/office/drawing/2014/main" val="2945527033"/>
                    </a:ext>
                  </a:extLst>
                </a:gridCol>
                <a:gridCol w="6188410">
                  <a:extLst>
                    <a:ext uri="{9D8B030D-6E8A-4147-A177-3AD203B41FA5}">
                      <a16:colId xmlns:a16="http://schemas.microsoft.com/office/drawing/2014/main" val="730838899"/>
                    </a:ext>
                  </a:extLst>
                </a:gridCol>
              </a:tblGrid>
              <a:tr h="370840">
                <a:tc>
                  <a:txBody>
                    <a:bodyPr/>
                    <a:lstStyle/>
                    <a:p>
                      <a:pPr algn="r"/>
                      <a:r>
                        <a:rPr lang="en-US" sz="4800" b="0" dirty="0">
                          <a:effectLst>
                            <a:outerShdw blurRad="38100" dist="38100" dir="2700000" algn="tl">
                              <a:srgbClr val="000000">
                                <a:alpha val="43137"/>
                              </a:srgbClr>
                            </a:outerShdw>
                          </a:effectLst>
                        </a:rPr>
                        <a:t>No Locally-imposed Exclusions to Release</a:t>
                      </a:r>
                      <a:endParaRPr lang="en-US" sz="4800" b="0" i="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endParaRPr lang="en-US" sz="2000" b="0" dirty="0">
                        <a:effectLst>
                          <a:outerShdw blurRad="38100" dist="38100" dir="2700000" algn="tl">
                            <a:srgbClr val="000000">
                              <a:alpha val="43137"/>
                            </a:srgbClr>
                          </a:outerShdw>
                        </a:effectLst>
                      </a:endParaRPr>
                    </a:p>
                    <a:p>
                      <a:endParaRPr lang="en-US" sz="2000" b="0" dirty="0">
                        <a:effectLst>
                          <a:outerShdw blurRad="38100" dist="38100" dir="2700000" algn="tl">
                            <a:srgbClr val="000000">
                              <a:alpha val="43137"/>
                            </a:srgbClr>
                          </a:outerShdw>
                        </a:effectLst>
                      </a:endParaRPr>
                    </a:p>
                    <a:p>
                      <a:r>
                        <a:rPr lang="en-US" sz="2000" b="0" dirty="0">
                          <a:effectLst>
                            <a:outerShdw blurRad="38100" dist="38100" dir="2700000" algn="tl">
                              <a:srgbClr val="000000">
                                <a:alpha val="43137"/>
                              </a:srgbClr>
                            </a:outerShdw>
                          </a:effectLst>
                        </a:rPr>
                        <a:t>Pretrial systems screen all defendants eligible by statute for pretrial release consideration.  Local justice systems do not impose limitations on pretrial screening and assessment eligibility beyond those established in the controlling bail law.</a:t>
                      </a:r>
                      <a:endParaRPr lang="en-US" sz="2000" b="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00504437"/>
                  </a:ext>
                </a:extLst>
              </a:tr>
            </a:tbl>
          </a:graphicData>
        </a:graphic>
      </p:graphicFrame>
    </p:spTree>
    <p:extLst>
      <p:ext uri="{BB962C8B-B14F-4D97-AF65-F5344CB8AC3E}">
        <p14:creationId xmlns:p14="http://schemas.microsoft.com/office/powerpoint/2010/main" val="346947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16</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7" name="Table 6">
            <a:extLst>
              <a:ext uri="{FF2B5EF4-FFF2-40B4-BE49-F238E27FC236}">
                <a16:creationId xmlns:a16="http://schemas.microsoft.com/office/drawing/2014/main" id="{F5FA4B39-BEFE-47BA-91A6-1B2F6BAF8F5E}"/>
              </a:ext>
            </a:extLst>
          </p:cNvPr>
          <p:cNvGraphicFramePr>
            <a:graphicFrameLocks noGrp="1"/>
          </p:cNvGraphicFramePr>
          <p:nvPr>
            <p:extLst>
              <p:ext uri="{D42A27DB-BD31-4B8C-83A1-F6EECF244321}">
                <p14:modId xmlns:p14="http://schemas.microsoft.com/office/powerpoint/2010/main" val="2630020937"/>
              </p:ext>
            </p:extLst>
          </p:nvPr>
        </p:nvGraphicFramePr>
        <p:xfrm>
          <a:off x="206151" y="506396"/>
          <a:ext cx="9523833" cy="5577840"/>
        </p:xfrm>
        <a:graphic>
          <a:graphicData uri="http://schemas.openxmlformats.org/drawingml/2006/table">
            <a:tbl>
              <a:tblPr firstRow="1" bandRow="1">
                <a:tableStyleId>{616DA210-FB5B-4158-B5E0-FEB733F419BA}</a:tableStyleId>
              </a:tblPr>
              <a:tblGrid>
                <a:gridCol w="3462150">
                  <a:extLst>
                    <a:ext uri="{9D8B030D-6E8A-4147-A177-3AD203B41FA5}">
                      <a16:colId xmlns:a16="http://schemas.microsoft.com/office/drawing/2014/main" val="2945527033"/>
                    </a:ext>
                  </a:extLst>
                </a:gridCol>
                <a:gridCol w="6061683">
                  <a:extLst>
                    <a:ext uri="{9D8B030D-6E8A-4147-A177-3AD203B41FA5}">
                      <a16:colId xmlns:a16="http://schemas.microsoft.com/office/drawing/2014/main" val="730838899"/>
                    </a:ext>
                  </a:extLst>
                </a:gridCol>
              </a:tblGrid>
              <a:tr h="370840">
                <a:tc>
                  <a:txBody>
                    <a:bodyPr/>
                    <a:lstStyle/>
                    <a:p>
                      <a:pPr algn="r"/>
                      <a:r>
                        <a:rPr lang="en-US" sz="4800" b="0" dirty="0">
                          <a:effectLst>
                            <a:outerShdw blurRad="38100" dist="38100" dir="2700000" algn="tl">
                              <a:srgbClr val="000000">
                                <a:alpha val="43137"/>
                              </a:srgbClr>
                            </a:outerShdw>
                          </a:effectLst>
                        </a:rPr>
                        <a:t>Criminal Case Screening</a:t>
                      </a:r>
                      <a:endParaRPr lang="en-US" sz="4800" b="0" i="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r>
                        <a:rPr lang="en-US" sz="2000" b="0" dirty="0">
                          <a:effectLst>
                            <a:outerShdw blurRad="38100" dist="38100" dir="2700000" algn="tl">
                              <a:srgbClr val="000000">
                                <a:alpha val="43137"/>
                              </a:srgbClr>
                            </a:outerShdw>
                          </a:effectLst>
                        </a:rPr>
                        <a:t>Trained and experienced prosecutors screen arrest filings before initial appearance to determine the most appropriate action. Early screening helps:</a:t>
                      </a:r>
                    </a:p>
                    <a:p>
                      <a:pPr marL="342900" marR="0" lvl="0" indent="-342900">
                        <a:spcBef>
                          <a:spcPts val="0"/>
                        </a:spcBef>
                        <a:spcAft>
                          <a:spcPts val="0"/>
                        </a:spcAft>
                        <a:buFont typeface="Symbol" panose="05050102010706020507" pitchFamily="18" charset="2"/>
                        <a:buChar char=""/>
                      </a:pPr>
                      <a:r>
                        <a:rPr lang="en-US" sz="2000" b="0" dirty="0">
                          <a:effectLst>
                            <a:outerShdw blurRad="38100" dist="38100" dir="2700000" algn="tl">
                              <a:srgbClr val="000000">
                                <a:alpha val="43137"/>
                              </a:srgbClr>
                            </a:outerShdw>
                          </a:effectLst>
                        </a:rPr>
                        <a:t>reduce needless pretrial detention based on bail decisions made using arrest charges;</a:t>
                      </a:r>
                    </a:p>
                    <a:p>
                      <a:pPr marL="342900" marR="0" lvl="0" indent="-342900">
                        <a:spcBef>
                          <a:spcPts val="0"/>
                        </a:spcBef>
                        <a:spcAft>
                          <a:spcPts val="0"/>
                        </a:spcAft>
                        <a:buFont typeface="Symbol" panose="05050102010706020507" pitchFamily="18" charset="2"/>
                        <a:buChar char=""/>
                      </a:pPr>
                      <a:r>
                        <a:rPr lang="en-US" sz="2000" b="0" dirty="0">
                          <a:effectLst>
                            <a:outerShdw blurRad="38100" dist="38100" dir="2700000" algn="tl">
                              <a:srgbClr val="000000">
                                <a:alpha val="43137"/>
                              </a:srgbClr>
                            </a:outerShdw>
                          </a:effectLst>
                        </a:rPr>
                        <a:t>aid prosecution in determining the most appropriate recommendations for pretrial release or detention;</a:t>
                      </a:r>
                    </a:p>
                    <a:p>
                      <a:pPr marL="342900" marR="0" lvl="0" indent="-342900">
                        <a:spcBef>
                          <a:spcPts val="0"/>
                        </a:spcBef>
                        <a:spcAft>
                          <a:spcPts val="0"/>
                        </a:spcAft>
                        <a:buFont typeface="Symbol" panose="05050102010706020507" pitchFamily="18" charset="2"/>
                        <a:buChar char=""/>
                      </a:pPr>
                      <a:r>
                        <a:rPr lang="en-US" sz="2000" b="0" dirty="0">
                          <a:effectLst>
                            <a:outerShdw blurRad="38100" dist="38100" dir="2700000" algn="tl">
                              <a:srgbClr val="000000">
                                <a:alpha val="43137"/>
                              </a:srgbClr>
                            </a:outerShdw>
                          </a:effectLst>
                        </a:rPr>
                        <a:t>dispose of weaker cases sooner and target resources to higher level cases; and</a:t>
                      </a:r>
                    </a:p>
                    <a:p>
                      <a:pPr marL="342900" marR="0" lvl="0" indent="-342900">
                        <a:spcBef>
                          <a:spcPts val="0"/>
                        </a:spcBef>
                        <a:spcAft>
                          <a:spcPts val="0"/>
                        </a:spcAft>
                        <a:buFont typeface="Symbol" panose="05050102010706020507" pitchFamily="18" charset="2"/>
                        <a:buChar char=""/>
                      </a:pPr>
                      <a:r>
                        <a:rPr lang="en-US" sz="2000" b="0" dirty="0">
                          <a:effectLst>
                            <a:outerShdw blurRad="38100" dist="38100" dir="2700000" algn="tl">
                              <a:srgbClr val="000000">
                                <a:alpha val="43137"/>
                              </a:srgbClr>
                            </a:outerShdw>
                          </a:effectLst>
                        </a:rPr>
                        <a:t>identify defendants eligible for diversion and other alternatives to adjudication.</a:t>
                      </a:r>
                    </a:p>
                    <a:p>
                      <a:r>
                        <a:rPr lang="en-US" sz="2000" b="0" dirty="0">
                          <a:effectLst>
                            <a:outerShdw blurRad="38100" dist="38100" dir="2700000" algn="tl">
                              <a:srgbClr val="000000">
                                <a:alpha val="43137"/>
                              </a:srgbClr>
                            </a:outerShdw>
                          </a:effectLst>
                        </a:rPr>
                        <a:t>Screening outcomes range from dismissing or reducing charges, offering defendants referrals to diversion or problem-solving courts and preparing bail recommendations for initial court appearance.  </a:t>
                      </a:r>
                      <a:endParaRPr lang="en-US" sz="2000" b="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00504437"/>
                  </a:ext>
                </a:extLst>
              </a:tr>
            </a:tbl>
          </a:graphicData>
        </a:graphic>
      </p:graphicFrame>
    </p:spTree>
    <p:extLst>
      <p:ext uri="{BB962C8B-B14F-4D97-AF65-F5344CB8AC3E}">
        <p14:creationId xmlns:p14="http://schemas.microsoft.com/office/powerpoint/2010/main" val="400926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17</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8" name="Table 7">
            <a:extLst>
              <a:ext uri="{FF2B5EF4-FFF2-40B4-BE49-F238E27FC236}">
                <a16:creationId xmlns:a16="http://schemas.microsoft.com/office/drawing/2014/main" id="{D3703897-2F7B-49E7-AD7A-EC945C480086}"/>
              </a:ext>
            </a:extLst>
          </p:cNvPr>
          <p:cNvGraphicFramePr>
            <a:graphicFrameLocks noGrp="1"/>
          </p:cNvGraphicFramePr>
          <p:nvPr>
            <p:extLst>
              <p:ext uri="{D42A27DB-BD31-4B8C-83A1-F6EECF244321}">
                <p14:modId xmlns:p14="http://schemas.microsoft.com/office/powerpoint/2010/main" val="606174058"/>
              </p:ext>
            </p:extLst>
          </p:nvPr>
        </p:nvGraphicFramePr>
        <p:xfrm>
          <a:off x="187678" y="679572"/>
          <a:ext cx="9523833" cy="5577840"/>
        </p:xfrm>
        <a:graphic>
          <a:graphicData uri="http://schemas.openxmlformats.org/drawingml/2006/table">
            <a:tbl>
              <a:tblPr firstRow="1" bandRow="1">
                <a:tableStyleId>{616DA210-FB5B-4158-B5E0-FEB733F419BA}</a:tableStyleId>
              </a:tblPr>
              <a:tblGrid>
                <a:gridCol w="3462150">
                  <a:extLst>
                    <a:ext uri="{9D8B030D-6E8A-4147-A177-3AD203B41FA5}">
                      <a16:colId xmlns:a16="http://schemas.microsoft.com/office/drawing/2014/main" val="2945527033"/>
                    </a:ext>
                  </a:extLst>
                </a:gridCol>
                <a:gridCol w="6061683">
                  <a:extLst>
                    <a:ext uri="{9D8B030D-6E8A-4147-A177-3AD203B41FA5}">
                      <a16:colId xmlns:a16="http://schemas.microsoft.com/office/drawing/2014/main" val="730838899"/>
                    </a:ext>
                  </a:extLst>
                </a:gridCol>
              </a:tblGrid>
              <a:tr h="370840">
                <a:tc>
                  <a:txBody>
                    <a:bodyPr/>
                    <a:lstStyle/>
                    <a:p>
                      <a:pPr algn="r"/>
                      <a:r>
                        <a:rPr lang="en-US" sz="4800" b="0" dirty="0">
                          <a:effectLst>
                            <a:outerShdw blurRad="38100" dist="38100" dir="2700000" algn="tl">
                              <a:srgbClr val="000000">
                                <a:alpha val="43137"/>
                              </a:srgbClr>
                            </a:outerShdw>
                          </a:effectLst>
                        </a:rPr>
                        <a:t>Active Defense Counsel</a:t>
                      </a:r>
                      <a:endParaRPr lang="en-US" sz="4800" b="0" i="0" dirty="0">
                        <a:solidFill>
                          <a:schemeClr val="tx2">
                            <a:lumMod val="7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r>
                        <a:rPr lang="en-US" sz="2000" b="0" dirty="0">
                          <a:effectLst>
                            <a:outerShdw blurRad="38100" dist="38100" dir="2700000" algn="tl">
                              <a:srgbClr val="000000">
                                <a:alpha val="43137"/>
                              </a:srgbClr>
                            </a:outerShdw>
                          </a:effectLst>
                        </a:rPr>
                        <a:t>Defense counsel engaged before initial appearance and prepared to represent the defendant regarding bail.</a:t>
                      </a:r>
                    </a:p>
                    <a:p>
                      <a:pPr marL="342900" indent="-342900">
                        <a:buFont typeface="Arial" panose="020B0604020202020204" pitchFamily="34" charset="0"/>
                        <a:buChar char="•"/>
                      </a:pPr>
                      <a:r>
                        <a:rPr lang="en-US" sz="2000" b="0" dirty="0">
                          <a:effectLst>
                            <a:outerShdw blurRad="38100" dist="38100" dir="2700000" algn="tl">
                              <a:srgbClr val="000000">
                                <a:alpha val="43137"/>
                              </a:srgbClr>
                            </a:outerShdw>
                          </a:effectLst>
                        </a:rPr>
                        <a:t>The U.S. Supreme Court ruled in </a:t>
                      </a:r>
                      <a:r>
                        <a:rPr lang="en-US" sz="2000" b="0" dirty="0" err="1">
                          <a:effectLst>
                            <a:outerShdw blurRad="38100" dist="38100" dir="2700000" algn="tl">
                              <a:srgbClr val="000000">
                                <a:alpha val="43137"/>
                              </a:srgbClr>
                            </a:outerShdw>
                          </a:effectLst>
                        </a:rPr>
                        <a:t>Rothgery</a:t>
                      </a:r>
                      <a:r>
                        <a:rPr lang="en-US" sz="2000" b="0" dirty="0">
                          <a:effectLst>
                            <a:outerShdw blurRad="38100" dist="38100" dir="2700000" algn="tl">
                              <a:srgbClr val="000000">
                                <a:alpha val="43137"/>
                              </a:srgbClr>
                            </a:outerShdw>
                          </a:effectLst>
                        </a:rPr>
                        <a:t> v Gillespie County, 554 U.S. 191 (2008) that the initial bail hearing is a critical stage in the criminal case because liberty is at stake. Therefore, this decision point requires legal representation.</a:t>
                      </a:r>
                    </a:p>
                    <a:p>
                      <a:pPr marL="342900" indent="-342900">
                        <a:buFont typeface="Arial" panose="020B0604020202020204" pitchFamily="34" charset="0"/>
                        <a:buChar char="•"/>
                      </a:pPr>
                      <a:r>
                        <a:rPr lang="en-US" sz="2000" b="0" dirty="0">
                          <a:effectLst>
                            <a:outerShdw blurRad="38100" dist="38100" dir="2700000" algn="tl">
                              <a:srgbClr val="000000">
                                <a:alpha val="43137"/>
                              </a:srgbClr>
                            </a:outerShdw>
                          </a:effectLst>
                        </a:rPr>
                        <a:t>The American Bar Association’s “Ten Principles of a Public Defense Delivery System” recommend that clients are screened for eligibility and defense counsel assigned as soon as feasible after clients’ arrest,  detention, or request for counsel. Counsel should be furnished upon arrest, detention, or request, and usually within 24 hours thereafter.</a:t>
                      </a:r>
                      <a:endParaRPr lang="en-US" sz="2000" b="0" dirty="0">
                        <a:solidFill>
                          <a:schemeClr val="tx2">
                            <a:lumMod val="7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00504437"/>
                  </a:ext>
                </a:extLst>
              </a:tr>
            </a:tbl>
          </a:graphicData>
        </a:graphic>
      </p:graphicFrame>
    </p:spTree>
    <p:extLst>
      <p:ext uri="{BB962C8B-B14F-4D97-AF65-F5344CB8AC3E}">
        <p14:creationId xmlns:p14="http://schemas.microsoft.com/office/powerpoint/2010/main" val="25158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18</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7" name="Rectangle 6">
            <a:extLst>
              <a:ext uri="{FF2B5EF4-FFF2-40B4-BE49-F238E27FC236}">
                <a16:creationId xmlns:a16="http://schemas.microsoft.com/office/drawing/2014/main" id="{22568B71-053B-4860-B7E9-8C95F6AEC32F}"/>
              </a:ext>
            </a:extLst>
          </p:cNvPr>
          <p:cNvSpPr/>
          <p:nvPr/>
        </p:nvSpPr>
        <p:spPr>
          <a:xfrm>
            <a:off x="1001261" y="679572"/>
            <a:ext cx="8735291" cy="5355312"/>
          </a:xfrm>
          <a:prstGeom prst="rect">
            <a:avLst/>
          </a:prstGeom>
        </p:spPr>
        <p:txBody>
          <a:bodyPr wrap="square">
            <a:spAutoFit/>
          </a:bodyPr>
          <a:lstStyle/>
          <a:p>
            <a:r>
              <a:rPr lang="en-US"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We have, for purposes of the right to counsel, pegged commencement to “‘the initiation of adversary judicial criminal proceedings—whether by way of formal charge, preliminary hearing, indictment, information, or arraignment,’” (United States v. Gouveia, 467 U. S. 180, 188 (1984), quoting Kirby v. Illinois, 406 U. S. 682, 689 (1972)). The rule is not “mere formalism,” but a recognition of the point at which “the government has committed itself to prosecute,” “the adverse positions of government and defendant have solidified,” and the accused “finds himself faced with the prosecutorial forces of organized society, and immersed in the intricacies of substantive and procedural criminal law.” (Kirby at 689). </a:t>
            </a:r>
          </a:p>
          <a:p>
            <a:endParaRPr lang="en-US"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endParaRPr>
          </a:p>
          <a:p>
            <a:r>
              <a:rPr lang="en-US"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We merely reaffirm what we have held before and what an overwhelming majority of American jurisdictions understand in practice: a criminal defendant’s initial appearance before a judicial officer, where he learns the charge against him and his liberty is subject to restriction, marks the start of adversary judicial proceedings that trigger attachment of the Sixth Amendment right to counsel.</a:t>
            </a:r>
          </a:p>
          <a:p>
            <a:endParaRPr lang="en-US"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endParaRPr>
          </a:p>
          <a:p>
            <a:pPr algn="r"/>
            <a:r>
              <a:rPr lang="en-US" b="1" i="1" dirty="0" err="1">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Rothgery</a:t>
            </a:r>
            <a:r>
              <a:rPr lang="en-US" b="1"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 v </a:t>
            </a:r>
            <a:r>
              <a:rPr lang="en-US" b="1" i="1"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Gillespie County</a:t>
            </a:r>
            <a:r>
              <a:rPr lang="en-US" b="1" dirty="0">
                <a:solidFill>
                  <a:schemeClr val="tx1">
                    <a:lumMod val="85000"/>
                  </a:schemeClr>
                </a:solidFill>
                <a:effectLst>
                  <a:outerShdw blurRad="38100" dist="38100" dir="2700000" algn="tl">
                    <a:srgbClr val="000000">
                      <a:alpha val="43137"/>
                    </a:srgbClr>
                  </a:outerShdw>
                </a:effectLst>
                <a:ea typeface="Linux Biolinum G" panose="02000503000000000000" pitchFamily="2" charset="0"/>
                <a:cs typeface="Linux Biolinum G" panose="02000503000000000000" pitchFamily="2" charset="0"/>
              </a:rPr>
              <a:t>, 554 U.S. 191 (2008)</a:t>
            </a:r>
          </a:p>
        </p:txBody>
      </p:sp>
    </p:spTree>
    <p:extLst>
      <p:ext uri="{BB962C8B-B14F-4D97-AF65-F5344CB8AC3E}">
        <p14:creationId xmlns:p14="http://schemas.microsoft.com/office/powerpoint/2010/main" val="156230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19</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7" name="Table 6">
            <a:extLst>
              <a:ext uri="{FF2B5EF4-FFF2-40B4-BE49-F238E27FC236}">
                <a16:creationId xmlns:a16="http://schemas.microsoft.com/office/drawing/2014/main" id="{F16578C6-6852-4970-9BC8-7D853E773089}"/>
              </a:ext>
            </a:extLst>
          </p:cNvPr>
          <p:cNvGraphicFramePr>
            <a:graphicFrameLocks noGrp="1"/>
          </p:cNvGraphicFramePr>
          <p:nvPr>
            <p:extLst>
              <p:ext uri="{D42A27DB-BD31-4B8C-83A1-F6EECF244321}">
                <p14:modId xmlns:p14="http://schemas.microsoft.com/office/powerpoint/2010/main" val="3211903749"/>
              </p:ext>
            </p:extLst>
          </p:nvPr>
        </p:nvGraphicFramePr>
        <p:xfrm>
          <a:off x="253671" y="679572"/>
          <a:ext cx="10098869" cy="5303520"/>
        </p:xfrm>
        <a:graphic>
          <a:graphicData uri="http://schemas.openxmlformats.org/drawingml/2006/table">
            <a:tbl>
              <a:tblPr firstRow="1" bandRow="1">
                <a:tableStyleId>{616DA210-FB5B-4158-B5E0-FEB733F419BA}</a:tableStyleId>
              </a:tblPr>
              <a:tblGrid>
                <a:gridCol w="3997049">
                  <a:extLst>
                    <a:ext uri="{9D8B030D-6E8A-4147-A177-3AD203B41FA5}">
                      <a16:colId xmlns:a16="http://schemas.microsoft.com/office/drawing/2014/main" val="2945527033"/>
                    </a:ext>
                  </a:extLst>
                </a:gridCol>
                <a:gridCol w="6101820">
                  <a:extLst>
                    <a:ext uri="{9D8B030D-6E8A-4147-A177-3AD203B41FA5}">
                      <a16:colId xmlns:a16="http://schemas.microsoft.com/office/drawing/2014/main" val="730838899"/>
                    </a:ext>
                  </a:extLst>
                </a:gridCol>
              </a:tblGrid>
              <a:tr h="370840">
                <a:tc>
                  <a:txBody>
                    <a:bodyPr/>
                    <a:lstStyle/>
                    <a:p>
                      <a:pPr algn="r"/>
                      <a:r>
                        <a:rPr lang="en-US" sz="4000" b="0" dirty="0">
                          <a:effectLst>
                            <a:outerShdw blurRad="38100" dist="38100" dir="2700000" algn="tl">
                              <a:srgbClr val="000000">
                                <a:alpha val="43137"/>
                              </a:srgbClr>
                            </a:outerShdw>
                          </a:effectLst>
                        </a:rPr>
                        <a:t>Collaborative Stakeholders</a:t>
                      </a:r>
                      <a:endParaRPr lang="en-US" sz="4000" b="0" i="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r>
                        <a:rPr lang="en-US" sz="1800" b="0" dirty="0">
                          <a:effectLst>
                            <a:outerShdw blurRad="38100" dist="38100" dir="2700000" algn="tl">
                              <a:srgbClr val="000000">
                                <a:alpha val="43137"/>
                              </a:srgbClr>
                            </a:outerShdw>
                          </a:effectLst>
                        </a:rPr>
                        <a:t>Inter-agency coordination that help allocate scarce resources efficiently, reduce jail overcrowding, and increase public confidence in and support for criminal justice processes, enhancing system performance and, ultimately, the integrity of the law. </a:t>
                      </a:r>
                    </a:p>
                    <a:p>
                      <a:r>
                        <a:rPr lang="en-US" sz="1800" b="0" dirty="0">
                          <a:effectLst>
                            <a:outerShdw blurRad="38100" dist="38100" dir="2700000" algn="tl">
                              <a:srgbClr val="000000">
                                <a:alpha val="43137"/>
                              </a:srgbClr>
                            </a:outerShdw>
                          </a:effectLst>
                        </a:rPr>
                        <a:t> </a:t>
                      </a:r>
                    </a:p>
                    <a:p>
                      <a:r>
                        <a:rPr lang="en-US" sz="1800" b="0" dirty="0">
                          <a:effectLst>
                            <a:outerShdw blurRad="38100" dist="38100" dir="2700000" algn="tl">
                              <a:srgbClr val="000000">
                                <a:alpha val="43137"/>
                              </a:srgbClr>
                            </a:outerShdw>
                          </a:effectLst>
                        </a:rPr>
                        <a:t>Coordinating bodies include all three branches of government and other relevant stakeholders and address specific and systemic issues.  Within the pretrial context, coordinating bodies analyze current performance (e.g., of detain/release decisions), and suggest opportunities for improvement.  </a:t>
                      </a:r>
                    </a:p>
                    <a:p>
                      <a:endParaRPr lang="en-US" sz="1800" b="0" dirty="0">
                        <a:effectLst>
                          <a:outerShdw blurRad="38100" dist="38100" dir="2700000" algn="tl">
                            <a:srgbClr val="000000">
                              <a:alpha val="43137"/>
                            </a:srgbClr>
                          </a:outerShdw>
                        </a:effectLst>
                      </a:endParaRPr>
                    </a:p>
                    <a:p>
                      <a:r>
                        <a:rPr lang="en-US" sz="1800" b="0" dirty="0">
                          <a:effectLst>
                            <a:outerShdw blurRad="38100" dist="38100" dir="2700000" algn="tl">
                              <a:srgbClr val="000000">
                                <a:alpha val="43137"/>
                              </a:srgbClr>
                            </a:outerShdw>
                          </a:effectLst>
                        </a:rPr>
                        <a:t>NACo, JMI and BJA (2014). "From Silo to System: The Importance of Criminal Justice Coordinating Councils (CJCCs)" (Webinar). </a:t>
                      </a:r>
                      <a:r>
                        <a:rPr lang="en-US" sz="1800" b="0" u="sng" dirty="0">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http://www.naco.org/sites/default/files/event_attachments/NACo%20From%20Silo%20to%20System%20-%20Sept%2024.pdf</a:t>
                      </a:r>
                      <a:r>
                        <a:rPr lang="en-US" sz="1800" b="0" dirty="0">
                          <a:effectLst>
                            <a:outerShdw blurRad="38100" dist="38100" dir="2700000" algn="tl">
                              <a:srgbClr val="000000">
                                <a:alpha val="43137"/>
                              </a:srgbClr>
                            </a:outerShdw>
                          </a:effectLst>
                        </a:rPr>
                        <a:t>. </a:t>
                      </a:r>
                      <a:endParaRPr lang="en-US" sz="1800" b="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00504437"/>
                  </a:ext>
                </a:extLst>
              </a:tr>
            </a:tbl>
          </a:graphicData>
        </a:graphic>
      </p:graphicFrame>
    </p:spTree>
    <p:extLst>
      <p:ext uri="{BB962C8B-B14F-4D97-AF65-F5344CB8AC3E}">
        <p14:creationId xmlns:p14="http://schemas.microsoft.com/office/powerpoint/2010/main" val="6218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DCC59213-5EAD-426E-996F-663364807858}"/>
              </a:ext>
            </a:extLst>
          </p:cNvPr>
          <p:cNvPicPr/>
          <p:nvPr/>
        </p:nvPicPr>
        <p:blipFill rotWithShape="1">
          <a:blip r:embed="rId8" cstate="email">
            <a:extLst>
              <a:ext uri="{28A0092B-C50C-407E-A947-70E740481C1C}">
                <a14:useLocalDpi xmlns:a14="http://schemas.microsoft.com/office/drawing/2010/main"/>
              </a:ext>
            </a:extLst>
          </a:blip>
          <a:srcRect r="15136"/>
          <a:stretch/>
        </p:blipFill>
        <p:spPr bwMode="auto">
          <a:xfrm>
            <a:off x="20" y="10"/>
            <a:ext cx="7759920" cy="6857991"/>
          </a:xfrm>
          <a:custGeom>
            <a:avLst/>
            <a:gdLst>
              <a:gd name="connsiteX0" fmla="*/ 0 w 7759940"/>
              <a:gd name="connsiteY0" fmla="*/ 0 h 6858001"/>
              <a:gd name="connsiteX1" fmla="*/ 1296537 w 7759940"/>
              <a:gd name="connsiteY1" fmla="*/ 0 h 6858001"/>
              <a:gd name="connsiteX2" fmla="*/ 1296537 w 7759940"/>
              <a:gd name="connsiteY2" fmla="*/ 1 h 6858001"/>
              <a:gd name="connsiteX3" fmla="*/ 6415225 w 7759940"/>
              <a:gd name="connsiteY3" fmla="*/ 1 h 6858001"/>
              <a:gd name="connsiteX4" fmla="*/ 6415225 w 7759940"/>
              <a:gd name="connsiteY4" fmla="*/ 0 h 6858001"/>
              <a:gd name="connsiteX5" fmla="*/ 7758763 w 7759940"/>
              <a:gd name="connsiteY5" fmla="*/ 0 h 6858001"/>
              <a:gd name="connsiteX6" fmla="*/ 7733718 w 7759940"/>
              <a:gd name="connsiteY6" fmla="*/ 155677 h 6858001"/>
              <a:gd name="connsiteX7" fmla="*/ 7709849 w 7759940"/>
              <a:gd name="connsiteY7" fmla="*/ 310668 h 6858001"/>
              <a:gd name="connsiteX8" fmla="*/ 7686485 w 7759940"/>
              <a:gd name="connsiteY8" fmla="*/ 466344 h 6858001"/>
              <a:gd name="connsiteX9" fmla="*/ 7666482 w 7759940"/>
              <a:gd name="connsiteY9" fmla="*/ 622707 h 6858001"/>
              <a:gd name="connsiteX10" fmla="*/ 7646311 w 7759940"/>
              <a:gd name="connsiteY10" fmla="*/ 778383 h 6858001"/>
              <a:gd name="connsiteX11" fmla="*/ 7627485 w 7759940"/>
              <a:gd name="connsiteY11" fmla="*/ 934746 h 6858001"/>
              <a:gd name="connsiteX12" fmla="*/ 7611349 w 7759940"/>
              <a:gd name="connsiteY12" fmla="*/ 1089051 h 6858001"/>
              <a:gd name="connsiteX13" fmla="*/ 7596053 w 7759940"/>
              <a:gd name="connsiteY13" fmla="*/ 1245413 h 6858001"/>
              <a:gd name="connsiteX14" fmla="*/ 7582101 w 7759940"/>
              <a:gd name="connsiteY14" fmla="*/ 1401090 h 6858001"/>
              <a:gd name="connsiteX15" fmla="*/ 7569999 w 7759940"/>
              <a:gd name="connsiteY15" fmla="*/ 1554023 h 6858001"/>
              <a:gd name="connsiteX16" fmla="*/ 7557896 w 7759940"/>
              <a:gd name="connsiteY16" fmla="*/ 1709014 h 6858001"/>
              <a:gd name="connsiteX17" fmla="*/ 7547811 w 7759940"/>
              <a:gd name="connsiteY17" fmla="*/ 1861947 h 6858001"/>
              <a:gd name="connsiteX18" fmla="*/ 7539911 w 7759940"/>
              <a:gd name="connsiteY18" fmla="*/ 2014881 h 6858001"/>
              <a:gd name="connsiteX19" fmla="*/ 7531674 w 7759940"/>
              <a:gd name="connsiteY19" fmla="*/ 2167128 h 6858001"/>
              <a:gd name="connsiteX20" fmla="*/ 7524783 w 7759940"/>
              <a:gd name="connsiteY20" fmla="*/ 2318004 h 6858001"/>
              <a:gd name="connsiteX21" fmla="*/ 7519908 w 7759940"/>
              <a:gd name="connsiteY21" fmla="*/ 2467509 h 6858001"/>
              <a:gd name="connsiteX22" fmla="*/ 7515706 w 7759940"/>
              <a:gd name="connsiteY22" fmla="*/ 2617013 h 6858001"/>
              <a:gd name="connsiteX23" fmla="*/ 7511672 w 7759940"/>
              <a:gd name="connsiteY23" fmla="*/ 2765146 h 6858001"/>
              <a:gd name="connsiteX24" fmla="*/ 7509823 w 7759940"/>
              <a:gd name="connsiteY24" fmla="*/ 2911221 h 6858001"/>
              <a:gd name="connsiteX25" fmla="*/ 7507806 w 7759940"/>
              <a:gd name="connsiteY25" fmla="*/ 3057297 h 6858001"/>
              <a:gd name="connsiteX26" fmla="*/ 7506797 w 7759940"/>
              <a:gd name="connsiteY26" fmla="*/ 3201315 h 6858001"/>
              <a:gd name="connsiteX27" fmla="*/ 7507806 w 7759940"/>
              <a:gd name="connsiteY27" fmla="*/ 3343961 h 6858001"/>
              <a:gd name="connsiteX28" fmla="*/ 7507806 w 7759940"/>
              <a:gd name="connsiteY28" fmla="*/ 3485236 h 6858001"/>
              <a:gd name="connsiteX29" fmla="*/ 7509823 w 7759940"/>
              <a:gd name="connsiteY29" fmla="*/ 3625139 h 6858001"/>
              <a:gd name="connsiteX30" fmla="*/ 7512848 w 7759940"/>
              <a:gd name="connsiteY30" fmla="*/ 3762299 h 6858001"/>
              <a:gd name="connsiteX31" fmla="*/ 7515706 w 7759940"/>
              <a:gd name="connsiteY31" fmla="*/ 3898087 h 6858001"/>
              <a:gd name="connsiteX32" fmla="*/ 7518900 w 7759940"/>
              <a:gd name="connsiteY32" fmla="*/ 4031133 h 6858001"/>
              <a:gd name="connsiteX33" fmla="*/ 7523774 w 7759940"/>
              <a:gd name="connsiteY33" fmla="*/ 4163492 h 6858001"/>
              <a:gd name="connsiteX34" fmla="*/ 7528985 w 7759940"/>
              <a:gd name="connsiteY34" fmla="*/ 4293793 h 6858001"/>
              <a:gd name="connsiteX35" fmla="*/ 7533691 w 7759940"/>
              <a:gd name="connsiteY35" fmla="*/ 4421352 h 6858001"/>
              <a:gd name="connsiteX36" fmla="*/ 7546971 w 7759940"/>
              <a:gd name="connsiteY36" fmla="*/ 4670298 h 6858001"/>
              <a:gd name="connsiteX37" fmla="*/ 7561090 w 7759940"/>
              <a:gd name="connsiteY37" fmla="*/ 4908956 h 6858001"/>
              <a:gd name="connsiteX38" fmla="*/ 7575882 w 7759940"/>
              <a:gd name="connsiteY38" fmla="*/ 5138013 h 6858001"/>
              <a:gd name="connsiteX39" fmla="*/ 7592187 w 7759940"/>
              <a:gd name="connsiteY39" fmla="*/ 5354726 h 6858001"/>
              <a:gd name="connsiteX40" fmla="*/ 7609164 w 7759940"/>
              <a:gd name="connsiteY40" fmla="*/ 5561838 h 6858001"/>
              <a:gd name="connsiteX41" fmla="*/ 7627485 w 7759940"/>
              <a:gd name="connsiteY41" fmla="*/ 5753862 h 6858001"/>
              <a:gd name="connsiteX42" fmla="*/ 7645471 w 7759940"/>
              <a:gd name="connsiteY42" fmla="*/ 5934227 h 6858001"/>
              <a:gd name="connsiteX43" fmla="*/ 7663456 w 7759940"/>
              <a:gd name="connsiteY43" fmla="*/ 6100191 h 6858001"/>
              <a:gd name="connsiteX44" fmla="*/ 7680433 w 7759940"/>
              <a:gd name="connsiteY44" fmla="*/ 6252438 h 6858001"/>
              <a:gd name="connsiteX45" fmla="*/ 7696570 w 7759940"/>
              <a:gd name="connsiteY45" fmla="*/ 6387541 h 6858001"/>
              <a:gd name="connsiteX46" fmla="*/ 7711866 w 7759940"/>
              <a:gd name="connsiteY46" fmla="*/ 6509613 h 6858001"/>
              <a:gd name="connsiteX47" fmla="*/ 7724641 w 7759940"/>
              <a:gd name="connsiteY47" fmla="*/ 6612483 h 6858001"/>
              <a:gd name="connsiteX48" fmla="*/ 7736743 w 7759940"/>
              <a:gd name="connsiteY48" fmla="*/ 6698894 h 6858001"/>
              <a:gd name="connsiteX49" fmla="*/ 7754057 w 7759940"/>
              <a:gd name="connsiteY49" fmla="*/ 6817538 h 6858001"/>
              <a:gd name="connsiteX50" fmla="*/ 7759940 w 7759940"/>
              <a:gd name="connsiteY50" fmla="*/ 6858000 h 6858001"/>
              <a:gd name="connsiteX51" fmla="*/ 6854586 w 7759940"/>
              <a:gd name="connsiteY51" fmla="*/ 6858000 h 6858001"/>
              <a:gd name="connsiteX52" fmla="*/ 6854586 w 7759940"/>
              <a:gd name="connsiteY52" fmla="*/ 6858001 h 6858001"/>
              <a:gd name="connsiteX53" fmla="*/ 764022 w 7759940"/>
              <a:gd name="connsiteY53" fmla="*/ 6858001 h 6858001"/>
              <a:gd name="connsiteX54" fmla="*/ 764022 w 7759940"/>
              <a:gd name="connsiteY54" fmla="*/ 6858000 h 6858001"/>
              <a:gd name="connsiteX55" fmla="*/ 0 w 7759940"/>
              <a:gd name="connsiteY5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a:noFill/>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0CC00B8-F682-473A-AB67-A7325D5DF2D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2</a:t>
            </a:fld>
            <a:endParaRPr lang="en-US">
              <a:solidFill>
                <a:srgbClr val="FFFFFF"/>
              </a:solidFill>
            </a:endParaRPr>
          </a:p>
        </p:txBody>
      </p:sp>
      <p:sp>
        <p:nvSpPr>
          <p:cNvPr id="15" name="TextBox 14">
            <a:extLst>
              <a:ext uri="{FF2B5EF4-FFF2-40B4-BE49-F238E27FC236}">
                <a16:creationId xmlns:a16="http://schemas.microsoft.com/office/drawing/2014/main" id="{BE77CEC0-63EB-4ADB-92F3-053B528F9BE0}"/>
              </a:ext>
            </a:extLst>
          </p:cNvPr>
          <p:cNvSpPr txBox="1"/>
          <p:nvPr/>
        </p:nvSpPr>
        <p:spPr>
          <a:xfrm>
            <a:off x="6429375" y="2101641"/>
            <a:ext cx="5600744" cy="2308324"/>
          </a:xfrm>
          <a:prstGeom prst="rect">
            <a:avLst/>
          </a:prstGeom>
          <a:noFill/>
        </p:spPr>
        <p:txBody>
          <a:bodyPr wrap="square" rtlCol="0">
            <a:spAutoFit/>
          </a:bodyPr>
          <a:lstStyle/>
          <a:p>
            <a:pPr algn="r"/>
            <a:r>
              <a:rPr lang="en-US" sz="7200" i="1" dirty="0">
                <a:solidFill>
                  <a:schemeClr val="tx1">
                    <a:lumMod val="95000"/>
                  </a:schemeClr>
                </a:solidFill>
                <a:effectLst>
                  <a:innerShdw blurRad="63500" dist="50800" dir="8100000">
                    <a:prstClr val="black">
                      <a:alpha val="50000"/>
                    </a:prstClr>
                  </a:innerShdw>
                </a:effectLst>
                <a:latin typeface="Candara" panose="020E0502030303020204" pitchFamily="34" charset="0"/>
              </a:rPr>
              <a:t>Getting Bail</a:t>
            </a:r>
          </a:p>
          <a:p>
            <a:pPr algn="r"/>
            <a:r>
              <a:rPr lang="en-US" sz="7200" i="1" dirty="0">
                <a:solidFill>
                  <a:schemeClr val="tx1">
                    <a:lumMod val="95000"/>
                  </a:schemeClr>
                </a:solidFill>
                <a:effectLst>
                  <a:innerShdw blurRad="63500" dist="50800" dir="8100000">
                    <a:prstClr val="black">
                      <a:alpha val="50000"/>
                    </a:prstClr>
                  </a:innerShdw>
                </a:effectLst>
                <a:latin typeface="Candara" panose="020E0502030303020204" pitchFamily="34" charset="0"/>
              </a:rPr>
              <a:t> </a:t>
            </a:r>
            <a:r>
              <a:rPr lang="en-US" sz="7200" i="1" u="sng" dirty="0">
                <a:solidFill>
                  <a:schemeClr val="tx1">
                    <a:lumMod val="95000"/>
                  </a:schemeClr>
                </a:solidFill>
                <a:effectLst>
                  <a:innerShdw blurRad="63500" dist="50800" dir="8100000">
                    <a:prstClr val="black">
                      <a:alpha val="50000"/>
                    </a:prstClr>
                  </a:innerShdw>
                </a:effectLst>
                <a:latin typeface="Candara" panose="020E0502030303020204" pitchFamily="34" charset="0"/>
              </a:rPr>
              <a:t>Right</a:t>
            </a:r>
            <a:r>
              <a:rPr lang="en-US" sz="7200" i="1" dirty="0">
                <a:solidFill>
                  <a:schemeClr val="tx1">
                    <a:lumMod val="95000"/>
                  </a:schemeClr>
                </a:solidFill>
                <a:effectLst>
                  <a:innerShdw blurRad="63500" dist="50800" dir="8100000">
                    <a:prstClr val="black">
                      <a:alpha val="50000"/>
                    </a:prstClr>
                  </a:innerShdw>
                </a:effectLst>
                <a:latin typeface="Candara" panose="020E0502030303020204" pitchFamily="34" charset="0"/>
              </a:rPr>
              <a:t>.</a:t>
            </a:r>
          </a:p>
        </p:txBody>
      </p:sp>
      <p:pic>
        <p:nvPicPr>
          <p:cNvPr id="17" name="Picture 16">
            <a:extLst>
              <a:ext uri="{FF2B5EF4-FFF2-40B4-BE49-F238E27FC236}">
                <a16:creationId xmlns:a16="http://schemas.microsoft.com/office/drawing/2014/main" id="{9419991C-4298-4BDB-B85D-BCC1FD5ED505}"/>
              </a:ext>
            </a:extLst>
          </p:cNvPr>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19" name="Picture 18" descr="National Institute of Corrections">
            <a:extLst>
              <a:ext uri="{FF2B5EF4-FFF2-40B4-BE49-F238E27FC236}">
                <a16:creationId xmlns:a16="http://schemas.microsoft.com/office/drawing/2014/main" id="{95D626B9-2360-465F-8870-06E929DB78D8}"/>
              </a:ext>
            </a:extLst>
          </p:cNvPr>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9103035" y="5977198"/>
            <a:ext cx="1249505" cy="49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05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20</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7" name="Table 6">
            <a:extLst>
              <a:ext uri="{FF2B5EF4-FFF2-40B4-BE49-F238E27FC236}">
                <a16:creationId xmlns:a16="http://schemas.microsoft.com/office/drawing/2014/main" id="{51D69643-5E20-4EE3-BAB5-1FFEA5CFA1C9}"/>
              </a:ext>
            </a:extLst>
          </p:cNvPr>
          <p:cNvGraphicFramePr>
            <a:graphicFrameLocks noGrp="1"/>
          </p:cNvGraphicFramePr>
          <p:nvPr>
            <p:extLst>
              <p:ext uri="{D42A27DB-BD31-4B8C-83A1-F6EECF244321}">
                <p14:modId xmlns:p14="http://schemas.microsoft.com/office/powerpoint/2010/main" val="2185280593"/>
              </p:ext>
            </p:extLst>
          </p:nvPr>
        </p:nvGraphicFramePr>
        <p:xfrm>
          <a:off x="252333" y="1483130"/>
          <a:ext cx="11173049" cy="3627120"/>
        </p:xfrm>
        <a:graphic>
          <a:graphicData uri="http://schemas.openxmlformats.org/drawingml/2006/table">
            <a:tbl>
              <a:tblPr firstRow="1" bandRow="1">
                <a:tableStyleId>{616DA210-FB5B-4158-B5E0-FEB733F419BA}</a:tableStyleId>
              </a:tblPr>
              <a:tblGrid>
                <a:gridCol w="4726067">
                  <a:extLst>
                    <a:ext uri="{9D8B030D-6E8A-4147-A177-3AD203B41FA5}">
                      <a16:colId xmlns:a16="http://schemas.microsoft.com/office/drawing/2014/main" val="2945527033"/>
                    </a:ext>
                  </a:extLst>
                </a:gridCol>
                <a:gridCol w="6446982">
                  <a:extLst>
                    <a:ext uri="{9D8B030D-6E8A-4147-A177-3AD203B41FA5}">
                      <a16:colId xmlns:a16="http://schemas.microsoft.com/office/drawing/2014/main" val="730838899"/>
                    </a:ext>
                  </a:extLst>
                </a:gridCol>
              </a:tblGrid>
              <a:tr h="370840">
                <a:tc>
                  <a:txBody>
                    <a:bodyPr/>
                    <a:lstStyle/>
                    <a:p>
                      <a:pPr algn="r"/>
                      <a:endParaRPr lang="en-US" sz="4400" b="0" dirty="0">
                        <a:effectLst>
                          <a:outerShdw blurRad="38100" dist="38100" dir="2700000" algn="tl">
                            <a:srgbClr val="000000">
                              <a:alpha val="43137"/>
                            </a:srgbClr>
                          </a:outerShdw>
                        </a:effectLst>
                      </a:endParaRPr>
                    </a:p>
                    <a:p>
                      <a:pPr algn="r"/>
                      <a:r>
                        <a:rPr lang="en-US" sz="4400" b="0" dirty="0">
                          <a:effectLst>
                            <a:outerShdw blurRad="38100" dist="38100" dir="2700000" algn="tl">
                              <a:srgbClr val="000000">
                                <a:alpha val="43137"/>
                              </a:srgbClr>
                            </a:outerShdw>
                          </a:effectLst>
                        </a:rPr>
                        <a:t>8 Characteristics of Highly Effective Teams</a:t>
                      </a:r>
                      <a:endParaRPr lang="en-US" sz="4400" b="0" i="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457200" indent="-457200">
                        <a:buFont typeface="+mj-lt"/>
                        <a:buAutoNum type="arabicPeriod"/>
                      </a:pPr>
                      <a:r>
                        <a:rPr lang="en-US" sz="2000" b="0" cap="small" dirty="0">
                          <a:effectLst>
                            <a:outerShdw blurRad="38100" dist="38100" dir="2700000" algn="tl">
                              <a:srgbClr val="000000">
                                <a:alpha val="43137"/>
                              </a:srgbClr>
                            </a:outerShdw>
                          </a:effectLst>
                        </a:rPr>
                        <a:t>A Clear and Elevating Goal</a:t>
                      </a:r>
                    </a:p>
                    <a:p>
                      <a:pPr marL="457200" indent="-457200">
                        <a:buFont typeface="+mj-lt"/>
                        <a:buAutoNum type="arabicPeriod"/>
                      </a:pPr>
                      <a:r>
                        <a:rPr lang="en-US" sz="2000" b="0" cap="small" dirty="0">
                          <a:effectLst>
                            <a:outerShdw blurRad="38100" dist="38100" dir="2700000" algn="tl">
                              <a:srgbClr val="000000">
                                <a:alpha val="43137"/>
                              </a:srgbClr>
                            </a:outerShdw>
                          </a:effectLst>
                        </a:rPr>
                        <a:t>Results-Driven Structure</a:t>
                      </a:r>
                      <a:endParaRPr lang="en-US" sz="2000" b="0" dirty="0">
                        <a:effectLst>
                          <a:outerShdw blurRad="38100" dist="38100" dir="2700000" algn="tl">
                            <a:srgbClr val="000000">
                              <a:alpha val="43137"/>
                            </a:srgbClr>
                          </a:outerShdw>
                        </a:effectLst>
                      </a:endParaRPr>
                    </a:p>
                    <a:p>
                      <a:pPr marL="457200" indent="-457200">
                        <a:buFont typeface="+mj-lt"/>
                        <a:buAutoNum type="arabicPeriod"/>
                      </a:pPr>
                      <a:r>
                        <a:rPr lang="en-US" sz="2000" b="0" cap="small" dirty="0">
                          <a:effectLst>
                            <a:outerShdw blurRad="38100" dist="38100" dir="2700000" algn="tl">
                              <a:srgbClr val="000000">
                                <a:alpha val="43137"/>
                              </a:srgbClr>
                            </a:outerShdw>
                          </a:effectLst>
                        </a:rPr>
                        <a:t>Competent Team Members</a:t>
                      </a:r>
                      <a:endParaRPr lang="en-US" sz="2000" b="0" dirty="0">
                        <a:effectLst>
                          <a:outerShdw blurRad="38100" dist="38100" dir="2700000" algn="tl">
                            <a:srgbClr val="000000">
                              <a:alpha val="43137"/>
                            </a:srgbClr>
                          </a:outerShdw>
                        </a:effectLst>
                      </a:endParaRPr>
                    </a:p>
                    <a:p>
                      <a:pPr marL="457200" indent="-457200">
                        <a:buFont typeface="+mj-lt"/>
                        <a:buAutoNum type="arabicPeriod"/>
                      </a:pPr>
                      <a:r>
                        <a:rPr lang="en-US" sz="2000" b="0" cap="small" dirty="0">
                          <a:effectLst>
                            <a:outerShdw blurRad="38100" dist="38100" dir="2700000" algn="tl">
                              <a:srgbClr val="000000">
                                <a:alpha val="43137"/>
                              </a:srgbClr>
                            </a:outerShdw>
                          </a:effectLst>
                        </a:rPr>
                        <a:t>Unified Commitment</a:t>
                      </a:r>
                      <a:endParaRPr lang="en-US" sz="2000" b="0" dirty="0">
                        <a:effectLst>
                          <a:outerShdw blurRad="38100" dist="38100" dir="2700000" algn="tl">
                            <a:srgbClr val="000000">
                              <a:alpha val="43137"/>
                            </a:srgbClr>
                          </a:outerShdw>
                        </a:effectLst>
                      </a:endParaRPr>
                    </a:p>
                    <a:p>
                      <a:pPr marL="457200" indent="-457200">
                        <a:buFont typeface="+mj-lt"/>
                        <a:buAutoNum type="arabicPeriod"/>
                      </a:pPr>
                      <a:r>
                        <a:rPr lang="en-US" sz="2000" b="0" cap="small" dirty="0">
                          <a:effectLst>
                            <a:outerShdw blurRad="38100" dist="38100" dir="2700000" algn="tl">
                              <a:srgbClr val="000000">
                                <a:alpha val="43137"/>
                              </a:srgbClr>
                            </a:outerShdw>
                          </a:effectLst>
                        </a:rPr>
                        <a:t>Collaborative Climate</a:t>
                      </a:r>
                      <a:endParaRPr lang="en-US" sz="2000" b="0" dirty="0">
                        <a:effectLst>
                          <a:outerShdw blurRad="38100" dist="38100" dir="2700000" algn="tl">
                            <a:srgbClr val="000000">
                              <a:alpha val="43137"/>
                            </a:srgbClr>
                          </a:outerShdw>
                        </a:effectLst>
                      </a:endParaRPr>
                    </a:p>
                    <a:p>
                      <a:pPr marL="457200" indent="-457200">
                        <a:buFont typeface="+mj-lt"/>
                        <a:buAutoNum type="arabicPeriod"/>
                      </a:pPr>
                      <a:r>
                        <a:rPr lang="en-US" sz="2000" b="0" cap="small" dirty="0">
                          <a:effectLst>
                            <a:outerShdw blurRad="38100" dist="38100" dir="2700000" algn="tl">
                              <a:srgbClr val="000000">
                                <a:alpha val="43137"/>
                              </a:srgbClr>
                            </a:outerShdw>
                          </a:effectLst>
                        </a:rPr>
                        <a:t>Standards of Excellence</a:t>
                      </a:r>
                      <a:endParaRPr lang="en-US" sz="2000" b="0" dirty="0">
                        <a:effectLst>
                          <a:outerShdw blurRad="38100" dist="38100" dir="2700000" algn="tl">
                            <a:srgbClr val="000000">
                              <a:alpha val="43137"/>
                            </a:srgbClr>
                          </a:outerShdw>
                        </a:effectLst>
                      </a:endParaRPr>
                    </a:p>
                    <a:p>
                      <a:pPr marL="457200" indent="-457200">
                        <a:buFont typeface="+mj-lt"/>
                        <a:buAutoNum type="arabicPeriod"/>
                      </a:pPr>
                      <a:r>
                        <a:rPr lang="en-US" sz="2000" b="0" cap="small" dirty="0">
                          <a:effectLst>
                            <a:outerShdw blurRad="38100" dist="38100" dir="2700000" algn="tl">
                              <a:srgbClr val="000000">
                                <a:alpha val="43137"/>
                              </a:srgbClr>
                            </a:outerShdw>
                          </a:effectLst>
                        </a:rPr>
                        <a:t>External Support and Recognition</a:t>
                      </a:r>
                    </a:p>
                    <a:p>
                      <a:pPr marL="457200" indent="-457200">
                        <a:buFont typeface="+mj-lt"/>
                        <a:buAutoNum type="arabicPeriod"/>
                      </a:pPr>
                      <a:r>
                        <a:rPr lang="en-US" sz="2000" b="0" cap="small" dirty="0">
                          <a:effectLst>
                            <a:outerShdw blurRad="38100" dist="38100" dir="2700000" algn="tl">
                              <a:srgbClr val="000000">
                                <a:alpha val="43137"/>
                              </a:srgbClr>
                            </a:outerShdw>
                          </a:effectLst>
                        </a:rPr>
                        <a:t>Principled Leadership</a:t>
                      </a:r>
                      <a:endParaRPr lang="en-US" sz="2000" b="0" dirty="0">
                        <a:effectLst>
                          <a:outerShdw blurRad="38100" dist="38100" dir="2700000" algn="tl">
                            <a:srgbClr val="000000">
                              <a:alpha val="43137"/>
                            </a:srgbClr>
                          </a:outerShdw>
                        </a:effectLst>
                      </a:endParaRPr>
                    </a:p>
                    <a:p>
                      <a:r>
                        <a:rPr lang="en-US" sz="1800" b="0" cap="small" dirty="0">
                          <a:effectLst>
                            <a:outerShdw blurRad="38100" dist="38100" dir="2700000" algn="tl">
                              <a:srgbClr val="000000">
                                <a:alpha val="43137"/>
                              </a:srgbClr>
                            </a:outerShdw>
                          </a:effectLst>
                        </a:rPr>
                        <a:t> </a:t>
                      </a:r>
                    </a:p>
                    <a:p>
                      <a:pPr algn="r"/>
                      <a:r>
                        <a:rPr lang="en-US" sz="1800" b="0" u="sng" dirty="0" err="1">
                          <a:effectLst>
                            <a:outerShdw blurRad="38100" dist="38100" dir="2700000" algn="tl">
                              <a:srgbClr val="000000">
                                <a:alpha val="43137"/>
                              </a:srgbClr>
                            </a:outerShdw>
                          </a:effectLst>
                        </a:rPr>
                        <a:t>TeamWork</a:t>
                      </a:r>
                      <a:r>
                        <a:rPr lang="en-US" sz="1800" b="0" u="sng" dirty="0">
                          <a:effectLst>
                            <a:outerShdw blurRad="38100" dist="38100" dir="2700000" algn="tl">
                              <a:srgbClr val="000000">
                                <a:alpha val="43137"/>
                              </a:srgbClr>
                            </a:outerShdw>
                          </a:effectLst>
                        </a:rPr>
                        <a:t>:  What Must Go Right/What Can Go Wrong</a:t>
                      </a:r>
                      <a:r>
                        <a:rPr lang="en-US" sz="1800" b="0" dirty="0">
                          <a:effectLst>
                            <a:outerShdw blurRad="38100" dist="38100" dir="2700000" algn="tl">
                              <a:srgbClr val="000000">
                                <a:alpha val="43137"/>
                              </a:srgbClr>
                            </a:outerShdw>
                          </a:effectLst>
                        </a:rPr>
                        <a:t>, </a:t>
                      </a:r>
                    </a:p>
                    <a:p>
                      <a:pPr algn="r"/>
                      <a:r>
                        <a:rPr lang="en-US" sz="1800" b="0" dirty="0">
                          <a:effectLst>
                            <a:outerShdw blurRad="38100" dist="38100" dir="2700000" algn="tl">
                              <a:srgbClr val="000000">
                                <a:alpha val="43137"/>
                              </a:srgbClr>
                            </a:outerShdw>
                          </a:effectLst>
                        </a:rPr>
                        <a:t>Carl E. Larson and Frank M. </a:t>
                      </a:r>
                      <a:r>
                        <a:rPr lang="en-US" sz="1800" b="0" dirty="0" err="1">
                          <a:effectLst>
                            <a:outerShdw blurRad="38100" dist="38100" dir="2700000" algn="tl">
                              <a:srgbClr val="000000">
                                <a:alpha val="43137"/>
                              </a:srgbClr>
                            </a:outerShdw>
                          </a:effectLst>
                        </a:rPr>
                        <a:t>LaFasto</a:t>
                      </a:r>
                      <a:r>
                        <a:rPr lang="en-US" sz="1800" b="0" dirty="0">
                          <a:effectLst>
                            <a:outerShdw blurRad="38100" dist="38100" dir="2700000" algn="tl">
                              <a:srgbClr val="000000">
                                <a:alpha val="43137"/>
                              </a:srgbClr>
                            </a:outerShdw>
                          </a:effectLst>
                        </a:rPr>
                        <a:t>.  1989.  Sage Publications.</a:t>
                      </a:r>
                      <a:endParaRPr lang="en-US" sz="1800" b="0" i="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00504437"/>
                  </a:ext>
                </a:extLst>
              </a:tr>
            </a:tbl>
          </a:graphicData>
        </a:graphic>
      </p:graphicFrame>
    </p:spTree>
    <p:extLst>
      <p:ext uri="{BB962C8B-B14F-4D97-AF65-F5344CB8AC3E}">
        <p14:creationId xmlns:p14="http://schemas.microsoft.com/office/powerpoint/2010/main" val="330257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5" name="Picture 14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7" name="Oval 14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9" name="Picture 14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1" name="Picture 15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3" name="Rectangle 15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0" name="Picture 2" descr="See the source image">
            <a:extLst>
              <a:ext uri="{FF2B5EF4-FFF2-40B4-BE49-F238E27FC236}">
                <a16:creationId xmlns:a16="http://schemas.microsoft.com/office/drawing/2014/main" id="{4A70946B-827A-48E5-9C2B-E67060206CA1}"/>
              </a:ext>
            </a:extLst>
          </p:cNvPr>
          <p:cNvPicPr>
            <a:picLocks noChangeAspect="1" noChangeArrowheads="1"/>
          </p:cNvPicPr>
          <p:nvPr/>
        </p:nvPicPr>
        <p:blipFill rotWithShape="1">
          <a:blip r:embed="rId7">
            <a:alphaModFix/>
            <a:extLst>
              <a:ext uri="{28A0092B-C50C-407E-A947-70E740481C1C}">
                <a14:useLocalDpi xmlns:a14="http://schemas.microsoft.com/office/drawing/2010/main" val="0"/>
              </a:ext>
            </a:extLst>
          </a:blip>
          <a:srcRect l="9091" t="30413" b="184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C73A1314-2070-446E-B692-C78D88AAB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7800" y="0"/>
            <a:ext cx="58658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7" name="Rectangle 156">
            <a:extLst>
              <a:ext uri="{FF2B5EF4-FFF2-40B4-BE49-F238E27FC236}">
                <a16:creationId xmlns:a16="http://schemas.microsoft.com/office/drawing/2014/main" id="{2B65E6B8-0D17-4912-97E4-60B47A511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257800" y="1295400"/>
            <a:ext cx="5867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E6F2400-C51A-480D-916E-21D1C8127F71}"/>
              </a:ext>
            </a:extLst>
          </p:cNvPr>
          <p:cNvSpPr>
            <a:spLocks noGrp="1"/>
          </p:cNvSpPr>
          <p:nvPr>
            <p:ph type="title"/>
          </p:nvPr>
        </p:nvSpPr>
        <p:spPr>
          <a:xfrm>
            <a:off x="5418160" y="1447800"/>
            <a:ext cx="4934379" cy="3253378"/>
          </a:xfrm>
        </p:spPr>
        <p:txBody>
          <a:bodyPr vert="horz" lIns="91440" tIns="45720" rIns="91440" bIns="45720" rtlCol="0" anchor="ctr">
            <a:normAutofit fontScale="90000"/>
          </a:bodyPr>
          <a:lstStyle/>
          <a:p>
            <a:r>
              <a:rPr lang="en-US" sz="4800" dirty="0">
                <a:effectLst>
                  <a:outerShdw blurRad="38100" dist="38100" dir="2700000" algn="tl">
                    <a:srgbClr val="000000">
                      <a:alpha val="43137"/>
                    </a:srgbClr>
                  </a:outerShdw>
                </a:effectLst>
              </a:rPr>
              <a:t>Essential Elements of an Effective Pretrial Services Agency</a:t>
            </a:r>
          </a:p>
        </p:txBody>
      </p:sp>
      <p:sp>
        <p:nvSpPr>
          <p:cNvPr id="5" name="Text Placeholder 4">
            <a:extLst>
              <a:ext uri="{FF2B5EF4-FFF2-40B4-BE49-F238E27FC236}">
                <a16:creationId xmlns:a16="http://schemas.microsoft.com/office/drawing/2014/main" id="{D81502F0-35EA-4EE1-B168-5C70396283FB}"/>
              </a:ext>
            </a:extLst>
          </p:cNvPr>
          <p:cNvSpPr>
            <a:spLocks noGrp="1"/>
          </p:cNvSpPr>
          <p:nvPr>
            <p:ph type="body" idx="1"/>
          </p:nvPr>
        </p:nvSpPr>
        <p:spPr>
          <a:xfrm>
            <a:off x="5418161" y="4701178"/>
            <a:ext cx="4562452" cy="937622"/>
          </a:xfrm>
        </p:spPr>
        <p:txBody>
          <a:bodyPr vert="horz" lIns="91440" tIns="45720" rIns="91440" bIns="45720" rtlCol="0" anchor="t">
            <a:normAutofit/>
          </a:bodyPr>
          <a:lstStyle/>
          <a:p>
            <a:r>
              <a:rPr lang="en-US" sz="1800" dirty="0">
                <a:effectLst>
                  <a:outerShdw blurRad="38100" dist="38100" dir="2700000" algn="tl">
                    <a:srgbClr val="000000">
                      <a:alpha val="43137"/>
                    </a:srgbClr>
                  </a:outerShdw>
                </a:effectLst>
              </a:rPr>
              <a:t>The basic for high functioning pretrial agencies</a:t>
            </a:r>
          </a:p>
        </p:txBody>
      </p:sp>
      <p:sp>
        <p:nvSpPr>
          <p:cNvPr id="2" name="Slide Number Placeholder 1">
            <a:extLst>
              <a:ext uri="{FF2B5EF4-FFF2-40B4-BE49-F238E27FC236}">
                <a16:creationId xmlns:a16="http://schemas.microsoft.com/office/drawing/2014/main" id="{8B6C1838-0F1B-4318-AA30-0C9E7EC1E59D}"/>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758477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22</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8" name="Table 7">
            <a:extLst>
              <a:ext uri="{FF2B5EF4-FFF2-40B4-BE49-F238E27FC236}">
                <a16:creationId xmlns:a16="http://schemas.microsoft.com/office/drawing/2014/main" id="{FD2C4AAB-853A-432E-BA97-BDFC19F39FE6}"/>
              </a:ext>
            </a:extLst>
          </p:cNvPr>
          <p:cNvGraphicFramePr>
            <a:graphicFrameLocks noGrp="1"/>
          </p:cNvGraphicFramePr>
          <p:nvPr>
            <p:extLst>
              <p:ext uri="{D42A27DB-BD31-4B8C-83A1-F6EECF244321}">
                <p14:modId xmlns:p14="http://schemas.microsoft.com/office/powerpoint/2010/main" val="1692399192"/>
              </p:ext>
            </p:extLst>
          </p:nvPr>
        </p:nvGraphicFramePr>
        <p:xfrm>
          <a:off x="249383" y="603509"/>
          <a:ext cx="9928672" cy="5577840"/>
        </p:xfrm>
        <a:graphic>
          <a:graphicData uri="http://schemas.openxmlformats.org/drawingml/2006/table">
            <a:tbl>
              <a:tblPr firstRow="1" bandRow="1">
                <a:tableStyleId>{616DA210-FB5B-4158-B5E0-FEB733F419BA}</a:tableStyleId>
              </a:tblPr>
              <a:tblGrid>
                <a:gridCol w="2995903">
                  <a:extLst>
                    <a:ext uri="{9D8B030D-6E8A-4147-A177-3AD203B41FA5}">
                      <a16:colId xmlns:a16="http://schemas.microsoft.com/office/drawing/2014/main" val="2945527033"/>
                    </a:ext>
                  </a:extLst>
                </a:gridCol>
                <a:gridCol w="6932769">
                  <a:extLst>
                    <a:ext uri="{9D8B030D-6E8A-4147-A177-3AD203B41FA5}">
                      <a16:colId xmlns:a16="http://schemas.microsoft.com/office/drawing/2014/main" val="730838899"/>
                    </a:ext>
                  </a:extLst>
                </a:gridCol>
              </a:tblGrid>
              <a:tr h="370840">
                <a:tc>
                  <a:txBody>
                    <a:bodyPr/>
                    <a:lstStyle/>
                    <a:p>
                      <a:pPr algn="r"/>
                      <a:r>
                        <a:rPr lang="en-US" sz="4800" b="0" dirty="0">
                          <a:effectLst>
                            <a:outerShdw blurRad="38100" dist="38100" dir="2700000" algn="tl">
                              <a:srgbClr val="000000">
                                <a:alpha val="43137"/>
                              </a:srgbClr>
                            </a:outerShdw>
                          </a:effectLst>
                        </a:rPr>
                        <a:t>Pretrial Services Agencies</a:t>
                      </a:r>
                      <a:endParaRPr lang="en-US" sz="4800" b="0" i="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r>
                        <a:rPr lang="en-US" sz="1800" b="0" dirty="0">
                          <a:effectLst>
                            <a:outerShdw blurRad="38100" dist="38100" dir="2700000" algn="tl">
                              <a:srgbClr val="000000">
                                <a:alpha val="43137"/>
                              </a:srgbClr>
                            </a:outerShdw>
                          </a:effectLst>
                        </a:rPr>
                        <a:t>A dedicated pretrial services agency ensures that management of essential functions occurs under a single organization goal and better coordination among elements—for example, ensuring that release recommendations match supervision resources and capacity. A single management structure also provides better staff direction and motivation to critical work priorities and clearer lines of communication.  The justice system has also has a single actor responsible for pretrial functions.</a:t>
                      </a:r>
                    </a:p>
                    <a:p>
                      <a:endParaRPr lang="en-US" sz="1800" b="0" dirty="0">
                        <a:effectLst>
                          <a:outerShdw blurRad="38100" dist="38100" dir="2700000" algn="tl">
                            <a:srgbClr val="000000">
                              <a:alpha val="43137"/>
                            </a:srgbClr>
                          </a:outerShdw>
                        </a:effectLst>
                      </a:endParaRPr>
                    </a:p>
                    <a:p>
                      <a:r>
                        <a:rPr lang="en-US" sz="1800" b="0" dirty="0">
                          <a:effectLst>
                            <a:outerShdw blurRad="38100" dist="38100" dir="2700000" algn="tl">
                              <a:srgbClr val="000000">
                                <a:alpha val="43137"/>
                              </a:srgbClr>
                            </a:outerShdw>
                          </a:effectLst>
                        </a:rPr>
                        <a:t>Preferably, the pretrial services agency should be a separate, independent entity. Jurisdictions may incorporate pretrial services agencies within a larger “parent” organization, if that component has:</a:t>
                      </a:r>
                    </a:p>
                    <a:p>
                      <a:pPr marL="342900" lvl="0" indent="-342900">
                        <a:buFont typeface="+mj-lt"/>
                        <a:buAutoNum type="arabicPeriod"/>
                      </a:pPr>
                      <a:r>
                        <a:rPr lang="en-US" sz="1800" b="0" dirty="0">
                          <a:effectLst>
                            <a:outerShdw blurRad="38100" dist="38100" dir="2700000" algn="tl">
                              <a:srgbClr val="000000">
                                <a:alpha val="43137"/>
                              </a:srgbClr>
                            </a:outerShdw>
                          </a:effectLst>
                        </a:rPr>
                        <a:t>a clearly-defined, pretrial service related function as its purpose;</a:t>
                      </a:r>
                    </a:p>
                    <a:p>
                      <a:pPr marL="342900" lvl="0" indent="-342900">
                        <a:buFont typeface="+mj-lt"/>
                        <a:buAutoNum type="arabicPeriod"/>
                      </a:pPr>
                      <a:r>
                        <a:rPr lang="en-US" sz="1800" b="0" dirty="0">
                          <a:effectLst>
                            <a:outerShdw blurRad="38100" dist="38100" dir="2700000" algn="tl">
                              <a:srgbClr val="000000">
                                <a:alpha val="43137"/>
                              </a:srgbClr>
                            </a:outerShdw>
                          </a:effectLst>
                        </a:rPr>
                        <a:t>staff assigned only to pretrial-related work with pretrial defendants; and</a:t>
                      </a:r>
                    </a:p>
                    <a:p>
                      <a:pPr marL="342900" lvl="0" indent="-342900">
                        <a:buFont typeface="+mj-lt"/>
                        <a:buAutoNum type="arabicPeriod"/>
                      </a:pPr>
                      <a:r>
                        <a:rPr lang="en-US" sz="1800" b="0" dirty="0">
                          <a:effectLst>
                            <a:outerShdw blurRad="38100" dist="38100" dir="2700000" algn="tl">
                              <a:srgbClr val="000000">
                                <a:alpha val="43137"/>
                              </a:srgbClr>
                            </a:outerShdw>
                          </a:effectLst>
                        </a:rPr>
                        <a:t>management that can make independent decisions on budget, staffing, and policy. </a:t>
                      </a:r>
                      <a:endParaRPr lang="en-US" sz="1800" b="0" dirty="0">
                        <a:solidFill>
                          <a:schemeClr val="tx1">
                            <a:lumMod val="85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00504437"/>
                  </a:ext>
                </a:extLst>
              </a:tr>
            </a:tbl>
          </a:graphicData>
        </a:graphic>
      </p:graphicFrame>
    </p:spTree>
    <p:extLst>
      <p:ext uri="{BB962C8B-B14F-4D97-AF65-F5344CB8AC3E}">
        <p14:creationId xmlns:p14="http://schemas.microsoft.com/office/powerpoint/2010/main" val="3272690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23</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7" name="Table 6">
            <a:extLst>
              <a:ext uri="{FF2B5EF4-FFF2-40B4-BE49-F238E27FC236}">
                <a16:creationId xmlns:a16="http://schemas.microsoft.com/office/drawing/2014/main" id="{1A0E4787-BA3D-4262-90D9-A781526B3D02}"/>
              </a:ext>
            </a:extLst>
          </p:cNvPr>
          <p:cNvGraphicFramePr>
            <a:graphicFrameLocks noGrp="1"/>
          </p:cNvGraphicFramePr>
          <p:nvPr>
            <p:extLst>
              <p:ext uri="{D42A27DB-BD31-4B8C-83A1-F6EECF244321}">
                <p14:modId xmlns:p14="http://schemas.microsoft.com/office/powerpoint/2010/main" val="1218256660"/>
              </p:ext>
            </p:extLst>
          </p:nvPr>
        </p:nvGraphicFramePr>
        <p:xfrm>
          <a:off x="234989" y="1036320"/>
          <a:ext cx="10955750" cy="4358640"/>
        </p:xfrm>
        <a:graphic>
          <a:graphicData uri="http://schemas.openxmlformats.org/drawingml/2006/table">
            <a:tbl>
              <a:tblPr firstRow="1" bandRow="1">
                <a:tableStyleId>{0505E3EF-67EA-436B-97B2-0124C06EBD24}</a:tableStyleId>
              </a:tblPr>
              <a:tblGrid>
                <a:gridCol w="3575430">
                  <a:extLst>
                    <a:ext uri="{9D8B030D-6E8A-4147-A177-3AD203B41FA5}">
                      <a16:colId xmlns:a16="http://schemas.microsoft.com/office/drawing/2014/main" val="2945527033"/>
                    </a:ext>
                  </a:extLst>
                </a:gridCol>
                <a:gridCol w="7380320">
                  <a:extLst>
                    <a:ext uri="{9D8B030D-6E8A-4147-A177-3AD203B41FA5}">
                      <a16:colId xmlns:a16="http://schemas.microsoft.com/office/drawing/2014/main" val="730838899"/>
                    </a:ext>
                  </a:extLst>
                </a:gridCol>
              </a:tblGrid>
              <a:tr h="4030973">
                <a:tc>
                  <a:txBody>
                    <a:bodyPr/>
                    <a:lstStyle/>
                    <a:p>
                      <a:pPr algn="r"/>
                      <a:r>
                        <a:rPr lang="en-US" sz="4800" b="0" dirty="0">
                          <a:solidFill>
                            <a:schemeClr val="tx2">
                              <a:lumMod val="75000"/>
                            </a:schemeClr>
                          </a:solidFill>
                          <a:effectLst>
                            <a:outerShdw blurRad="38100" dist="38100" dir="2700000" algn="tl">
                              <a:srgbClr val="000000">
                                <a:alpha val="43137"/>
                              </a:srgbClr>
                            </a:outerShdw>
                          </a:effectLst>
                        </a:rPr>
                        <a:t>Pretrial Services Agencies</a:t>
                      </a:r>
                      <a:endParaRPr lang="en-US" sz="4800" b="0" i="0" dirty="0">
                        <a:solidFill>
                          <a:schemeClr val="tx2">
                            <a:lumMod val="75000"/>
                          </a:schemeClr>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342900" lvl="0" indent="-342900">
                        <a:buFont typeface="+mj-lt"/>
                        <a:buAutoNum type="arabicPeriod"/>
                      </a:pPr>
                      <a:r>
                        <a:rPr lang="en-US" sz="28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Help courts make informed bail decisions.</a:t>
                      </a:r>
                    </a:p>
                    <a:p>
                      <a:pPr marL="514350" lvl="0" indent="-514350">
                        <a:buFont typeface="+mj-lt"/>
                        <a:buAutoNum type="arabicPeriod"/>
                      </a:pPr>
                      <a:endParaRPr lang="en-US" sz="28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2800" b="0" kern="1200" dirty="0">
                          <a:solidFill>
                            <a:schemeClr val="accent5">
                              <a:lumMod val="40000"/>
                              <a:lumOff val="60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rPr>
                        <a:t>Promote maximized pretrial release, appearance, public safety, and compliance outcomes.</a:t>
                      </a:r>
                    </a:p>
                    <a:p>
                      <a:pPr marL="514350" lvl="0" indent="-514350">
                        <a:buFont typeface="+mj-lt"/>
                        <a:buAutoNum type="arabicPeriod"/>
                      </a:pPr>
                      <a:endParaRPr lang="en-US" sz="28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endParaRPr>
                    </a:p>
                    <a:p>
                      <a:pPr marL="342900" lvl="0" indent="-342900">
                        <a:buFont typeface="+mj-lt"/>
                        <a:buAutoNum type="arabicPeriod"/>
                      </a:pPr>
                      <a:r>
                        <a:rPr lang="en-US" sz="28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Ensure that release options are realistic, enforceable, and measurable.</a:t>
                      </a:r>
                    </a:p>
                    <a:p>
                      <a:pPr marL="514350" lvl="0" indent="-514350">
                        <a:buFont typeface="+mj-lt"/>
                        <a:buAutoNum type="arabicPeriod"/>
                      </a:pPr>
                      <a:endParaRPr lang="en-US" sz="28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504437"/>
                  </a:ext>
                </a:extLst>
              </a:tr>
            </a:tbl>
          </a:graphicData>
        </a:graphic>
      </p:graphicFrame>
    </p:spTree>
    <p:extLst>
      <p:ext uri="{BB962C8B-B14F-4D97-AF65-F5344CB8AC3E}">
        <p14:creationId xmlns:p14="http://schemas.microsoft.com/office/powerpoint/2010/main" val="4267844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24</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8" name="Rectangle 7">
            <a:extLst>
              <a:ext uri="{FF2B5EF4-FFF2-40B4-BE49-F238E27FC236}">
                <a16:creationId xmlns:a16="http://schemas.microsoft.com/office/drawing/2014/main" id="{07DCB329-BDD8-4673-AECB-95408D019020}"/>
              </a:ext>
            </a:extLst>
          </p:cNvPr>
          <p:cNvSpPr/>
          <p:nvPr/>
        </p:nvSpPr>
        <p:spPr>
          <a:xfrm>
            <a:off x="1001261" y="524124"/>
            <a:ext cx="8377382" cy="5632311"/>
          </a:xfrm>
          <a:prstGeom prst="rect">
            <a:avLst/>
          </a:prstGeom>
        </p:spPr>
        <p:txBody>
          <a:bodyPr wrap="square">
            <a:spAutoFit/>
          </a:bodyPr>
          <a:lstStyle/>
          <a:p>
            <a:r>
              <a:rPr lang="en-US" sz="2400" dirty="0">
                <a:solidFill>
                  <a:schemeClr val="accent5">
                    <a:lumMod val="40000"/>
                    <a:lumOff val="60000"/>
                  </a:schemeClr>
                </a:solidFill>
                <a:effectLst>
                  <a:outerShdw blurRad="38100" dist="38100" dir="2700000" algn="tl">
                    <a:srgbClr val="000000">
                      <a:alpha val="43137"/>
                    </a:srgbClr>
                  </a:outerShdw>
                </a:effectLst>
              </a:rPr>
              <a:t>Several jurisdictions have legislation authorizing or encouraging pretrial services agencies:</a:t>
            </a:r>
          </a:p>
          <a:p>
            <a:endParaRPr lang="en-US" sz="2400" dirty="0">
              <a:solidFill>
                <a:schemeClr val="accent5">
                  <a:lumMod val="40000"/>
                  <a:lumOff val="60000"/>
                </a:schemeClr>
              </a:solidFill>
              <a:effectLst>
                <a:outerShdw blurRad="38100" dist="38100" dir="2700000" algn="tl">
                  <a:srgbClr val="000000">
                    <a:alpha val="43137"/>
                  </a:srgbClr>
                </a:outerShdw>
              </a:effectLst>
            </a:endParaRPr>
          </a:p>
          <a:p>
            <a:pPr marL="342900" indent="-342900">
              <a:buFont typeface="Wingdings" panose="05000000000000000000" pitchFamily="2" charset="2"/>
              <a:buChar char="q"/>
            </a:pPr>
            <a:r>
              <a:rPr lang="en-US" sz="2400" dirty="0">
                <a:solidFill>
                  <a:schemeClr val="accent2">
                    <a:lumMod val="40000"/>
                    <a:lumOff val="60000"/>
                  </a:schemeClr>
                </a:solidFill>
                <a:effectLst>
                  <a:outerShdw blurRad="38100" dist="38100" dir="2700000" algn="tl">
                    <a:srgbClr val="000000">
                      <a:alpha val="43137"/>
                    </a:srgbClr>
                  </a:outerShdw>
                </a:effectLst>
              </a:rPr>
              <a:t>Kentucky</a:t>
            </a:r>
          </a:p>
          <a:p>
            <a:pPr marL="342900" indent="-342900">
              <a:buFont typeface="Wingdings" panose="05000000000000000000" pitchFamily="2" charset="2"/>
              <a:buChar char="q"/>
            </a:pPr>
            <a:r>
              <a:rPr lang="en-US" sz="2400" dirty="0">
                <a:solidFill>
                  <a:schemeClr val="accent2">
                    <a:lumMod val="40000"/>
                    <a:lumOff val="60000"/>
                  </a:schemeClr>
                </a:solidFill>
                <a:effectLst>
                  <a:outerShdw blurRad="38100" dist="38100" dir="2700000" algn="tl">
                    <a:srgbClr val="000000">
                      <a:alpha val="43137"/>
                    </a:srgbClr>
                  </a:outerShdw>
                </a:effectLst>
              </a:rPr>
              <a:t>Federal courts</a:t>
            </a:r>
          </a:p>
          <a:p>
            <a:pPr marL="342900" indent="-342900">
              <a:buFont typeface="Wingdings" panose="05000000000000000000" pitchFamily="2" charset="2"/>
              <a:buChar char="q"/>
            </a:pPr>
            <a:r>
              <a:rPr lang="en-US" sz="2400" dirty="0">
                <a:solidFill>
                  <a:schemeClr val="accent2">
                    <a:lumMod val="40000"/>
                    <a:lumOff val="60000"/>
                  </a:schemeClr>
                </a:solidFill>
                <a:effectLst>
                  <a:outerShdw blurRad="38100" dist="38100" dir="2700000" algn="tl">
                    <a:srgbClr val="000000">
                      <a:alpha val="43137"/>
                    </a:srgbClr>
                  </a:outerShdw>
                </a:effectLst>
              </a:rPr>
              <a:t>Washington, D.C.</a:t>
            </a:r>
          </a:p>
          <a:p>
            <a:pPr marL="342900" indent="-342900">
              <a:buFont typeface="Wingdings" panose="05000000000000000000" pitchFamily="2" charset="2"/>
              <a:buChar char="q"/>
            </a:pPr>
            <a:r>
              <a:rPr lang="en-US" sz="2400" dirty="0">
                <a:solidFill>
                  <a:schemeClr val="accent5">
                    <a:lumMod val="40000"/>
                    <a:lumOff val="60000"/>
                  </a:schemeClr>
                </a:solidFill>
                <a:effectLst>
                  <a:outerShdw blurRad="38100" dist="38100" dir="2700000" algn="tl">
                    <a:srgbClr val="000000">
                      <a:alpha val="43137"/>
                    </a:srgbClr>
                  </a:outerShdw>
                </a:effectLst>
              </a:rPr>
              <a:t>Virginia</a:t>
            </a:r>
          </a:p>
          <a:p>
            <a:pPr marL="342900" indent="-342900">
              <a:buFont typeface="Wingdings" panose="05000000000000000000" pitchFamily="2" charset="2"/>
              <a:buChar char="q"/>
            </a:pPr>
            <a:r>
              <a:rPr lang="en-US" sz="2400" dirty="0">
                <a:solidFill>
                  <a:schemeClr val="accent2">
                    <a:lumMod val="40000"/>
                    <a:lumOff val="60000"/>
                  </a:schemeClr>
                </a:solidFill>
                <a:effectLst>
                  <a:outerShdw blurRad="38100" dist="38100" dir="2700000" algn="tl">
                    <a:srgbClr val="000000">
                      <a:alpha val="43137"/>
                    </a:srgbClr>
                  </a:outerShdw>
                </a:effectLst>
              </a:rPr>
              <a:t>Illinois</a:t>
            </a:r>
          </a:p>
          <a:p>
            <a:pPr marL="342900" indent="-342900">
              <a:buFont typeface="Wingdings" panose="05000000000000000000" pitchFamily="2" charset="2"/>
              <a:buChar char="q"/>
            </a:pPr>
            <a:r>
              <a:rPr lang="en-US" sz="2400" dirty="0">
                <a:solidFill>
                  <a:schemeClr val="accent5">
                    <a:lumMod val="40000"/>
                    <a:lumOff val="60000"/>
                  </a:schemeClr>
                </a:solidFill>
                <a:effectLst>
                  <a:outerShdw blurRad="38100" dist="38100" dir="2700000" algn="tl">
                    <a:srgbClr val="000000">
                      <a:alpha val="43137"/>
                    </a:srgbClr>
                  </a:outerShdw>
                </a:effectLst>
              </a:rPr>
              <a:t>Colorado</a:t>
            </a:r>
          </a:p>
          <a:p>
            <a:pPr marL="342900" indent="-342900">
              <a:buFont typeface="Wingdings" panose="05000000000000000000" pitchFamily="2" charset="2"/>
              <a:buChar char="q"/>
            </a:pPr>
            <a:r>
              <a:rPr lang="en-US" sz="2400" dirty="0">
                <a:solidFill>
                  <a:schemeClr val="accent5">
                    <a:lumMod val="40000"/>
                    <a:lumOff val="60000"/>
                  </a:schemeClr>
                </a:solidFill>
                <a:effectLst>
                  <a:outerShdw blurRad="38100" dist="38100" dir="2700000" algn="tl">
                    <a:srgbClr val="000000">
                      <a:alpha val="43137"/>
                    </a:srgbClr>
                  </a:outerShdw>
                </a:effectLst>
              </a:rPr>
              <a:t>Hawaii</a:t>
            </a:r>
          </a:p>
          <a:p>
            <a:pPr marL="342900" indent="-342900">
              <a:buFont typeface="Wingdings" panose="05000000000000000000" pitchFamily="2" charset="2"/>
              <a:buChar char="q"/>
            </a:pPr>
            <a:r>
              <a:rPr lang="en-US" sz="2400" dirty="0">
                <a:solidFill>
                  <a:schemeClr val="accent5">
                    <a:lumMod val="40000"/>
                    <a:lumOff val="60000"/>
                  </a:schemeClr>
                </a:solidFill>
                <a:effectLst>
                  <a:outerShdw blurRad="38100" dist="38100" dir="2700000" algn="tl">
                    <a:srgbClr val="000000">
                      <a:alpha val="43137"/>
                    </a:srgbClr>
                  </a:outerShdw>
                </a:effectLst>
              </a:rPr>
              <a:t>Nevada</a:t>
            </a:r>
          </a:p>
          <a:p>
            <a:pPr marL="342900" indent="-342900">
              <a:buFont typeface="Wingdings" panose="05000000000000000000" pitchFamily="2" charset="2"/>
              <a:buChar char="q"/>
            </a:pPr>
            <a:r>
              <a:rPr lang="en-US" sz="2400" dirty="0">
                <a:solidFill>
                  <a:schemeClr val="accent5">
                    <a:lumMod val="40000"/>
                    <a:lumOff val="60000"/>
                  </a:schemeClr>
                </a:solidFill>
                <a:effectLst>
                  <a:outerShdw blurRad="38100" dist="38100" dir="2700000" algn="tl">
                    <a:srgbClr val="000000">
                      <a:alpha val="43137"/>
                    </a:srgbClr>
                  </a:outerShdw>
                </a:effectLst>
              </a:rPr>
              <a:t>New Jersey</a:t>
            </a:r>
          </a:p>
          <a:p>
            <a:pPr marL="342900" indent="-342900">
              <a:buFont typeface="Wingdings" panose="05000000000000000000" pitchFamily="2" charset="2"/>
              <a:buChar char="q"/>
            </a:pPr>
            <a:r>
              <a:rPr lang="en-US" sz="2400" dirty="0">
                <a:solidFill>
                  <a:schemeClr val="accent5">
                    <a:lumMod val="40000"/>
                    <a:lumOff val="60000"/>
                  </a:schemeClr>
                </a:solidFill>
                <a:effectLst>
                  <a:outerShdw blurRad="38100" dist="38100" dir="2700000" algn="tl">
                    <a:srgbClr val="000000">
                      <a:alpha val="43137"/>
                    </a:srgbClr>
                  </a:outerShdw>
                </a:effectLst>
              </a:rPr>
              <a:t>Vermont</a:t>
            </a:r>
          </a:p>
          <a:p>
            <a:pPr marL="342900" indent="-342900">
              <a:buFont typeface="Wingdings" panose="05000000000000000000" pitchFamily="2" charset="2"/>
              <a:buChar char="q"/>
            </a:pPr>
            <a:r>
              <a:rPr lang="en-US" sz="2400" dirty="0">
                <a:solidFill>
                  <a:schemeClr val="accent5">
                    <a:lumMod val="40000"/>
                    <a:lumOff val="60000"/>
                  </a:schemeClr>
                </a:solidFill>
                <a:effectLst>
                  <a:outerShdw blurRad="38100" dist="38100" dir="2700000" algn="tl">
                    <a:srgbClr val="000000">
                      <a:alpha val="43137"/>
                    </a:srgbClr>
                  </a:outerShdw>
                </a:effectLst>
              </a:rPr>
              <a:t>West Virginia</a:t>
            </a:r>
          </a:p>
          <a:p>
            <a:pPr marL="342900" indent="-342900">
              <a:buFont typeface="Wingdings" panose="05000000000000000000" pitchFamily="2" charset="2"/>
              <a:buChar char="q"/>
            </a:pPr>
            <a:r>
              <a:rPr lang="en-US" sz="2400" dirty="0">
                <a:solidFill>
                  <a:schemeClr val="accent5">
                    <a:lumMod val="40000"/>
                    <a:lumOff val="60000"/>
                  </a:schemeClr>
                </a:solidFill>
                <a:effectLst>
                  <a:outerShdw blurRad="38100" dist="38100" dir="2700000" algn="tl">
                    <a:srgbClr val="000000">
                      <a:alpha val="43137"/>
                    </a:srgbClr>
                  </a:outerShdw>
                </a:effectLst>
              </a:rPr>
              <a:t>Alaska</a:t>
            </a:r>
          </a:p>
        </p:txBody>
      </p:sp>
    </p:spTree>
    <p:extLst>
      <p:ext uri="{BB962C8B-B14F-4D97-AF65-F5344CB8AC3E}">
        <p14:creationId xmlns:p14="http://schemas.microsoft.com/office/powerpoint/2010/main" val="189227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25</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7" name="Diagram 6">
            <a:extLst>
              <a:ext uri="{FF2B5EF4-FFF2-40B4-BE49-F238E27FC236}">
                <a16:creationId xmlns:a16="http://schemas.microsoft.com/office/drawing/2014/main" id="{D1AF6F1C-AEB5-4F00-BF3B-DA0B1E3CEB3B}"/>
              </a:ext>
            </a:extLst>
          </p:cNvPr>
          <p:cNvGraphicFramePr/>
          <p:nvPr>
            <p:extLst>
              <p:ext uri="{D42A27DB-BD31-4B8C-83A1-F6EECF244321}">
                <p14:modId xmlns:p14="http://schemas.microsoft.com/office/powerpoint/2010/main" val="825158631"/>
              </p:ext>
            </p:extLst>
          </p:nvPr>
        </p:nvGraphicFramePr>
        <p:xfrm>
          <a:off x="868216" y="604435"/>
          <a:ext cx="8399769" cy="5563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6814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26</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7" name="Table 6">
            <a:extLst>
              <a:ext uri="{FF2B5EF4-FFF2-40B4-BE49-F238E27FC236}">
                <a16:creationId xmlns:a16="http://schemas.microsoft.com/office/drawing/2014/main" id="{2594E882-D77F-4D5D-8AAB-50FBD3AD2BF5}"/>
              </a:ext>
            </a:extLst>
          </p:cNvPr>
          <p:cNvGraphicFramePr>
            <a:graphicFrameLocks noGrp="1"/>
          </p:cNvGraphicFramePr>
          <p:nvPr>
            <p:extLst>
              <p:ext uri="{D42A27DB-BD31-4B8C-83A1-F6EECF244321}">
                <p14:modId xmlns:p14="http://schemas.microsoft.com/office/powerpoint/2010/main" val="3811997635"/>
              </p:ext>
            </p:extLst>
          </p:nvPr>
        </p:nvGraphicFramePr>
        <p:xfrm>
          <a:off x="269999" y="1359145"/>
          <a:ext cx="10296401" cy="4480560"/>
        </p:xfrm>
        <a:graphic>
          <a:graphicData uri="http://schemas.openxmlformats.org/drawingml/2006/table">
            <a:tbl>
              <a:tblPr firstRow="1" bandRow="1">
                <a:tableStyleId>{0505E3EF-67EA-436B-97B2-0124C06EBD24}</a:tableStyleId>
              </a:tblPr>
              <a:tblGrid>
                <a:gridCol w="3813923">
                  <a:extLst>
                    <a:ext uri="{9D8B030D-6E8A-4147-A177-3AD203B41FA5}">
                      <a16:colId xmlns:a16="http://schemas.microsoft.com/office/drawing/2014/main" val="2945527033"/>
                    </a:ext>
                  </a:extLst>
                </a:gridCol>
                <a:gridCol w="6482478">
                  <a:extLst>
                    <a:ext uri="{9D8B030D-6E8A-4147-A177-3AD203B41FA5}">
                      <a16:colId xmlns:a16="http://schemas.microsoft.com/office/drawing/2014/main" val="730838899"/>
                    </a:ext>
                  </a:extLst>
                </a:gridCol>
              </a:tblGrid>
              <a:tr h="370840">
                <a:tc>
                  <a:txBody>
                    <a:bodyPr/>
                    <a:lstStyle/>
                    <a:p>
                      <a:pPr algn="r"/>
                      <a:r>
                        <a:rPr lang="en-US" sz="3600" b="0" dirty="0">
                          <a:solidFill>
                            <a:schemeClr val="tx2">
                              <a:lumMod val="75000"/>
                            </a:schemeClr>
                          </a:solidFill>
                          <a:effectLst>
                            <a:outerShdw blurRad="38100" dist="38100" dir="2700000" algn="tl">
                              <a:srgbClr val="000000">
                                <a:alpha val="43137"/>
                              </a:srgbClr>
                            </a:outerShdw>
                          </a:effectLst>
                        </a:rPr>
                        <a:t>Operationalized Mission Statement</a:t>
                      </a:r>
                      <a:endParaRPr lang="en-US" sz="3600" b="0" i="0" dirty="0">
                        <a:solidFill>
                          <a:schemeClr val="tx2">
                            <a:lumMod val="75000"/>
                          </a:schemeClr>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A mission statement identifies a program’s focus and  desired outcomes.</a:t>
                      </a:r>
                    </a:p>
                    <a:p>
                      <a:pPr marL="342900" indent="-342900">
                        <a:buFont typeface="+mj-lt"/>
                        <a:buAutoNum type="arabicPeriod"/>
                      </a:pPr>
                      <a:r>
                        <a:rPr lang="en-US" sz="24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Tells the world who you are and why you’re important.</a:t>
                      </a:r>
                    </a:p>
                    <a:p>
                      <a:pPr marL="342900" indent="-342900">
                        <a:buFont typeface="+mj-lt"/>
                        <a:buAutoNum type="arabicPeriod"/>
                      </a:pPr>
                      <a:r>
                        <a:rPr lang="en-US" sz="24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Guides agency structure and day-to-day operational decisions.</a:t>
                      </a:r>
                    </a:p>
                    <a:p>
                      <a:pPr marL="342900" indent="-342900">
                        <a:buFont typeface="+mj-lt"/>
                        <a:buAutoNum type="arabicPeriod"/>
                      </a:pPr>
                      <a:r>
                        <a:rPr lang="en-US" sz="24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Focuses Leadership, Staff and Customers on goals and principles. </a:t>
                      </a:r>
                    </a:p>
                    <a:p>
                      <a:pPr marL="342900" indent="-342900">
                        <a:buFont typeface="+mj-lt"/>
                        <a:buAutoNum type="arabicPeriod"/>
                      </a:pPr>
                      <a:r>
                        <a:rPr lang="en-US" sz="24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Gives Management a clear leading message and set of principles.</a:t>
                      </a:r>
                    </a:p>
                    <a:p>
                      <a:pPr marL="342900" indent="-342900">
                        <a:buFont typeface="+mj-lt"/>
                        <a:buAutoNum type="arabicPeriod"/>
                      </a:pPr>
                      <a:r>
                        <a:rPr lang="en-US" sz="2400" b="0" dirty="0">
                          <a:solidFill>
                            <a:schemeClr val="accent5">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Helps define agencies within a larger organization.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504437"/>
                  </a:ext>
                </a:extLst>
              </a:tr>
            </a:tbl>
          </a:graphicData>
        </a:graphic>
      </p:graphicFrame>
    </p:spTree>
    <p:extLst>
      <p:ext uri="{BB962C8B-B14F-4D97-AF65-F5344CB8AC3E}">
        <p14:creationId xmlns:p14="http://schemas.microsoft.com/office/powerpoint/2010/main" val="73438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27</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7" name="TextBox 6">
            <a:extLst>
              <a:ext uri="{FF2B5EF4-FFF2-40B4-BE49-F238E27FC236}">
                <a16:creationId xmlns:a16="http://schemas.microsoft.com/office/drawing/2014/main" id="{A1E8DAC3-1D36-4E20-9169-A6226B475180}"/>
              </a:ext>
            </a:extLst>
          </p:cNvPr>
          <p:cNvSpPr txBox="1"/>
          <p:nvPr/>
        </p:nvSpPr>
        <p:spPr>
          <a:xfrm>
            <a:off x="1452295" y="4763842"/>
            <a:ext cx="8482739" cy="830997"/>
          </a:xfrm>
          <a:prstGeom prst="rect">
            <a:avLst/>
          </a:prstGeom>
          <a:noFill/>
        </p:spPr>
        <p:txBody>
          <a:bodyPr wrap="square" rtlCol="0">
            <a:spAutoFit/>
          </a:bodyPr>
          <a:lstStyle/>
          <a:p>
            <a:pPr marL="45720" indent="0">
              <a:buNone/>
            </a:pPr>
            <a:r>
              <a:rPr lang="en-US" sz="2400" i="1" dirty="0">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Promote pretrial justice and enhance community safety</a:t>
            </a:r>
          </a:p>
          <a:p>
            <a:pPr marL="914400" indent="-869950" algn="r">
              <a:buNone/>
            </a:pPr>
            <a:r>
              <a:rPr lang="en-US" sz="2400" dirty="0">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	(current)</a:t>
            </a:r>
            <a:endParaRPr lang="en-US" sz="2000" dirty="0">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endParaRPr>
          </a:p>
        </p:txBody>
      </p:sp>
      <p:sp>
        <p:nvSpPr>
          <p:cNvPr id="8" name="TextBox 7">
            <a:extLst>
              <a:ext uri="{FF2B5EF4-FFF2-40B4-BE49-F238E27FC236}">
                <a16:creationId xmlns:a16="http://schemas.microsoft.com/office/drawing/2014/main" id="{E86397D7-ACC8-42F5-A9A4-D5F442E9E6EF}"/>
              </a:ext>
            </a:extLst>
          </p:cNvPr>
          <p:cNvSpPr txBox="1"/>
          <p:nvPr/>
        </p:nvSpPr>
        <p:spPr>
          <a:xfrm>
            <a:off x="683492" y="1315305"/>
            <a:ext cx="9251542" cy="3046988"/>
          </a:xfrm>
          <a:prstGeom prst="rect">
            <a:avLst/>
          </a:prstGeom>
          <a:noFill/>
        </p:spPr>
        <p:txBody>
          <a:bodyPr wrap="square" rtlCol="0">
            <a:spAutoFit/>
          </a:bodyPr>
          <a:lstStyle/>
          <a:p>
            <a:pPr marL="45720" indent="0">
              <a:buNone/>
            </a:pPr>
            <a:r>
              <a:rPr lang="en-US" sz="2400" i="1" dirty="0">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PSA’s mission is to assess, supervise, and provide services for defendants, and collaborate with the justice community, to assist the courts in making pretrial release decisions. We promote community safety and return to court while honoring the constitutional presumption of innocence.</a:t>
            </a:r>
          </a:p>
          <a:p>
            <a:pPr marL="45720" algn="r"/>
            <a:r>
              <a:rPr lang="en-US" sz="2400" dirty="0">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Pretrial Services Agency for the District of Columbia</a:t>
            </a:r>
          </a:p>
          <a:p>
            <a:pPr marL="45720" algn="r"/>
            <a:r>
              <a:rPr lang="en-US" sz="2400" dirty="0">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 (2008)</a:t>
            </a:r>
            <a:endParaRPr lang="en-US" sz="2000" dirty="0">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endParaRPr>
          </a:p>
          <a:p>
            <a:pPr marL="45720" indent="0" algn="r">
              <a:buNone/>
            </a:pPr>
            <a:endParaRPr lang="en-US" sz="2400" i="1" dirty="0">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endParaRPr>
          </a:p>
        </p:txBody>
      </p:sp>
    </p:spTree>
    <p:extLst>
      <p:ext uri="{BB962C8B-B14F-4D97-AF65-F5344CB8AC3E}">
        <p14:creationId xmlns:p14="http://schemas.microsoft.com/office/powerpoint/2010/main" val="223155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28</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7" name="Diagram 6">
            <a:extLst>
              <a:ext uri="{FF2B5EF4-FFF2-40B4-BE49-F238E27FC236}">
                <a16:creationId xmlns:a16="http://schemas.microsoft.com/office/drawing/2014/main" id="{4DB4BB3B-CF84-46F1-8FB7-8287448B3FC9}"/>
              </a:ext>
            </a:extLst>
          </p:cNvPr>
          <p:cNvGraphicFramePr/>
          <p:nvPr>
            <p:extLst>
              <p:ext uri="{D42A27DB-BD31-4B8C-83A1-F6EECF244321}">
                <p14:modId xmlns:p14="http://schemas.microsoft.com/office/powerpoint/2010/main" val="378797828"/>
              </p:ext>
            </p:extLst>
          </p:nvPr>
        </p:nvGraphicFramePr>
        <p:xfrm>
          <a:off x="631686" y="489807"/>
          <a:ext cx="8727974" cy="6031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77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5C12205-7E43-4096-8012-1D215227490A}"/>
                                            </p:graphicEl>
                                          </p:spTgt>
                                        </p:tgtEl>
                                        <p:attrNameLst>
                                          <p:attrName>style.visibility</p:attrName>
                                        </p:attrNameLst>
                                      </p:cBhvr>
                                      <p:to>
                                        <p:strVal val="visible"/>
                                      </p:to>
                                    </p:set>
                                    <p:animEffect transition="in" filter="fade">
                                      <p:cBhvr>
                                        <p:cTn id="7" dur="500"/>
                                        <p:tgtEl>
                                          <p:spTgt spid="7">
                                            <p:graphicEl>
                                              <a:dgm id="{35C12205-7E43-4096-8012-1D215227490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2F4E9F7-9777-44BC-B0EF-C1861382A7F2}"/>
                                            </p:graphicEl>
                                          </p:spTgt>
                                        </p:tgtEl>
                                        <p:attrNameLst>
                                          <p:attrName>style.visibility</p:attrName>
                                        </p:attrNameLst>
                                      </p:cBhvr>
                                      <p:to>
                                        <p:strVal val="visible"/>
                                      </p:to>
                                    </p:set>
                                    <p:animEffect transition="in" filter="fade">
                                      <p:cBhvr>
                                        <p:cTn id="12" dur="500"/>
                                        <p:tgtEl>
                                          <p:spTgt spid="7">
                                            <p:graphicEl>
                                              <a:dgm id="{92F4E9F7-9777-44BC-B0EF-C1861382A7F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C6CA94B5-96C7-4AFF-9817-9B59842D8328}"/>
                                            </p:graphicEl>
                                          </p:spTgt>
                                        </p:tgtEl>
                                        <p:attrNameLst>
                                          <p:attrName>style.visibility</p:attrName>
                                        </p:attrNameLst>
                                      </p:cBhvr>
                                      <p:to>
                                        <p:strVal val="visible"/>
                                      </p:to>
                                    </p:set>
                                    <p:animEffect transition="in" filter="fade">
                                      <p:cBhvr>
                                        <p:cTn id="17" dur="500"/>
                                        <p:tgtEl>
                                          <p:spTgt spid="7">
                                            <p:graphicEl>
                                              <a:dgm id="{C6CA94B5-96C7-4AFF-9817-9B59842D832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E18DC4C0-5098-4881-BD09-DBA4FD87390E}"/>
                                            </p:graphicEl>
                                          </p:spTgt>
                                        </p:tgtEl>
                                        <p:attrNameLst>
                                          <p:attrName>style.visibility</p:attrName>
                                        </p:attrNameLst>
                                      </p:cBhvr>
                                      <p:to>
                                        <p:strVal val="visible"/>
                                      </p:to>
                                    </p:set>
                                    <p:animEffect transition="in" filter="fade">
                                      <p:cBhvr>
                                        <p:cTn id="22" dur="500"/>
                                        <p:tgtEl>
                                          <p:spTgt spid="7">
                                            <p:graphicEl>
                                              <a:dgm id="{E18DC4C0-5098-4881-BD09-DBA4FD8739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29</a:t>
            </a:fld>
            <a:endParaRPr lang="en-US" dirty="0"/>
          </a:p>
        </p:txBody>
      </p:sp>
      <p:pic>
        <p:nvPicPr>
          <p:cNvPr id="7" name="Picture 6">
            <a:extLst>
              <a:ext uri="{FF2B5EF4-FFF2-40B4-BE49-F238E27FC236}">
                <a16:creationId xmlns:a16="http://schemas.microsoft.com/office/drawing/2014/main" id="{607338CF-2A02-468E-9049-D39D67837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75" y="95177"/>
            <a:ext cx="8775797" cy="6581848"/>
          </a:xfrm>
          <a:prstGeom prst="rect">
            <a:avLst/>
          </a:prstGeom>
        </p:spPr>
      </p:pic>
    </p:spTree>
    <p:extLst>
      <p:ext uri="{BB962C8B-B14F-4D97-AF65-F5344CB8AC3E}">
        <p14:creationId xmlns:p14="http://schemas.microsoft.com/office/powerpoint/2010/main" val="198094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DCC59213-5EAD-426E-996F-663364807858}"/>
              </a:ext>
            </a:extLst>
          </p:cNvPr>
          <p:cNvPicPr/>
          <p:nvPr/>
        </p:nvPicPr>
        <p:blipFill rotWithShape="1">
          <a:blip r:embed="rId8" cstate="email">
            <a:extLst>
              <a:ext uri="{28A0092B-C50C-407E-A947-70E740481C1C}">
                <a14:useLocalDpi xmlns:a14="http://schemas.microsoft.com/office/drawing/2010/main"/>
              </a:ext>
            </a:extLst>
          </a:blip>
          <a:srcRect r="15136"/>
          <a:stretch/>
        </p:blipFill>
        <p:spPr bwMode="auto">
          <a:xfrm>
            <a:off x="20" y="10"/>
            <a:ext cx="7759920" cy="6857991"/>
          </a:xfrm>
          <a:custGeom>
            <a:avLst/>
            <a:gdLst>
              <a:gd name="connsiteX0" fmla="*/ 0 w 7759940"/>
              <a:gd name="connsiteY0" fmla="*/ 0 h 6858001"/>
              <a:gd name="connsiteX1" fmla="*/ 1296537 w 7759940"/>
              <a:gd name="connsiteY1" fmla="*/ 0 h 6858001"/>
              <a:gd name="connsiteX2" fmla="*/ 1296537 w 7759940"/>
              <a:gd name="connsiteY2" fmla="*/ 1 h 6858001"/>
              <a:gd name="connsiteX3" fmla="*/ 6415225 w 7759940"/>
              <a:gd name="connsiteY3" fmla="*/ 1 h 6858001"/>
              <a:gd name="connsiteX4" fmla="*/ 6415225 w 7759940"/>
              <a:gd name="connsiteY4" fmla="*/ 0 h 6858001"/>
              <a:gd name="connsiteX5" fmla="*/ 7758763 w 7759940"/>
              <a:gd name="connsiteY5" fmla="*/ 0 h 6858001"/>
              <a:gd name="connsiteX6" fmla="*/ 7733718 w 7759940"/>
              <a:gd name="connsiteY6" fmla="*/ 155677 h 6858001"/>
              <a:gd name="connsiteX7" fmla="*/ 7709849 w 7759940"/>
              <a:gd name="connsiteY7" fmla="*/ 310668 h 6858001"/>
              <a:gd name="connsiteX8" fmla="*/ 7686485 w 7759940"/>
              <a:gd name="connsiteY8" fmla="*/ 466344 h 6858001"/>
              <a:gd name="connsiteX9" fmla="*/ 7666482 w 7759940"/>
              <a:gd name="connsiteY9" fmla="*/ 622707 h 6858001"/>
              <a:gd name="connsiteX10" fmla="*/ 7646311 w 7759940"/>
              <a:gd name="connsiteY10" fmla="*/ 778383 h 6858001"/>
              <a:gd name="connsiteX11" fmla="*/ 7627485 w 7759940"/>
              <a:gd name="connsiteY11" fmla="*/ 934746 h 6858001"/>
              <a:gd name="connsiteX12" fmla="*/ 7611349 w 7759940"/>
              <a:gd name="connsiteY12" fmla="*/ 1089051 h 6858001"/>
              <a:gd name="connsiteX13" fmla="*/ 7596053 w 7759940"/>
              <a:gd name="connsiteY13" fmla="*/ 1245413 h 6858001"/>
              <a:gd name="connsiteX14" fmla="*/ 7582101 w 7759940"/>
              <a:gd name="connsiteY14" fmla="*/ 1401090 h 6858001"/>
              <a:gd name="connsiteX15" fmla="*/ 7569999 w 7759940"/>
              <a:gd name="connsiteY15" fmla="*/ 1554023 h 6858001"/>
              <a:gd name="connsiteX16" fmla="*/ 7557896 w 7759940"/>
              <a:gd name="connsiteY16" fmla="*/ 1709014 h 6858001"/>
              <a:gd name="connsiteX17" fmla="*/ 7547811 w 7759940"/>
              <a:gd name="connsiteY17" fmla="*/ 1861947 h 6858001"/>
              <a:gd name="connsiteX18" fmla="*/ 7539911 w 7759940"/>
              <a:gd name="connsiteY18" fmla="*/ 2014881 h 6858001"/>
              <a:gd name="connsiteX19" fmla="*/ 7531674 w 7759940"/>
              <a:gd name="connsiteY19" fmla="*/ 2167128 h 6858001"/>
              <a:gd name="connsiteX20" fmla="*/ 7524783 w 7759940"/>
              <a:gd name="connsiteY20" fmla="*/ 2318004 h 6858001"/>
              <a:gd name="connsiteX21" fmla="*/ 7519908 w 7759940"/>
              <a:gd name="connsiteY21" fmla="*/ 2467509 h 6858001"/>
              <a:gd name="connsiteX22" fmla="*/ 7515706 w 7759940"/>
              <a:gd name="connsiteY22" fmla="*/ 2617013 h 6858001"/>
              <a:gd name="connsiteX23" fmla="*/ 7511672 w 7759940"/>
              <a:gd name="connsiteY23" fmla="*/ 2765146 h 6858001"/>
              <a:gd name="connsiteX24" fmla="*/ 7509823 w 7759940"/>
              <a:gd name="connsiteY24" fmla="*/ 2911221 h 6858001"/>
              <a:gd name="connsiteX25" fmla="*/ 7507806 w 7759940"/>
              <a:gd name="connsiteY25" fmla="*/ 3057297 h 6858001"/>
              <a:gd name="connsiteX26" fmla="*/ 7506797 w 7759940"/>
              <a:gd name="connsiteY26" fmla="*/ 3201315 h 6858001"/>
              <a:gd name="connsiteX27" fmla="*/ 7507806 w 7759940"/>
              <a:gd name="connsiteY27" fmla="*/ 3343961 h 6858001"/>
              <a:gd name="connsiteX28" fmla="*/ 7507806 w 7759940"/>
              <a:gd name="connsiteY28" fmla="*/ 3485236 h 6858001"/>
              <a:gd name="connsiteX29" fmla="*/ 7509823 w 7759940"/>
              <a:gd name="connsiteY29" fmla="*/ 3625139 h 6858001"/>
              <a:gd name="connsiteX30" fmla="*/ 7512848 w 7759940"/>
              <a:gd name="connsiteY30" fmla="*/ 3762299 h 6858001"/>
              <a:gd name="connsiteX31" fmla="*/ 7515706 w 7759940"/>
              <a:gd name="connsiteY31" fmla="*/ 3898087 h 6858001"/>
              <a:gd name="connsiteX32" fmla="*/ 7518900 w 7759940"/>
              <a:gd name="connsiteY32" fmla="*/ 4031133 h 6858001"/>
              <a:gd name="connsiteX33" fmla="*/ 7523774 w 7759940"/>
              <a:gd name="connsiteY33" fmla="*/ 4163492 h 6858001"/>
              <a:gd name="connsiteX34" fmla="*/ 7528985 w 7759940"/>
              <a:gd name="connsiteY34" fmla="*/ 4293793 h 6858001"/>
              <a:gd name="connsiteX35" fmla="*/ 7533691 w 7759940"/>
              <a:gd name="connsiteY35" fmla="*/ 4421352 h 6858001"/>
              <a:gd name="connsiteX36" fmla="*/ 7546971 w 7759940"/>
              <a:gd name="connsiteY36" fmla="*/ 4670298 h 6858001"/>
              <a:gd name="connsiteX37" fmla="*/ 7561090 w 7759940"/>
              <a:gd name="connsiteY37" fmla="*/ 4908956 h 6858001"/>
              <a:gd name="connsiteX38" fmla="*/ 7575882 w 7759940"/>
              <a:gd name="connsiteY38" fmla="*/ 5138013 h 6858001"/>
              <a:gd name="connsiteX39" fmla="*/ 7592187 w 7759940"/>
              <a:gd name="connsiteY39" fmla="*/ 5354726 h 6858001"/>
              <a:gd name="connsiteX40" fmla="*/ 7609164 w 7759940"/>
              <a:gd name="connsiteY40" fmla="*/ 5561838 h 6858001"/>
              <a:gd name="connsiteX41" fmla="*/ 7627485 w 7759940"/>
              <a:gd name="connsiteY41" fmla="*/ 5753862 h 6858001"/>
              <a:gd name="connsiteX42" fmla="*/ 7645471 w 7759940"/>
              <a:gd name="connsiteY42" fmla="*/ 5934227 h 6858001"/>
              <a:gd name="connsiteX43" fmla="*/ 7663456 w 7759940"/>
              <a:gd name="connsiteY43" fmla="*/ 6100191 h 6858001"/>
              <a:gd name="connsiteX44" fmla="*/ 7680433 w 7759940"/>
              <a:gd name="connsiteY44" fmla="*/ 6252438 h 6858001"/>
              <a:gd name="connsiteX45" fmla="*/ 7696570 w 7759940"/>
              <a:gd name="connsiteY45" fmla="*/ 6387541 h 6858001"/>
              <a:gd name="connsiteX46" fmla="*/ 7711866 w 7759940"/>
              <a:gd name="connsiteY46" fmla="*/ 6509613 h 6858001"/>
              <a:gd name="connsiteX47" fmla="*/ 7724641 w 7759940"/>
              <a:gd name="connsiteY47" fmla="*/ 6612483 h 6858001"/>
              <a:gd name="connsiteX48" fmla="*/ 7736743 w 7759940"/>
              <a:gd name="connsiteY48" fmla="*/ 6698894 h 6858001"/>
              <a:gd name="connsiteX49" fmla="*/ 7754057 w 7759940"/>
              <a:gd name="connsiteY49" fmla="*/ 6817538 h 6858001"/>
              <a:gd name="connsiteX50" fmla="*/ 7759940 w 7759940"/>
              <a:gd name="connsiteY50" fmla="*/ 6858000 h 6858001"/>
              <a:gd name="connsiteX51" fmla="*/ 6854586 w 7759940"/>
              <a:gd name="connsiteY51" fmla="*/ 6858000 h 6858001"/>
              <a:gd name="connsiteX52" fmla="*/ 6854586 w 7759940"/>
              <a:gd name="connsiteY52" fmla="*/ 6858001 h 6858001"/>
              <a:gd name="connsiteX53" fmla="*/ 764022 w 7759940"/>
              <a:gd name="connsiteY53" fmla="*/ 6858001 h 6858001"/>
              <a:gd name="connsiteX54" fmla="*/ 764022 w 7759940"/>
              <a:gd name="connsiteY54" fmla="*/ 6858000 h 6858001"/>
              <a:gd name="connsiteX55" fmla="*/ 0 w 7759940"/>
              <a:gd name="connsiteY5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a:noFill/>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0CC00B8-F682-473A-AB67-A7325D5DF2D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3</a:t>
            </a:fld>
            <a:endParaRPr lang="en-US">
              <a:solidFill>
                <a:srgbClr val="FFFFFF"/>
              </a:solidFill>
            </a:endParaRPr>
          </a:p>
        </p:txBody>
      </p:sp>
      <p:pic>
        <p:nvPicPr>
          <p:cNvPr id="17" name="Picture 16">
            <a:extLst>
              <a:ext uri="{FF2B5EF4-FFF2-40B4-BE49-F238E27FC236}">
                <a16:creationId xmlns:a16="http://schemas.microsoft.com/office/drawing/2014/main" id="{9419991C-4298-4BDB-B85D-BCC1FD5ED505}"/>
              </a:ext>
            </a:extLst>
          </p:cNvPr>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19" name="Picture 18" descr="National Institute of Corrections">
            <a:extLst>
              <a:ext uri="{FF2B5EF4-FFF2-40B4-BE49-F238E27FC236}">
                <a16:creationId xmlns:a16="http://schemas.microsoft.com/office/drawing/2014/main" id="{95D626B9-2360-465F-8870-06E929DB78D8}"/>
              </a:ext>
            </a:extLst>
          </p:cNvPr>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9103035" y="5977198"/>
            <a:ext cx="1249505" cy="49980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30D6D529-ED24-4691-B33D-A2E4728E2097}"/>
              </a:ext>
            </a:extLst>
          </p:cNvPr>
          <p:cNvSpPr/>
          <p:nvPr/>
        </p:nvSpPr>
        <p:spPr>
          <a:xfrm>
            <a:off x="1204650" y="343544"/>
            <a:ext cx="8986981" cy="5633653"/>
          </a:xfrm>
          <a:prstGeom prst="roundRect">
            <a:avLst/>
          </a:prstGeom>
          <a:solidFill>
            <a:schemeClr val="bg2">
              <a:lumMod val="50000"/>
              <a:alpha val="50196"/>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spcAft>
                <a:spcPts val="600"/>
              </a:spcAft>
            </a:pPr>
            <a:r>
              <a:rPr lang="en-US" sz="2000" dirty="0">
                <a:ea typeface="Linux Biolinum G" panose="02000503000000000000" pitchFamily="2" charset="0"/>
                <a:cs typeface="Linux Biolinum G" panose="02000503000000000000" pitchFamily="2" charset="0"/>
              </a:rPr>
              <a:t>BAIL:</a:t>
            </a:r>
          </a:p>
          <a:p>
            <a:pPr>
              <a:spcAft>
                <a:spcPts val="600"/>
              </a:spcAft>
            </a:pPr>
            <a:endParaRPr lang="en-US" sz="2000" dirty="0">
              <a:ea typeface="Linux Biolinum G" panose="02000503000000000000" pitchFamily="2" charset="0"/>
              <a:cs typeface="Linux Biolinum G" panose="02000503000000000000" pitchFamily="2" charset="0"/>
            </a:endParaRPr>
          </a:p>
          <a:p>
            <a:pPr>
              <a:spcAft>
                <a:spcPts val="600"/>
              </a:spcAft>
            </a:pPr>
            <a:r>
              <a:rPr lang="en-US" sz="2000" dirty="0">
                <a:ea typeface="Linux Biolinum G" panose="02000503000000000000" pitchFamily="2" charset="0"/>
                <a:cs typeface="Linux Biolinum G" panose="02000503000000000000" pitchFamily="2" charset="0"/>
              </a:rPr>
              <a:t>DEFINITION:</a:t>
            </a:r>
          </a:p>
          <a:p>
            <a:pPr>
              <a:spcAft>
                <a:spcPts val="600"/>
              </a:spcAft>
            </a:pPr>
            <a:r>
              <a:rPr lang="en-US" sz="2000" dirty="0">
                <a:ea typeface="Linux Biolinum G" panose="02000503000000000000" pitchFamily="2" charset="0"/>
                <a:cs typeface="Linux Biolinum G" panose="02000503000000000000" pitchFamily="2" charset="0"/>
              </a:rPr>
              <a:t>Requirements to reasonably assure a defendant’s appearance in court and, where appropriate, public safety.</a:t>
            </a:r>
          </a:p>
          <a:p>
            <a:pPr>
              <a:spcAft>
                <a:spcPts val="600"/>
              </a:spcAft>
            </a:pPr>
            <a:endParaRPr lang="en-US" sz="2000" dirty="0">
              <a:ea typeface="Linux Biolinum G" panose="02000503000000000000" pitchFamily="2" charset="0"/>
              <a:cs typeface="Linux Biolinum G" panose="02000503000000000000" pitchFamily="2" charset="0"/>
            </a:endParaRPr>
          </a:p>
          <a:p>
            <a:pPr>
              <a:spcAft>
                <a:spcPts val="600"/>
              </a:spcAft>
            </a:pPr>
            <a:r>
              <a:rPr lang="en-US" sz="2000" dirty="0">
                <a:ea typeface="Linux Biolinum G" panose="02000503000000000000" pitchFamily="2" charset="0"/>
                <a:cs typeface="Linux Biolinum G" panose="02000503000000000000" pitchFamily="2" charset="0"/>
              </a:rPr>
              <a:t>TENETS:</a:t>
            </a:r>
          </a:p>
          <a:p>
            <a:pPr marL="457200" indent="-457200">
              <a:spcAft>
                <a:spcPts val="600"/>
              </a:spcAft>
              <a:buFont typeface="+mj-lt"/>
              <a:buAutoNum type="arabicPeriod"/>
            </a:pPr>
            <a:r>
              <a:rPr lang="en-US" sz="2000" dirty="0">
                <a:ea typeface="Linux Biolinum G" panose="02000503000000000000" pitchFamily="2" charset="0"/>
                <a:cs typeface="Linux Biolinum G" panose="02000503000000000000" pitchFamily="2" charset="0"/>
              </a:rPr>
              <a:t>There is no “right to bail” in most states and the Federal system. (Present in about a quarter of states)</a:t>
            </a:r>
          </a:p>
          <a:p>
            <a:pPr marL="457200" indent="-457200">
              <a:spcAft>
                <a:spcPts val="600"/>
              </a:spcAft>
              <a:buFont typeface="+mj-lt"/>
              <a:buAutoNum type="arabicPeriod"/>
            </a:pPr>
            <a:r>
              <a:rPr lang="en-US" sz="2000" dirty="0">
                <a:ea typeface="Linux Biolinum G" panose="02000503000000000000" pitchFamily="2" charset="0"/>
                <a:cs typeface="Linux Biolinum G" panose="02000503000000000000" pitchFamily="2" charset="0"/>
              </a:rPr>
              <a:t>Pertains only to appearance and safety concerns</a:t>
            </a:r>
          </a:p>
          <a:p>
            <a:pPr marL="457200" indent="-457200">
              <a:spcAft>
                <a:spcPts val="600"/>
              </a:spcAft>
              <a:buFont typeface="+mj-lt"/>
              <a:buAutoNum type="arabicPeriod"/>
            </a:pPr>
            <a:r>
              <a:rPr lang="en-US" sz="2000" dirty="0">
                <a:ea typeface="Linux Biolinum G" panose="02000503000000000000" pitchFamily="2" charset="0"/>
                <a:cs typeface="Linux Biolinum G" panose="02000503000000000000" pitchFamily="2" charset="0"/>
              </a:rPr>
              <a:t>Individualized to the defendant’s unique characteristics</a:t>
            </a:r>
          </a:p>
          <a:p>
            <a:pPr marL="457200" indent="-457200">
              <a:spcAft>
                <a:spcPts val="600"/>
              </a:spcAft>
              <a:buFont typeface="+mj-lt"/>
              <a:buAutoNum type="arabicPeriod"/>
            </a:pPr>
            <a:r>
              <a:rPr lang="en-US" sz="2000" dirty="0">
                <a:ea typeface="Linux Biolinum G" panose="02000503000000000000" pitchFamily="2" charset="0"/>
                <a:cs typeface="Linux Biolinum G" panose="02000503000000000000" pitchFamily="2" charset="0"/>
              </a:rPr>
              <a:t>Least restrictive means needed to ensure goals</a:t>
            </a:r>
          </a:p>
          <a:p>
            <a:pPr marL="457200" indent="-457200">
              <a:spcAft>
                <a:spcPts val="600"/>
              </a:spcAft>
              <a:buFont typeface="+mj-lt"/>
              <a:buAutoNum type="arabicPeriod"/>
            </a:pPr>
            <a:r>
              <a:rPr lang="en-US" sz="2000" dirty="0">
                <a:ea typeface="Linux Biolinum G" panose="02000503000000000000" pitchFamily="2" charset="0"/>
                <a:cs typeface="Linux Biolinum G" panose="02000503000000000000" pitchFamily="2" charset="0"/>
              </a:rPr>
              <a:t>Due process forbids detention on unspecified charges or without due cause. </a:t>
            </a:r>
          </a:p>
        </p:txBody>
      </p:sp>
    </p:spTree>
    <p:extLst>
      <p:ext uri="{BB962C8B-B14F-4D97-AF65-F5344CB8AC3E}">
        <p14:creationId xmlns:p14="http://schemas.microsoft.com/office/powerpoint/2010/main" val="2314606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1F984-4C15-4988-821E-5A484DCB42C8}"/>
              </a:ext>
            </a:extLst>
          </p:cNvPr>
          <p:cNvSpPr>
            <a:spLocks noGrp="1"/>
          </p:cNvSpPr>
          <p:nvPr>
            <p:ph type="sldNum" sz="quarter" idx="12"/>
          </p:nvPr>
        </p:nvSpPr>
        <p:spPr/>
        <p:txBody>
          <a:bodyPr/>
          <a:lstStyle/>
          <a:p>
            <a:fld id="{D57F1E4F-1CFF-5643-939E-02111984F565}" type="slidenum">
              <a:rPr lang="en-US" smtClean="0"/>
              <a:t>30</a:t>
            </a:fld>
            <a:endParaRPr lang="en-US" dirty="0"/>
          </a:p>
        </p:txBody>
      </p:sp>
      <p:pic>
        <p:nvPicPr>
          <p:cNvPr id="5" name="Picture 4" descr="National Institute of Corrections">
            <a:extLst>
              <a:ext uri="{FF2B5EF4-FFF2-40B4-BE49-F238E27FC236}">
                <a16:creationId xmlns:a16="http://schemas.microsoft.com/office/drawing/2014/main" id="{AFED0580-7468-49FF-82B1-983694A864A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F0CED4-DC60-41A4-BEF0-3E21E3B805D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7" name="Title 1">
            <a:extLst>
              <a:ext uri="{FF2B5EF4-FFF2-40B4-BE49-F238E27FC236}">
                <a16:creationId xmlns:a16="http://schemas.microsoft.com/office/drawing/2014/main" id="{F0533C67-090C-485B-8692-4C6856D432C3}"/>
              </a:ext>
            </a:extLst>
          </p:cNvPr>
          <p:cNvSpPr txBox="1">
            <a:spLocks/>
          </p:cNvSpPr>
          <p:nvPr/>
        </p:nvSpPr>
        <p:spPr>
          <a:xfrm>
            <a:off x="4738543" y="2207779"/>
            <a:ext cx="6815281" cy="11450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800" dirty="0">
                <a:solidFill>
                  <a:schemeClr val="tx2">
                    <a:lumMod val="75000"/>
                  </a:schemeClr>
                </a:solidFill>
                <a:effectLst>
                  <a:outerShdw blurRad="38100" dist="38100" dir="2700000" algn="tl">
                    <a:srgbClr val="000000">
                      <a:alpha val="43137"/>
                    </a:srgbClr>
                  </a:outerShdw>
                </a:effectLst>
              </a:rPr>
              <a:t>Universal Screening</a:t>
            </a:r>
          </a:p>
        </p:txBody>
      </p:sp>
      <p:sp>
        <p:nvSpPr>
          <p:cNvPr id="8" name="Subtitle 2">
            <a:extLst>
              <a:ext uri="{FF2B5EF4-FFF2-40B4-BE49-F238E27FC236}">
                <a16:creationId xmlns:a16="http://schemas.microsoft.com/office/drawing/2014/main" id="{37E1463C-81E6-489A-9FBD-F68D2144C410}"/>
              </a:ext>
            </a:extLst>
          </p:cNvPr>
          <p:cNvSpPr txBox="1">
            <a:spLocks/>
          </p:cNvSpPr>
          <p:nvPr/>
        </p:nvSpPr>
        <p:spPr>
          <a:xfrm>
            <a:off x="5181123" y="3120671"/>
            <a:ext cx="6258690" cy="616657"/>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9pPr>
          </a:lstStyle>
          <a:p>
            <a:r>
              <a:rPr lang="en-US" sz="2800" dirty="0">
                <a:effectLst>
                  <a:outerShdw blurRad="38100" dist="38100" dir="2700000" algn="tl">
                    <a:srgbClr val="000000">
                      <a:alpha val="43137"/>
                    </a:srgbClr>
                  </a:outerShdw>
                </a:effectLst>
              </a:rPr>
              <a:t>Ensuring Bail Eligibility</a:t>
            </a:r>
          </a:p>
        </p:txBody>
      </p:sp>
      <p:sp>
        <p:nvSpPr>
          <p:cNvPr id="9" name="Rectangle 8">
            <a:extLst>
              <a:ext uri="{FF2B5EF4-FFF2-40B4-BE49-F238E27FC236}">
                <a16:creationId xmlns:a16="http://schemas.microsoft.com/office/drawing/2014/main" id="{2E64E83A-5FB1-418A-9C83-5B9CFE6D65D2}"/>
              </a:ext>
            </a:extLst>
          </p:cNvPr>
          <p:cNvSpPr/>
          <p:nvPr/>
        </p:nvSpPr>
        <p:spPr>
          <a:xfrm>
            <a:off x="194346" y="1997286"/>
            <a:ext cx="4765487" cy="2246769"/>
          </a:xfrm>
          <a:prstGeom prst="rect">
            <a:avLst/>
          </a:prstGeom>
          <a:solidFill>
            <a:schemeClr val="bg2">
              <a:lumMod val="20000"/>
              <a:lumOff val="80000"/>
              <a:alpha val="50196"/>
            </a:schemeClr>
          </a:solidFill>
          <a:effectLst>
            <a:softEdge rad="635000"/>
          </a:effectLst>
        </p:spPr>
        <p:txBody>
          <a:bodyPr wrap="square">
            <a:spAutoFit/>
          </a:bodyPr>
          <a:lstStyle/>
          <a:p>
            <a:r>
              <a:rPr lang="en-US" sz="3200" dirty="0">
                <a:latin typeface="Segoe UI" panose="020B0502040204020203" pitchFamily="34" charset="0"/>
                <a:cs typeface="Segoe UI" panose="020B0502040204020203" pitchFamily="34" charset="0"/>
              </a:rPr>
              <a:t>screening</a:t>
            </a:r>
          </a:p>
          <a:p>
            <a:pPr fontAlgn="t"/>
            <a:r>
              <a:rPr lang="en-US" dirty="0">
                <a:solidFill>
                  <a:schemeClr val="bg2">
                    <a:lumMod val="20000"/>
                    <a:lumOff val="80000"/>
                  </a:schemeClr>
                </a:solidFill>
              </a:rPr>
              <a:t>[ˈ</a:t>
            </a:r>
            <a:r>
              <a:rPr lang="en-US" dirty="0" err="1">
                <a:solidFill>
                  <a:schemeClr val="bg2">
                    <a:lumMod val="20000"/>
                    <a:lumOff val="80000"/>
                  </a:schemeClr>
                </a:solidFill>
              </a:rPr>
              <a:t>skrēniNG</a:t>
            </a:r>
            <a:r>
              <a:rPr lang="en-US" dirty="0">
                <a:solidFill>
                  <a:schemeClr val="bg2">
                    <a:lumMod val="20000"/>
                    <a:lumOff val="80000"/>
                  </a:schemeClr>
                </a:solidFill>
              </a:rPr>
              <a:t>]</a:t>
            </a:r>
          </a:p>
          <a:p>
            <a:r>
              <a:rPr lang="en-US" dirty="0">
                <a:latin typeface="Arial" panose="020B0604020202020204" pitchFamily="34" charset="0"/>
                <a:cs typeface="Arial" panose="020B0604020202020204" pitchFamily="34" charset="0"/>
              </a:rPr>
              <a:t>NOUN</a:t>
            </a:r>
          </a:p>
          <a:p>
            <a:r>
              <a:rPr lang="en-US" b="1" i="1" dirty="0">
                <a:latin typeface="Aparajita" panose="02020603050405020304" pitchFamily="18" charset="0"/>
                <a:cs typeface="Aparajita" panose="02020603050405020304" pitchFamily="18" charset="0"/>
              </a:rPr>
              <a:t>screenings</a:t>
            </a:r>
            <a:r>
              <a:rPr lang="en-US" i="1" dirty="0">
                <a:latin typeface="Aparajita" panose="02020603050405020304" pitchFamily="18" charset="0"/>
                <a:cs typeface="Aparajita" panose="02020603050405020304" pitchFamily="18" charset="0"/>
              </a:rPr>
              <a:t> (plural noun)</a:t>
            </a:r>
          </a:p>
          <a:p>
            <a:pPr>
              <a:buFont typeface="+mj-lt"/>
              <a:buAutoNum type="arabicPeriod"/>
            </a:pPr>
            <a:r>
              <a:rPr lang="en-US" dirty="0">
                <a:latin typeface="Aparajita" panose="02020603050405020304" pitchFamily="18" charset="0"/>
                <a:cs typeface="Aparajita" panose="02020603050405020304" pitchFamily="18" charset="0"/>
              </a:rPr>
              <a:t>the evaluation or investigation of something as part of a methodical survey, to assess suitability for a particular role or purpose.</a:t>
            </a:r>
            <a:endParaRPr lang="en-US" b="0" i="0" dirty="0">
              <a:effectLst/>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277142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EA4A06-3345-4A64-A558-C4C81C62A3EC}"/>
              </a:ext>
            </a:extLst>
          </p:cNvPr>
          <p:cNvSpPr>
            <a:spLocks noGrp="1"/>
          </p:cNvSpPr>
          <p:nvPr>
            <p:ph type="sldNum" sz="quarter" idx="12"/>
          </p:nvPr>
        </p:nvSpPr>
        <p:spPr/>
        <p:txBody>
          <a:bodyPr/>
          <a:lstStyle/>
          <a:p>
            <a:fld id="{D57F1E4F-1CFF-5643-939E-02111984F565}" type="slidenum">
              <a:rPr lang="en-US" smtClean="0"/>
              <a:t>31</a:t>
            </a:fld>
            <a:endParaRPr lang="en-US" dirty="0"/>
          </a:p>
        </p:txBody>
      </p:sp>
      <p:sp>
        <p:nvSpPr>
          <p:cNvPr id="6" name="Rectangle 5">
            <a:extLst>
              <a:ext uri="{FF2B5EF4-FFF2-40B4-BE49-F238E27FC236}">
                <a16:creationId xmlns:a16="http://schemas.microsoft.com/office/drawing/2014/main" id="{6D5C41F0-19E7-4E6F-B091-00CB7E286A69}"/>
              </a:ext>
            </a:extLst>
          </p:cNvPr>
          <p:cNvSpPr/>
          <p:nvPr/>
        </p:nvSpPr>
        <p:spPr>
          <a:xfrm>
            <a:off x="3990109" y="2379780"/>
            <a:ext cx="6482503" cy="1631216"/>
          </a:xfrm>
          <a:prstGeom prst="rect">
            <a:avLst/>
          </a:prstGeom>
        </p:spPr>
        <p:txBody>
          <a:bodyPr wrap="square">
            <a:spAutoFit/>
          </a:bodyPr>
          <a:lstStyle/>
          <a:p>
            <a:r>
              <a:rPr lang="en-US" sz="20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cs typeface="Aparajita" panose="02020603050405020304" pitchFamily="18" charset="0"/>
              </a:rPr>
              <a:t>Pretrial services agencies should screen all defendants eligible by statute for bail to make informed, individualized recommendations to the court. </a:t>
            </a:r>
          </a:p>
          <a:p>
            <a:endParaRPr lang="en-US" sz="20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cs typeface="Aparajita" panose="02020603050405020304" pitchFamily="18" charset="0"/>
            </a:endParaRPr>
          </a:p>
        </p:txBody>
      </p:sp>
      <p:sp>
        <p:nvSpPr>
          <p:cNvPr id="7" name="TextBox 6">
            <a:extLst>
              <a:ext uri="{FF2B5EF4-FFF2-40B4-BE49-F238E27FC236}">
                <a16:creationId xmlns:a16="http://schemas.microsoft.com/office/drawing/2014/main" id="{09BBB005-E8CE-491F-B169-5857A4863D90}"/>
              </a:ext>
            </a:extLst>
          </p:cNvPr>
          <p:cNvSpPr txBox="1"/>
          <p:nvPr/>
        </p:nvSpPr>
        <p:spPr>
          <a:xfrm>
            <a:off x="1057566" y="2540001"/>
            <a:ext cx="2595418" cy="769441"/>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The Rule:</a:t>
            </a:r>
          </a:p>
        </p:txBody>
      </p:sp>
      <p:cxnSp>
        <p:nvCxnSpPr>
          <p:cNvPr id="9" name="Straight Connector 8">
            <a:extLst>
              <a:ext uri="{FF2B5EF4-FFF2-40B4-BE49-F238E27FC236}">
                <a16:creationId xmlns:a16="http://schemas.microsoft.com/office/drawing/2014/main" id="{1BE73A13-EC54-4712-BFBA-4C07F6284AC9}"/>
              </a:ext>
            </a:extLst>
          </p:cNvPr>
          <p:cNvCxnSpPr/>
          <p:nvPr/>
        </p:nvCxnSpPr>
        <p:spPr>
          <a:xfrm>
            <a:off x="3768437" y="923243"/>
            <a:ext cx="0" cy="4544291"/>
          </a:xfrm>
          <a:prstGeom prst="line">
            <a:avLst/>
          </a:prstGeom>
        </p:spPr>
        <p:style>
          <a:lnRef idx="3">
            <a:schemeClr val="accent4"/>
          </a:lnRef>
          <a:fillRef idx="0">
            <a:schemeClr val="accent4"/>
          </a:fillRef>
          <a:effectRef idx="2">
            <a:schemeClr val="accent4"/>
          </a:effectRef>
          <a:fontRef idx="minor">
            <a:schemeClr val="tx1"/>
          </a:fontRef>
        </p:style>
      </p:cxnSp>
      <p:pic>
        <p:nvPicPr>
          <p:cNvPr id="8" name="Picture 7" descr="National Institute of Corrections">
            <a:extLst>
              <a:ext uri="{FF2B5EF4-FFF2-40B4-BE49-F238E27FC236}">
                <a16:creationId xmlns:a16="http://schemas.microsoft.com/office/drawing/2014/main" id="{89190A1B-66B6-4257-973B-5262D110A572}"/>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48371"/>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C6C2C6-8FB9-40D4-90E1-5237625D90D1}"/>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43785"/>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7225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EA4A06-3345-4A64-A558-C4C81C62A3EC}"/>
              </a:ext>
            </a:extLst>
          </p:cNvPr>
          <p:cNvSpPr>
            <a:spLocks noGrp="1"/>
          </p:cNvSpPr>
          <p:nvPr>
            <p:ph type="sldNum" sz="quarter" idx="12"/>
          </p:nvPr>
        </p:nvSpPr>
        <p:spPr/>
        <p:txBody>
          <a:bodyPr/>
          <a:lstStyle/>
          <a:p>
            <a:fld id="{D57F1E4F-1CFF-5643-939E-02111984F565}" type="slidenum">
              <a:rPr lang="en-US" smtClean="0"/>
              <a:t>32</a:t>
            </a:fld>
            <a:endParaRPr lang="en-US" dirty="0"/>
          </a:p>
        </p:txBody>
      </p:sp>
      <p:graphicFrame>
        <p:nvGraphicFramePr>
          <p:cNvPr id="3" name="Diagram 2">
            <a:extLst>
              <a:ext uri="{FF2B5EF4-FFF2-40B4-BE49-F238E27FC236}">
                <a16:creationId xmlns:a16="http://schemas.microsoft.com/office/drawing/2014/main" id="{37061B84-5D73-4C0B-88FE-5358AE530C72}"/>
              </a:ext>
            </a:extLst>
          </p:cNvPr>
          <p:cNvGraphicFramePr/>
          <p:nvPr/>
        </p:nvGraphicFramePr>
        <p:xfrm>
          <a:off x="1819563" y="45837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National Institute of Corrections">
            <a:extLst>
              <a:ext uri="{FF2B5EF4-FFF2-40B4-BE49-F238E27FC236}">
                <a16:creationId xmlns:a16="http://schemas.microsoft.com/office/drawing/2014/main" id="{9387FEB5-5A28-4967-A443-655CCA325D6A}"/>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0130CE-42F5-4541-9DA9-6E9B7A7BEB44}"/>
              </a:ext>
            </a:extLst>
          </p:cNvPr>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4121294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5B7C89-8AFF-468B-AA21-E86A058DDB16}"/>
              </a:ext>
            </a:extLst>
          </p:cNvPr>
          <p:cNvSpPr>
            <a:spLocks noGrp="1"/>
          </p:cNvSpPr>
          <p:nvPr>
            <p:ph type="sldNum" sz="quarter" idx="12"/>
          </p:nvPr>
        </p:nvSpPr>
        <p:spPr/>
        <p:txBody>
          <a:bodyPr/>
          <a:lstStyle/>
          <a:p>
            <a:fld id="{D57F1E4F-1CFF-5643-939E-02111984F565}" type="slidenum">
              <a:rPr lang="en-US" smtClean="0"/>
              <a:t>33</a:t>
            </a:fld>
            <a:endParaRPr lang="en-US" dirty="0"/>
          </a:p>
        </p:txBody>
      </p:sp>
      <p:sp>
        <p:nvSpPr>
          <p:cNvPr id="6" name="Rectangle 5">
            <a:extLst>
              <a:ext uri="{FF2B5EF4-FFF2-40B4-BE49-F238E27FC236}">
                <a16:creationId xmlns:a16="http://schemas.microsoft.com/office/drawing/2014/main" id="{95AEBB94-1647-4431-BB43-68A07A8D14DD}"/>
              </a:ext>
            </a:extLst>
          </p:cNvPr>
          <p:cNvSpPr/>
          <p:nvPr/>
        </p:nvSpPr>
        <p:spPr>
          <a:xfrm>
            <a:off x="1440871" y="1210129"/>
            <a:ext cx="8636001"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cs typeface="Aparajita" panose="02020603050405020304" pitchFamily="18" charset="0"/>
              </a:rPr>
              <a:t>Screening should occur before the defendant’s initial court appearance so that the judicial officer can factor screening results into his or her release decision.</a:t>
            </a:r>
          </a:p>
          <a:p>
            <a:endParaRPr lang="en-US" sz="24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cs typeface="Aparajita" panose="02020603050405020304" pitchFamily="18" charset="0"/>
            </a:endParaRPr>
          </a:p>
          <a:p>
            <a:pPr marL="342900" indent="-342900">
              <a:buFont typeface="Arial" panose="020B0604020202020204" pitchFamily="34" charset="0"/>
              <a:buChar char="•"/>
            </a:pPr>
            <a:r>
              <a:rPr lang="en-US" sz="24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cs typeface="Aparajita" panose="02020603050405020304" pitchFamily="18" charset="0"/>
              </a:rPr>
              <a:t>Screening results also can help determine the defendant’s eligibility for pretrial diversion options or the need for referrals to behavioral health or social services programming to augment pretrial supervision. </a:t>
            </a:r>
          </a:p>
          <a:p>
            <a:pPr marL="342900" indent="-342900">
              <a:buFont typeface="Arial" panose="020B0604020202020204" pitchFamily="34" charset="0"/>
              <a:buChar char="•"/>
            </a:pPr>
            <a:endParaRPr lang="en-US" sz="24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cs typeface="Aparajita" panose="02020603050405020304" pitchFamily="18" charset="0"/>
            </a:endParaRPr>
          </a:p>
          <a:p>
            <a:pPr marL="342900" indent="-342900">
              <a:buFont typeface="Arial" panose="020B0604020202020204" pitchFamily="34" charset="0"/>
              <a:buChar char="•"/>
            </a:pPr>
            <a:r>
              <a:rPr lang="en-US" sz="24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cs typeface="Aparajita" panose="02020603050405020304" pitchFamily="18" charset="0"/>
              </a:rPr>
              <a:t>Recommendations should not depend on a defendant’s participation in a screen</a:t>
            </a:r>
          </a:p>
        </p:txBody>
      </p:sp>
      <p:pic>
        <p:nvPicPr>
          <p:cNvPr id="4" name="Picture 3" descr="National Institute of Corrections">
            <a:extLst>
              <a:ext uri="{FF2B5EF4-FFF2-40B4-BE49-F238E27FC236}">
                <a16:creationId xmlns:a16="http://schemas.microsoft.com/office/drawing/2014/main" id="{794CB30C-E183-41E8-8A50-F4A40370E28E}"/>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EB1452A-1631-4D94-9FA8-014EAA48C624}"/>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031625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8543" y="2207779"/>
            <a:ext cx="6815281" cy="1145021"/>
          </a:xfrm>
        </p:spPr>
        <p:txBody>
          <a:bodyPr anchor="t">
            <a:normAutofit/>
          </a:bodyPr>
          <a:lstStyle/>
          <a:p>
            <a:pPr>
              <a:lnSpc>
                <a:spcPct val="90000"/>
              </a:lnSpc>
            </a:pPr>
            <a:r>
              <a:rPr lang="en-US" sz="4800" dirty="0">
                <a:solidFill>
                  <a:schemeClr val="tx2">
                    <a:lumMod val="75000"/>
                  </a:schemeClr>
                </a:solidFill>
                <a:effectLst>
                  <a:outerShdw blurRad="38100" dist="38100" dir="2700000" algn="tl">
                    <a:srgbClr val="000000">
                      <a:alpha val="43137"/>
                    </a:srgbClr>
                  </a:outerShdw>
                </a:effectLst>
              </a:rPr>
              <a:t>Re-Thinking Risk</a:t>
            </a:r>
          </a:p>
        </p:txBody>
      </p:sp>
      <p:sp>
        <p:nvSpPr>
          <p:cNvPr id="3" name="Subtitle 2"/>
          <p:cNvSpPr>
            <a:spLocks noGrp="1"/>
          </p:cNvSpPr>
          <p:nvPr>
            <p:ph type="subTitle" idx="1"/>
          </p:nvPr>
        </p:nvSpPr>
        <p:spPr>
          <a:xfrm>
            <a:off x="5190359" y="3120671"/>
            <a:ext cx="6258690" cy="616657"/>
          </a:xfrm>
        </p:spPr>
        <p:txBody>
          <a:bodyPr>
            <a:normAutofit fontScale="77500" lnSpcReduction="20000"/>
          </a:bodyPr>
          <a:lstStyle/>
          <a:p>
            <a:r>
              <a:rPr lang="en-US" sz="2800" dirty="0">
                <a:effectLst>
                  <a:outerShdw blurRad="38100" dist="38100" dir="2700000" algn="tl">
                    <a:srgbClr val="000000">
                      <a:alpha val="43137"/>
                    </a:srgbClr>
                  </a:outerShdw>
                </a:effectLst>
              </a:rPr>
              <a:t>Lessons from Risk Assessment science</a:t>
            </a:r>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sp>
        <p:nvSpPr>
          <p:cNvPr id="6" name="Rectangle 5">
            <a:extLst>
              <a:ext uri="{FF2B5EF4-FFF2-40B4-BE49-F238E27FC236}">
                <a16:creationId xmlns:a16="http://schemas.microsoft.com/office/drawing/2014/main" id="{99E3225E-7B10-411F-9804-C059D567E6A0}"/>
              </a:ext>
            </a:extLst>
          </p:cNvPr>
          <p:cNvSpPr/>
          <p:nvPr/>
        </p:nvSpPr>
        <p:spPr>
          <a:xfrm>
            <a:off x="319688" y="1931047"/>
            <a:ext cx="4192947" cy="2590798"/>
          </a:xfrm>
          <a:prstGeom prst="rect">
            <a:avLst/>
          </a:prstGeom>
          <a:effectLst>
            <a:softEdge rad="635000"/>
          </a:effec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3200" dirty="0" err="1">
                <a:solidFill>
                  <a:schemeClr val="tx1"/>
                </a:solidFill>
                <a:latin typeface="Segoe UI" panose="020B0502040204020203" pitchFamily="34" charset="0"/>
              </a:rPr>
              <a:t>as·sess</a:t>
            </a:r>
            <a:endParaRPr lang="en-US" sz="3200" dirty="0">
              <a:solidFill>
                <a:schemeClr val="tx1"/>
              </a:solidFill>
              <a:latin typeface="Segoe UI" panose="020B0502040204020203" pitchFamily="34" charset="0"/>
            </a:endParaRPr>
          </a:p>
          <a:p>
            <a:pPr fontAlgn="t"/>
            <a:r>
              <a:rPr lang="en-US" dirty="0">
                <a:solidFill>
                  <a:schemeClr val="tx1"/>
                </a:solidFill>
                <a:latin typeface="Arial" panose="020B0604020202020204" pitchFamily="34" charset="0"/>
              </a:rPr>
              <a:t>[</a:t>
            </a:r>
            <a:r>
              <a:rPr lang="en-US" dirty="0" err="1">
                <a:solidFill>
                  <a:schemeClr val="tx1"/>
                </a:solidFill>
                <a:latin typeface="Arial" panose="020B0604020202020204" pitchFamily="34" charset="0"/>
              </a:rPr>
              <a:t>əˈses</a:t>
            </a:r>
            <a:r>
              <a:rPr lang="en-US" dirty="0">
                <a:solidFill>
                  <a:schemeClr val="tx1"/>
                </a:solidFill>
                <a:latin typeface="Arial" panose="020B0604020202020204" pitchFamily="34" charset="0"/>
              </a:rPr>
              <a:t>]</a:t>
            </a:r>
          </a:p>
          <a:p>
            <a:r>
              <a:rPr lang="en-US" dirty="0">
                <a:solidFill>
                  <a:schemeClr val="tx1"/>
                </a:solidFill>
                <a:latin typeface="Arial" panose="020B0604020202020204" pitchFamily="34" charset="0"/>
              </a:rPr>
              <a:t>VERB</a:t>
            </a:r>
          </a:p>
          <a:p>
            <a:pPr>
              <a:buFont typeface="+mj-lt"/>
              <a:buAutoNum type="arabicPeriod"/>
            </a:pPr>
            <a:r>
              <a:rPr lang="en-US" dirty="0">
                <a:solidFill>
                  <a:schemeClr val="tx1"/>
                </a:solidFill>
                <a:latin typeface="Aparajita" panose="02020603050405020304" pitchFamily="18" charset="0"/>
                <a:cs typeface="Aparajita" panose="02020603050405020304" pitchFamily="18" charset="0"/>
              </a:rPr>
              <a:t>evaluate or estimate the nature, ability, or quality of.</a:t>
            </a:r>
          </a:p>
          <a:p>
            <a:pPr>
              <a:buFont typeface="+mj-lt"/>
              <a:buAutoNum type="arabicPeriod"/>
            </a:pPr>
            <a:r>
              <a:rPr lang="en-US" dirty="0">
                <a:solidFill>
                  <a:schemeClr val="tx1"/>
                </a:solidFill>
                <a:latin typeface="Aparajita" panose="02020603050405020304" pitchFamily="18" charset="0"/>
                <a:cs typeface="Aparajita" panose="02020603050405020304" pitchFamily="18" charset="0"/>
                <a:hlinkClick r:id="rId2">
                  <a:extLst>
                    <a:ext uri="{A12FA001-AC4F-418D-AE19-62706E023703}">
                      <ahyp:hlinkClr xmlns:ahyp="http://schemas.microsoft.com/office/drawing/2018/hyperlinkcolor" val="tx"/>
                    </a:ext>
                  </a:extLst>
                </a:hlinkClick>
              </a:rPr>
              <a:t>evaluate</a:t>
            </a:r>
            <a:r>
              <a:rPr lang="en-US" dirty="0">
                <a:solidFill>
                  <a:schemeClr val="tx1"/>
                </a:solidFill>
                <a:latin typeface="Aparajita" panose="02020603050405020304" pitchFamily="18" charset="0"/>
                <a:cs typeface="Aparajita" panose="02020603050405020304" pitchFamily="18" charset="0"/>
              </a:rPr>
              <a:t> · </a:t>
            </a:r>
            <a:r>
              <a:rPr lang="en-US" dirty="0">
                <a:solidFill>
                  <a:schemeClr val="tx1"/>
                </a:solidFill>
                <a:latin typeface="Aparajita" panose="02020603050405020304" pitchFamily="18" charset="0"/>
                <a:cs typeface="Aparajita" panose="02020603050405020304" pitchFamily="18" charset="0"/>
                <a:hlinkClick r:id="rId3">
                  <a:extLst>
                    <a:ext uri="{A12FA001-AC4F-418D-AE19-62706E023703}">
                      <ahyp:hlinkClr xmlns:ahyp="http://schemas.microsoft.com/office/drawing/2018/hyperlinkcolor" val="tx"/>
                    </a:ext>
                  </a:extLst>
                </a:hlinkClick>
              </a:rPr>
              <a:t>judge</a:t>
            </a:r>
            <a:r>
              <a:rPr lang="en-US" dirty="0">
                <a:solidFill>
                  <a:schemeClr val="tx1"/>
                </a:solidFill>
                <a:latin typeface="Aparajita" panose="02020603050405020304" pitchFamily="18" charset="0"/>
                <a:cs typeface="Aparajita" panose="02020603050405020304" pitchFamily="18" charset="0"/>
              </a:rPr>
              <a:t> · </a:t>
            </a:r>
            <a:r>
              <a:rPr lang="en-US" dirty="0">
                <a:solidFill>
                  <a:schemeClr val="tx1"/>
                </a:solidFill>
                <a:latin typeface="Aparajita" panose="02020603050405020304" pitchFamily="18" charset="0"/>
                <a:cs typeface="Aparajita" panose="02020603050405020304" pitchFamily="18" charset="0"/>
                <a:hlinkClick r:id="rId4">
                  <a:extLst>
                    <a:ext uri="{A12FA001-AC4F-418D-AE19-62706E023703}">
                      <ahyp:hlinkClr xmlns:ahyp="http://schemas.microsoft.com/office/drawing/2018/hyperlinkcolor" val="tx"/>
                    </a:ext>
                  </a:extLst>
                </a:hlinkClick>
              </a:rPr>
              <a:t>gauge</a:t>
            </a:r>
            <a:r>
              <a:rPr lang="en-US" dirty="0">
                <a:solidFill>
                  <a:schemeClr val="tx1"/>
                </a:solidFill>
                <a:latin typeface="Aparajita" panose="02020603050405020304" pitchFamily="18" charset="0"/>
                <a:cs typeface="Aparajita" panose="02020603050405020304" pitchFamily="18" charset="0"/>
              </a:rPr>
              <a:t> · </a:t>
            </a:r>
            <a:r>
              <a:rPr lang="en-US" dirty="0">
                <a:solidFill>
                  <a:schemeClr val="tx1"/>
                </a:solidFill>
                <a:latin typeface="Aparajita" panose="02020603050405020304" pitchFamily="18" charset="0"/>
                <a:cs typeface="Aparajita" panose="02020603050405020304" pitchFamily="18" charset="0"/>
                <a:hlinkClick r:id="rId5">
                  <a:extLst>
                    <a:ext uri="{A12FA001-AC4F-418D-AE19-62706E023703}">
                      <ahyp:hlinkClr xmlns:ahyp="http://schemas.microsoft.com/office/drawing/2018/hyperlinkcolor" val="tx"/>
                    </a:ext>
                  </a:extLst>
                </a:hlinkClick>
              </a:rPr>
              <a:t>rate</a:t>
            </a:r>
            <a:r>
              <a:rPr lang="en-US" dirty="0">
                <a:solidFill>
                  <a:schemeClr val="tx1"/>
                </a:solidFill>
                <a:latin typeface="Aparajita" panose="02020603050405020304" pitchFamily="18" charset="0"/>
                <a:cs typeface="Aparajita" panose="02020603050405020304" pitchFamily="18" charset="0"/>
              </a:rPr>
              <a:t> · </a:t>
            </a:r>
            <a:r>
              <a:rPr lang="en-US" dirty="0">
                <a:solidFill>
                  <a:schemeClr val="tx1"/>
                </a:solidFill>
                <a:latin typeface="Aparajita" panose="02020603050405020304" pitchFamily="18" charset="0"/>
                <a:cs typeface="Aparajita" panose="02020603050405020304" pitchFamily="18" charset="0"/>
                <a:hlinkClick r:id="rId6">
                  <a:extLst>
                    <a:ext uri="{A12FA001-AC4F-418D-AE19-62706E023703}">
                      <ahyp:hlinkClr xmlns:ahyp="http://schemas.microsoft.com/office/drawing/2018/hyperlinkcolor" val="tx"/>
                    </a:ext>
                  </a:extLst>
                </a:hlinkClick>
              </a:rPr>
              <a:t>estimate</a:t>
            </a:r>
            <a:r>
              <a:rPr lang="en-US" dirty="0">
                <a:solidFill>
                  <a:schemeClr val="tx1"/>
                </a:solidFill>
                <a:latin typeface="Aparajita" panose="02020603050405020304" pitchFamily="18" charset="0"/>
                <a:cs typeface="Aparajita" panose="02020603050405020304" pitchFamily="18" charset="0"/>
              </a:rPr>
              <a:t> · </a:t>
            </a:r>
            <a:r>
              <a:rPr lang="en-US" dirty="0">
                <a:solidFill>
                  <a:schemeClr val="tx1"/>
                </a:solidFill>
                <a:latin typeface="Aparajita" panose="02020603050405020304" pitchFamily="18" charset="0"/>
                <a:cs typeface="Aparajita" panose="02020603050405020304" pitchFamily="18" charset="0"/>
                <a:hlinkClick r:id="rId7">
                  <a:extLst>
                    <a:ext uri="{A12FA001-AC4F-418D-AE19-62706E023703}">
                      <ahyp:hlinkClr xmlns:ahyp="http://schemas.microsoft.com/office/drawing/2018/hyperlinkcolor" val="tx"/>
                    </a:ext>
                  </a:extLst>
                </a:hlinkClick>
              </a:rPr>
              <a:t>appraise</a:t>
            </a:r>
            <a:r>
              <a:rPr lang="en-US" dirty="0">
                <a:solidFill>
                  <a:schemeClr val="tx1"/>
                </a:solidFill>
                <a:latin typeface="Aparajita" panose="02020603050405020304" pitchFamily="18" charset="0"/>
                <a:cs typeface="Aparajita" panose="02020603050405020304" pitchFamily="18" charset="0"/>
              </a:rPr>
              <a:t> ·</a:t>
            </a:r>
          </a:p>
          <a:p>
            <a:r>
              <a:rPr lang="en-US" dirty="0">
                <a:solidFill>
                  <a:schemeClr val="tx1"/>
                </a:solidFill>
                <a:latin typeface="Aparajita" panose="02020603050405020304" pitchFamily="18" charset="0"/>
                <a:cs typeface="Aparajita" panose="02020603050405020304" pitchFamily="18" charset="0"/>
              </a:rPr>
              <a:t>form an opinion of · </a:t>
            </a:r>
            <a:r>
              <a:rPr lang="en-US" dirty="0">
                <a:solidFill>
                  <a:schemeClr val="tx1"/>
                </a:solidFill>
                <a:latin typeface="Aparajita" panose="02020603050405020304" pitchFamily="18" charset="0"/>
                <a:cs typeface="Aparajita" panose="02020603050405020304" pitchFamily="18" charset="0"/>
                <a:hlinkClick r:id="rId8">
                  <a:extLst>
                    <a:ext uri="{A12FA001-AC4F-418D-AE19-62706E023703}">
                      <ahyp:hlinkClr xmlns:ahyp="http://schemas.microsoft.com/office/drawing/2018/hyperlinkcolor" val="tx"/>
                    </a:ext>
                  </a:extLst>
                </a:hlinkClick>
              </a:rPr>
              <a:t>check out</a:t>
            </a:r>
            <a:r>
              <a:rPr lang="en-US" dirty="0">
                <a:solidFill>
                  <a:schemeClr val="tx1"/>
                </a:solidFill>
                <a:latin typeface="Aparajita" panose="02020603050405020304" pitchFamily="18" charset="0"/>
                <a:cs typeface="Aparajita" panose="02020603050405020304" pitchFamily="18" charset="0"/>
              </a:rPr>
              <a:t> · form an impression of · make up one's mind about · get the measure of · </a:t>
            </a:r>
            <a:r>
              <a:rPr lang="en-US" dirty="0">
                <a:solidFill>
                  <a:schemeClr val="tx1"/>
                </a:solidFill>
                <a:latin typeface="Aparajita" panose="02020603050405020304" pitchFamily="18" charset="0"/>
                <a:cs typeface="Aparajita" panose="02020603050405020304" pitchFamily="18" charset="0"/>
                <a:hlinkClick r:id="rId9">
                  <a:extLst>
                    <a:ext uri="{A12FA001-AC4F-418D-AE19-62706E023703}">
                      <ahyp:hlinkClr xmlns:ahyp="http://schemas.microsoft.com/office/drawing/2018/hyperlinkcolor" val="tx"/>
                    </a:ext>
                  </a:extLst>
                </a:hlinkClick>
              </a:rPr>
              <a:t>determine</a:t>
            </a:r>
            <a:r>
              <a:rPr lang="en-US" dirty="0">
                <a:solidFill>
                  <a:schemeClr val="tx1"/>
                </a:solidFill>
                <a:latin typeface="Aparajita" panose="02020603050405020304" pitchFamily="18" charset="0"/>
                <a:cs typeface="Aparajita" panose="02020603050405020304" pitchFamily="18" charset="0"/>
              </a:rPr>
              <a:t> · [more]</a:t>
            </a:r>
            <a:endParaRPr lang="en-US" b="0" i="0" dirty="0">
              <a:solidFill>
                <a:schemeClr val="tx1"/>
              </a:solidFill>
              <a:effectLst/>
              <a:latin typeface="Aparajita" panose="02020603050405020304" pitchFamily="18" charset="0"/>
              <a:cs typeface="Aparajita" panose="02020603050405020304" pitchFamily="18" charset="0"/>
            </a:endParaRPr>
          </a:p>
        </p:txBody>
      </p:sp>
      <p:pic>
        <p:nvPicPr>
          <p:cNvPr id="8" name="Picture 7" descr="National Institute of Corrections">
            <a:extLst>
              <a:ext uri="{FF2B5EF4-FFF2-40B4-BE49-F238E27FC236}">
                <a16:creationId xmlns:a16="http://schemas.microsoft.com/office/drawing/2014/main" id="{7184F2AB-BC7C-44F9-BD8A-5F4B1634F6FD}"/>
              </a:ext>
            </a:extLst>
          </p:cNvPr>
          <p:cNvPicPr>
            <a:picLocks noChangeAspect="1" noChangeArrowheads="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E262942-E4F3-472D-BFE1-C0FF6DA7D260}"/>
              </a:ext>
            </a:extLst>
          </p:cNvPr>
          <p:cNvPicPr/>
          <p:nvPr/>
        </p:nvPicPr>
        <p:blipFill>
          <a:blip r:embed="rId1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46615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Session Goals</a:t>
            </a:r>
          </a:p>
        </p:txBody>
      </p:sp>
      <p:graphicFrame>
        <p:nvGraphicFramePr>
          <p:cNvPr id="6" name="Content Placeholder 5"/>
          <p:cNvGraphicFramePr>
            <a:graphicFrameLocks noGrp="1"/>
          </p:cNvGraphicFramePr>
          <p:nvPr>
            <p:ph idx="1"/>
          </p:nvPr>
        </p:nvGraphicFramePr>
        <p:xfrm>
          <a:off x="1104293" y="1621597"/>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35</a:t>
            </a:fld>
            <a:endParaRPr lang="en-US" dirty="0"/>
          </a:p>
        </p:txBody>
      </p:sp>
      <p:pic>
        <p:nvPicPr>
          <p:cNvPr id="7" name="Picture 6" descr="National Institute of Corrections">
            <a:extLst>
              <a:ext uri="{FF2B5EF4-FFF2-40B4-BE49-F238E27FC236}">
                <a16:creationId xmlns:a16="http://schemas.microsoft.com/office/drawing/2014/main" id="{0B9E49EB-A600-416B-BC3F-DF9C77AB8DD9}"/>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D9CE05E-5601-47FC-ACAE-897C37741E85}"/>
              </a:ext>
            </a:extLst>
          </p:cNvPr>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42629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60AA5FD-59DA-42EE-A467-B9FFFF8CF408}"/>
                                            </p:graphicEl>
                                          </p:spTgt>
                                        </p:tgtEl>
                                        <p:attrNameLst>
                                          <p:attrName>style.visibility</p:attrName>
                                        </p:attrNameLst>
                                      </p:cBhvr>
                                      <p:to>
                                        <p:strVal val="visible"/>
                                      </p:to>
                                    </p:set>
                                    <p:animEffect transition="in" filter="fade">
                                      <p:cBhvr>
                                        <p:cTn id="7" dur="500"/>
                                        <p:tgtEl>
                                          <p:spTgt spid="6">
                                            <p:graphicEl>
                                              <a:dgm id="{160AA5FD-59DA-42EE-A467-B9FFFF8CF4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79C7B64-8B3B-430D-A5E0-BF2CF26F5470}"/>
                                            </p:graphicEl>
                                          </p:spTgt>
                                        </p:tgtEl>
                                        <p:attrNameLst>
                                          <p:attrName>style.visibility</p:attrName>
                                        </p:attrNameLst>
                                      </p:cBhvr>
                                      <p:to>
                                        <p:strVal val="visible"/>
                                      </p:to>
                                    </p:set>
                                    <p:animEffect transition="in" filter="fade">
                                      <p:cBhvr>
                                        <p:cTn id="12" dur="500"/>
                                        <p:tgtEl>
                                          <p:spTgt spid="6">
                                            <p:graphicEl>
                                              <a:dgm id="{079C7B64-8B3B-430D-A5E0-BF2CF26F547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750A2463-0FE1-4353-912F-A7F71A82113D}"/>
                                            </p:graphicEl>
                                          </p:spTgt>
                                        </p:tgtEl>
                                        <p:attrNameLst>
                                          <p:attrName>style.visibility</p:attrName>
                                        </p:attrNameLst>
                                      </p:cBhvr>
                                      <p:to>
                                        <p:strVal val="visible"/>
                                      </p:to>
                                    </p:set>
                                    <p:animEffect transition="in" filter="fade">
                                      <p:cBhvr>
                                        <p:cTn id="15" dur="500"/>
                                        <p:tgtEl>
                                          <p:spTgt spid="6">
                                            <p:graphicEl>
                                              <a:dgm id="{750A2463-0FE1-4353-912F-A7F71A82113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658FA8C9-FD98-4F81-9430-28C4397F8643}"/>
                                            </p:graphicEl>
                                          </p:spTgt>
                                        </p:tgtEl>
                                        <p:attrNameLst>
                                          <p:attrName>style.visibility</p:attrName>
                                        </p:attrNameLst>
                                      </p:cBhvr>
                                      <p:to>
                                        <p:strVal val="visible"/>
                                      </p:to>
                                    </p:set>
                                    <p:animEffect transition="in" filter="fade">
                                      <p:cBhvr>
                                        <p:cTn id="20" dur="500"/>
                                        <p:tgtEl>
                                          <p:spTgt spid="6">
                                            <p:graphicEl>
                                              <a:dgm id="{658FA8C9-FD98-4F81-9430-28C4397F864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DBFE1B7E-56E2-484B-8F06-B63F5980B0FF}"/>
                                            </p:graphicEl>
                                          </p:spTgt>
                                        </p:tgtEl>
                                        <p:attrNameLst>
                                          <p:attrName>style.visibility</p:attrName>
                                        </p:attrNameLst>
                                      </p:cBhvr>
                                      <p:to>
                                        <p:strVal val="visible"/>
                                      </p:to>
                                    </p:set>
                                    <p:animEffect transition="in" filter="fade">
                                      <p:cBhvr>
                                        <p:cTn id="23" dur="500"/>
                                        <p:tgtEl>
                                          <p:spTgt spid="6">
                                            <p:graphicEl>
                                              <a:dgm id="{DBFE1B7E-56E2-484B-8F06-B63F5980B0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82F030-6D95-460D-B259-2A6F728E8CE9}"/>
              </a:ext>
            </a:extLst>
          </p:cNvPr>
          <p:cNvSpPr>
            <a:spLocks noGrp="1"/>
          </p:cNvSpPr>
          <p:nvPr>
            <p:ph type="sldNum" sz="quarter" idx="12"/>
          </p:nvPr>
        </p:nvSpPr>
        <p:spPr/>
        <p:txBody>
          <a:bodyPr/>
          <a:lstStyle/>
          <a:p>
            <a:fld id="{D57F1E4F-1CFF-5643-939E-02111984F565}" type="slidenum">
              <a:rPr lang="en-US" smtClean="0"/>
              <a:t>36</a:t>
            </a:fld>
            <a:endParaRPr lang="en-US" dirty="0"/>
          </a:p>
        </p:txBody>
      </p:sp>
      <p:sp>
        <p:nvSpPr>
          <p:cNvPr id="5" name="Rectangle 4">
            <a:extLst>
              <a:ext uri="{FF2B5EF4-FFF2-40B4-BE49-F238E27FC236}">
                <a16:creationId xmlns:a16="http://schemas.microsoft.com/office/drawing/2014/main" id="{0B74C904-2815-4F9B-9769-65B4342A6C02}"/>
              </a:ext>
            </a:extLst>
          </p:cNvPr>
          <p:cNvSpPr/>
          <p:nvPr/>
        </p:nvSpPr>
        <p:spPr>
          <a:xfrm>
            <a:off x="1059170" y="1336054"/>
            <a:ext cx="9293370" cy="3046988"/>
          </a:xfrm>
          <a:prstGeom prst="rect">
            <a:avLst/>
          </a:prstGeom>
        </p:spPr>
        <p:txBody>
          <a:bodyPr wrap="square">
            <a:spAutoFit/>
          </a:bodyPr>
          <a:lstStyle/>
          <a:p>
            <a:pPr marL="457200" marR="0">
              <a:spcBef>
                <a:spcPts val="0"/>
              </a:spcBef>
              <a:spcAft>
                <a:spcPts val="0"/>
              </a:spcAft>
            </a:pPr>
            <a:r>
              <a:rPr lang="en-US" sz="3200" cap="small" dirty="0">
                <a:solidFill>
                  <a:schemeClr val="accent4">
                    <a:lumMod val="40000"/>
                    <a:lumOff val="60000"/>
                  </a:schemeClr>
                </a:solidFill>
                <a:effectLst>
                  <a:outerShdw blurRad="38100" dist="38100" dir="2700000" algn="tl">
                    <a:srgbClr val="000000">
                      <a:alpha val="43137"/>
                    </a:srgbClr>
                  </a:outerShdw>
                </a:effectLst>
                <a:latin typeface="Sitka Display" panose="02000505000000020004" pitchFamily="2" charset="0"/>
                <a:ea typeface="Calibri" panose="020F0502020204030204" pitchFamily="34" charset="0"/>
                <a:cs typeface="Times New Roman" panose="02020603050405020304" pitchFamily="18" charset="0"/>
              </a:rPr>
              <a:t>Admission to bail always involves a risk that the accused will take flight. That is a calculated risk which the law takes as the price of our system of justice.</a:t>
            </a:r>
            <a:endParaRPr lang="en-US" sz="3200" dirty="0">
              <a:solidFill>
                <a:schemeClr val="accent4">
                  <a:lumMod val="40000"/>
                  <a:lumOff val="60000"/>
                </a:schemeClr>
              </a:solidFill>
              <a:effectLst>
                <a:outerShdw blurRad="38100" dist="38100" dir="2700000" algn="tl">
                  <a:srgbClr val="000000">
                    <a:alpha val="43137"/>
                  </a:srgbClr>
                </a:outerShdw>
              </a:effectLst>
              <a:latin typeface="Sitka Display" panose="02000505000000020004" pitchFamily="2"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3200" dirty="0">
              <a:solidFill>
                <a:schemeClr val="accent4">
                  <a:lumMod val="40000"/>
                  <a:lumOff val="60000"/>
                </a:schemeClr>
              </a:solidFill>
              <a:effectLst>
                <a:outerShdw blurRad="38100" dist="38100" dir="2700000" algn="tl">
                  <a:srgbClr val="000000">
                    <a:alpha val="43137"/>
                  </a:srgbClr>
                </a:outerShdw>
              </a:effectLst>
              <a:latin typeface="Sitka Display" panose="02000505000000020004" pitchFamily="2" charset="0"/>
              <a:ea typeface="Calibri" panose="020F0502020204030204" pitchFamily="34" charset="0"/>
              <a:cs typeface="Times New Roman" panose="02020603050405020304" pitchFamily="18" charset="0"/>
            </a:endParaRPr>
          </a:p>
          <a:p>
            <a:pPr marL="457200" marR="0" algn="r">
              <a:spcBef>
                <a:spcPts val="0"/>
              </a:spcBef>
              <a:spcAft>
                <a:spcPts val="0"/>
              </a:spcAft>
            </a:pPr>
            <a:r>
              <a:rPr lang="en-US" sz="3200" dirty="0">
                <a:solidFill>
                  <a:schemeClr val="accent4">
                    <a:lumMod val="40000"/>
                    <a:lumOff val="60000"/>
                  </a:schemeClr>
                </a:solidFill>
                <a:effectLst>
                  <a:outerShdw blurRad="38100" dist="38100" dir="2700000" algn="tl">
                    <a:srgbClr val="000000">
                      <a:alpha val="43137"/>
                    </a:srgbClr>
                  </a:outerShdw>
                </a:effectLst>
                <a:latin typeface="Sitka Display" panose="02000505000000020004" pitchFamily="2" charset="0"/>
                <a:ea typeface="Calibri" panose="020F0502020204030204" pitchFamily="34" charset="0"/>
                <a:cs typeface="Times New Roman" panose="02020603050405020304" pitchFamily="18" charset="0"/>
              </a:rPr>
              <a:t>Stack v. Boyle 342 U.S. 1 (1951) at p. 8.</a:t>
            </a:r>
          </a:p>
        </p:txBody>
      </p:sp>
      <p:pic>
        <p:nvPicPr>
          <p:cNvPr id="6" name="Picture 2" descr="See the source image">
            <a:extLst>
              <a:ext uri="{FF2B5EF4-FFF2-40B4-BE49-F238E27FC236}">
                <a16:creationId xmlns:a16="http://schemas.microsoft.com/office/drawing/2014/main" id="{EFCEA247-A617-4300-831A-CB64BC073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147" y="3923146"/>
            <a:ext cx="1522413" cy="1717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ational Institute of Corrections">
            <a:extLst>
              <a:ext uri="{FF2B5EF4-FFF2-40B4-BE49-F238E27FC236}">
                <a16:creationId xmlns:a16="http://schemas.microsoft.com/office/drawing/2014/main" id="{C8F5A897-D250-43A1-905B-DB36609EBA74}"/>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B0762DA-2A3B-405F-9CC0-35FE31371117}"/>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26313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fld id="{D57F1E4F-1CFF-5643-939E-02111984F565}" type="slidenum">
              <a:rPr lang="en-US" smtClean="0"/>
              <a:pPr defTabSz="914400"/>
              <a:t>37</a:t>
            </a:fld>
            <a:endParaRPr lang="en-US"/>
          </a:p>
        </p:txBody>
      </p:sp>
      <p:sp>
        <p:nvSpPr>
          <p:cNvPr id="44" name="TextBox 43">
            <a:extLst>
              <a:ext uri="{FF2B5EF4-FFF2-40B4-BE49-F238E27FC236}">
                <a16:creationId xmlns:a16="http://schemas.microsoft.com/office/drawing/2014/main" id="{98EC1896-6FE3-41DE-A05A-9B2675829075}"/>
              </a:ext>
            </a:extLst>
          </p:cNvPr>
          <p:cNvSpPr txBox="1"/>
          <p:nvPr/>
        </p:nvSpPr>
        <p:spPr>
          <a:xfrm>
            <a:off x="3168208" y="1534739"/>
            <a:ext cx="8019893" cy="3539430"/>
          </a:xfrm>
          <a:prstGeom prst="rect">
            <a:avLst/>
          </a:prstGeom>
          <a:noFill/>
        </p:spPr>
        <p:txBody>
          <a:bodyPr wrap="square" rtlCol="0">
            <a:spAutoFit/>
          </a:bodyPr>
          <a:lstStyle/>
          <a:p>
            <a:pPr marL="514350" indent="-514350">
              <a:buAutoNum type="arabicPeriod"/>
            </a:pPr>
            <a:r>
              <a:rPr lang="en-US" sz="3200" dirty="0">
                <a:solidFill>
                  <a:schemeClr val="accent5">
                    <a:lumMod val="40000"/>
                    <a:lumOff val="60000"/>
                  </a:schemeClr>
                </a:solidFill>
                <a:effectLst>
                  <a:outerShdw blurRad="38100" dist="38100" dir="2700000" algn="tl">
                    <a:srgbClr val="000000">
                      <a:alpha val="43137"/>
                    </a:srgbClr>
                  </a:outerShdw>
                </a:effectLst>
                <a:latin typeface="+mj-lt"/>
              </a:rPr>
              <a:t>What is “pretrial risk”?</a:t>
            </a:r>
          </a:p>
          <a:p>
            <a:pPr marL="514350" indent="-514350">
              <a:buAutoNum type="arabicPeriod"/>
            </a:pPr>
            <a:r>
              <a:rPr lang="en-US" sz="3200" dirty="0">
                <a:solidFill>
                  <a:schemeClr val="accent5">
                    <a:lumMod val="40000"/>
                    <a:lumOff val="60000"/>
                  </a:schemeClr>
                </a:solidFill>
                <a:effectLst>
                  <a:outerShdw blurRad="38100" dist="38100" dir="2700000" algn="tl">
                    <a:srgbClr val="000000">
                      <a:alpha val="43137"/>
                    </a:srgbClr>
                  </a:outerShdw>
                </a:effectLst>
                <a:latin typeface="+mj-lt"/>
              </a:rPr>
              <a:t>How likely are defendants to fail?</a:t>
            </a:r>
          </a:p>
          <a:p>
            <a:pPr marL="514350" indent="-514350">
              <a:buAutoNum type="arabicPeriod"/>
            </a:pPr>
            <a:r>
              <a:rPr lang="en-US" sz="3200" dirty="0">
                <a:solidFill>
                  <a:schemeClr val="accent5">
                    <a:lumMod val="40000"/>
                    <a:lumOff val="60000"/>
                  </a:schemeClr>
                </a:solidFill>
                <a:effectLst>
                  <a:outerShdw blurRad="38100" dist="38100" dir="2700000" algn="tl">
                    <a:srgbClr val="000000">
                      <a:alpha val="43137"/>
                    </a:srgbClr>
                  </a:outerShdw>
                </a:effectLst>
                <a:latin typeface="+mj-lt"/>
              </a:rPr>
              <a:t>How good are we at assessing risk?</a:t>
            </a:r>
          </a:p>
          <a:p>
            <a:pPr marL="514350" indent="-514350">
              <a:buAutoNum type="arabicPeriod"/>
            </a:pPr>
            <a:r>
              <a:rPr lang="en-US" sz="3200" dirty="0">
                <a:solidFill>
                  <a:schemeClr val="accent5">
                    <a:lumMod val="40000"/>
                    <a:lumOff val="60000"/>
                  </a:schemeClr>
                </a:solidFill>
                <a:effectLst>
                  <a:outerShdw blurRad="38100" dist="38100" dir="2700000" algn="tl">
                    <a:srgbClr val="000000">
                      <a:alpha val="43137"/>
                    </a:srgbClr>
                  </a:outerShdw>
                </a:effectLst>
                <a:latin typeface="+mj-lt"/>
              </a:rPr>
              <a:t>What factors are most predictive of pretrial risk?</a:t>
            </a:r>
          </a:p>
          <a:p>
            <a:pPr marL="514350" indent="-514350">
              <a:buAutoNum type="arabicPeriod"/>
            </a:pPr>
            <a:r>
              <a:rPr lang="en-US" sz="3200" dirty="0">
                <a:solidFill>
                  <a:schemeClr val="accent5">
                    <a:lumMod val="40000"/>
                    <a:lumOff val="60000"/>
                  </a:schemeClr>
                </a:solidFill>
                <a:effectLst>
                  <a:outerShdw blurRad="38100" dist="38100" dir="2700000" algn="tl">
                    <a:srgbClr val="000000">
                      <a:alpha val="43137"/>
                    </a:srgbClr>
                  </a:outerShdw>
                </a:effectLst>
                <a:latin typeface="+mj-lt"/>
              </a:rPr>
              <a:t>What’s the best method to assess pretrial risk?</a:t>
            </a:r>
          </a:p>
        </p:txBody>
      </p:sp>
      <p:sp>
        <p:nvSpPr>
          <p:cNvPr id="45" name="Title 1">
            <a:extLst>
              <a:ext uri="{FF2B5EF4-FFF2-40B4-BE49-F238E27FC236}">
                <a16:creationId xmlns:a16="http://schemas.microsoft.com/office/drawing/2014/main" id="{BBC7FE3E-F7F0-412F-83D6-5CAC7C430BB0}"/>
              </a:ext>
            </a:extLst>
          </p:cNvPr>
          <p:cNvSpPr txBox="1">
            <a:spLocks/>
          </p:cNvSpPr>
          <p:nvPr/>
        </p:nvSpPr>
        <p:spPr>
          <a:xfrm>
            <a:off x="895318" y="2165420"/>
            <a:ext cx="2562975" cy="100852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tx2">
                    <a:lumMod val="75000"/>
                  </a:schemeClr>
                </a:solidFill>
                <a:effectLst>
                  <a:outerShdw blurRad="38100" dist="38100" dir="2700000" algn="tl">
                    <a:srgbClr val="000000">
                      <a:alpha val="43137"/>
                    </a:srgbClr>
                  </a:outerShdw>
                </a:effectLst>
              </a:rPr>
              <a:t>Quiz:</a:t>
            </a:r>
          </a:p>
        </p:txBody>
      </p:sp>
      <p:cxnSp>
        <p:nvCxnSpPr>
          <p:cNvPr id="46" name="Straight Connector 45">
            <a:extLst>
              <a:ext uri="{FF2B5EF4-FFF2-40B4-BE49-F238E27FC236}">
                <a16:creationId xmlns:a16="http://schemas.microsoft.com/office/drawing/2014/main" id="{82A6832E-D468-4A90-A4C9-8FA3A8D8DE19}"/>
              </a:ext>
            </a:extLst>
          </p:cNvPr>
          <p:cNvCxnSpPr/>
          <p:nvPr/>
        </p:nvCxnSpPr>
        <p:spPr>
          <a:xfrm>
            <a:off x="2927949" y="1238250"/>
            <a:ext cx="0" cy="3835919"/>
          </a:xfrm>
          <a:prstGeom prst="line">
            <a:avLst/>
          </a:prstGeom>
        </p:spPr>
        <p:style>
          <a:lnRef idx="2">
            <a:schemeClr val="accent5"/>
          </a:lnRef>
          <a:fillRef idx="0">
            <a:schemeClr val="accent5"/>
          </a:fillRef>
          <a:effectRef idx="1">
            <a:schemeClr val="accent5"/>
          </a:effectRef>
          <a:fontRef idx="minor">
            <a:schemeClr val="tx1"/>
          </a:fontRef>
        </p:style>
      </p:cxnSp>
      <p:pic>
        <p:nvPicPr>
          <p:cNvPr id="14" name="Picture 13" descr="National Institute of Corrections">
            <a:extLst>
              <a:ext uri="{FF2B5EF4-FFF2-40B4-BE49-F238E27FC236}">
                <a16:creationId xmlns:a16="http://schemas.microsoft.com/office/drawing/2014/main" id="{A937EFA0-8663-45FC-828A-0C0E52821244}"/>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4C90742-E472-4865-84BE-3662B64D5E18}"/>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1326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1000"/>
                                        <p:tgtEl>
                                          <p:spTgt spid="44">
                                            <p:txEl>
                                              <p:pRg st="0" end="0"/>
                                            </p:txEl>
                                          </p:spTgt>
                                        </p:tgtEl>
                                      </p:cBhvr>
                                    </p:animEffect>
                                    <p:anim calcmode="lin" valueType="num">
                                      <p:cBhvr>
                                        <p:cTn id="8"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xEl>
                                              <p:pRg st="1" end="1"/>
                                            </p:txEl>
                                          </p:spTgt>
                                        </p:tgtEl>
                                        <p:attrNameLst>
                                          <p:attrName>style.visibility</p:attrName>
                                        </p:attrNameLst>
                                      </p:cBhvr>
                                      <p:to>
                                        <p:strVal val="visible"/>
                                      </p:to>
                                    </p:set>
                                    <p:animEffect transition="in" filter="fade">
                                      <p:cBhvr>
                                        <p:cTn id="14" dur="1000"/>
                                        <p:tgtEl>
                                          <p:spTgt spid="44">
                                            <p:txEl>
                                              <p:pRg st="1" end="1"/>
                                            </p:txEl>
                                          </p:spTgt>
                                        </p:tgtEl>
                                      </p:cBhvr>
                                    </p:animEffect>
                                    <p:anim calcmode="lin" valueType="num">
                                      <p:cBhvr>
                                        <p:cTn id="15"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
                                            <p:txEl>
                                              <p:pRg st="2" end="2"/>
                                            </p:txEl>
                                          </p:spTgt>
                                        </p:tgtEl>
                                        <p:attrNameLst>
                                          <p:attrName>style.visibility</p:attrName>
                                        </p:attrNameLst>
                                      </p:cBhvr>
                                      <p:to>
                                        <p:strVal val="visible"/>
                                      </p:to>
                                    </p:set>
                                    <p:animEffect transition="in" filter="fade">
                                      <p:cBhvr>
                                        <p:cTn id="21" dur="1000"/>
                                        <p:tgtEl>
                                          <p:spTgt spid="44">
                                            <p:txEl>
                                              <p:pRg st="2" end="2"/>
                                            </p:txEl>
                                          </p:spTgt>
                                        </p:tgtEl>
                                      </p:cBhvr>
                                    </p:animEffect>
                                    <p:anim calcmode="lin" valueType="num">
                                      <p:cBhvr>
                                        <p:cTn id="2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4">
                                            <p:txEl>
                                              <p:pRg st="3" end="3"/>
                                            </p:txEl>
                                          </p:spTgt>
                                        </p:tgtEl>
                                        <p:attrNameLst>
                                          <p:attrName>style.visibility</p:attrName>
                                        </p:attrNameLst>
                                      </p:cBhvr>
                                      <p:to>
                                        <p:strVal val="visible"/>
                                      </p:to>
                                    </p:set>
                                    <p:animEffect transition="in" filter="fade">
                                      <p:cBhvr>
                                        <p:cTn id="28" dur="1000"/>
                                        <p:tgtEl>
                                          <p:spTgt spid="44">
                                            <p:txEl>
                                              <p:pRg st="3" end="3"/>
                                            </p:txEl>
                                          </p:spTgt>
                                        </p:tgtEl>
                                      </p:cBhvr>
                                    </p:animEffect>
                                    <p:anim calcmode="lin" valueType="num">
                                      <p:cBhvr>
                                        <p:cTn id="29"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4">
                                            <p:txEl>
                                              <p:pRg st="4" end="4"/>
                                            </p:txEl>
                                          </p:spTgt>
                                        </p:tgtEl>
                                        <p:attrNameLst>
                                          <p:attrName>style.visibility</p:attrName>
                                        </p:attrNameLst>
                                      </p:cBhvr>
                                      <p:to>
                                        <p:strVal val="visible"/>
                                      </p:to>
                                    </p:set>
                                    <p:animEffect transition="in" filter="fade">
                                      <p:cBhvr>
                                        <p:cTn id="35" dur="1000"/>
                                        <p:tgtEl>
                                          <p:spTgt spid="44">
                                            <p:txEl>
                                              <p:pRg st="4" end="4"/>
                                            </p:txEl>
                                          </p:spTgt>
                                        </p:tgtEl>
                                      </p:cBhvr>
                                    </p:animEffect>
                                    <p:anim calcmode="lin" valueType="num">
                                      <p:cBhvr>
                                        <p:cTn id="36"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38</a:t>
            </a:fld>
            <a:endParaRPr lang="en-US" dirty="0"/>
          </a:p>
        </p:txBody>
      </p:sp>
      <p:sp>
        <p:nvSpPr>
          <p:cNvPr id="14" name="TextBox 13">
            <a:extLst>
              <a:ext uri="{FF2B5EF4-FFF2-40B4-BE49-F238E27FC236}">
                <a16:creationId xmlns:a16="http://schemas.microsoft.com/office/drawing/2014/main" id="{06315591-BC0B-4508-8F1E-AD03B3BBF135}"/>
              </a:ext>
            </a:extLst>
          </p:cNvPr>
          <p:cNvSpPr txBox="1"/>
          <p:nvPr/>
        </p:nvSpPr>
        <p:spPr>
          <a:xfrm>
            <a:off x="1416020" y="1798558"/>
            <a:ext cx="9021792" cy="2862322"/>
          </a:xfrm>
          <a:prstGeom prst="rect">
            <a:avLst/>
          </a:prstGeom>
          <a:noFill/>
        </p:spPr>
        <p:txBody>
          <a:bodyPr wrap="square" rtlCol="0">
            <a:spAutoFit/>
          </a:bodyPr>
          <a:lstStyle/>
          <a:p>
            <a:r>
              <a:rPr lang="en-US" sz="3600" dirty="0">
                <a:solidFill>
                  <a:schemeClr val="accent4">
                    <a:lumMod val="40000"/>
                    <a:lumOff val="60000"/>
                  </a:schemeClr>
                </a:solidFill>
                <a:effectLst>
                  <a:outerShdw blurRad="38100" dist="38100" dir="2700000" algn="tl">
                    <a:srgbClr val="000000">
                      <a:alpha val="43137"/>
                    </a:srgbClr>
                  </a:outerShdw>
                </a:effectLst>
                <a:latin typeface="+mj-lt"/>
              </a:rPr>
              <a:t>A defendant’s likelihood of:</a:t>
            </a:r>
          </a:p>
          <a:p>
            <a:pPr marL="342900" indent="-342900">
              <a:buFont typeface="Arial" panose="020B0604020202020204" pitchFamily="34" charset="0"/>
              <a:buChar char="•"/>
            </a:pPr>
            <a:r>
              <a:rPr lang="en-US" sz="3600" dirty="0">
                <a:solidFill>
                  <a:schemeClr val="accent4">
                    <a:lumMod val="40000"/>
                    <a:lumOff val="60000"/>
                  </a:schemeClr>
                </a:solidFill>
                <a:effectLst>
                  <a:outerShdw blurRad="38100" dist="38100" dir="2700000" algn="tl">
                    <a:srgbClr val="000000">
                      <a:alpha val="43137"/>
                    </a:srgbClr>
                  </a:outerShdw>
                </a:effectLst>
                <a:latin typeface="+mj-lt"/>
              </a:rPr>
              <a:t>Missing a scheduled court date</a:t>
            </a:r>
          </a:p>
          <a:p>
            <a:pPr marL="342900" indent="-342900">
              <a:buFont typeface="Arial" panose="020B0604020202020204" pitchFamily="34" charset="0"/>
              <a:buChar char="•"/>
            </a:pPr>
            <a:r>
              <a:rPr lang="en-US" sz="3600" dirty="0">
                <a:solidFill>
                  <a:schemeClr val="accent4">
                    <a:lumMod val="40000"/>
                    <a:lumOff val="60000"/>
                  </a:schemeClr>
                </a:solidFill>
                <a:effectLst>
                  <a:outerShdw blurRad="38100" dist="38100" dir="2700000" algn="tl">
                    <a:srgbClr val="000000">
                      <a:alpha val="43137"/>
                    </a:srgbClr>
                  </a:outerShdw>
                </a:effectLst>
                <a:latin typeface="+mj-lt"/>
              </a:rPr>
              <a:t>Arrest on a separate criminal offense</a:t>
            </a:r>
          </a:p>
          <a:p>
            <a:pPr marL="800100" lvl="1" indent="-342900">
              <a:buFont typeface="Arial" panose="020B0604020202020204" pitchFamily="34" charset="0"/>
              <a:buChar char="•"/>
            </a:pPr>
            <a:r>
              <a:rPr lang="en-US" sz="3600" dirty="0">
                <a:solidFill>
                  <a:schemeClr val="accent4">
                    <a:lumMod val="40000"/>
                    <a:lumOff val="60000"/>
                  </a:schemeClr>
                </a:solidFill>
                <a:effectLst>
                  <a:outerShdw blurRad="38100" dist="38100" dir="2700000" algn="tl">
                    <a:srgbClr val="000000">
                      <a:alpha val="43137"/>
                    </a:srgbClr>
                  </a:outerShdw>
                </a:effectLst>
                <a:latin typeface="+mj-lt"/>
              </a:rPr>
              <a:t>“global” rearrests</a:t>
            </a:r>
          </a:p>
          <a:p>
            <a:pPr marL="800100" lvl="1" indent="-342900">
              <a:buFont typeface="Arial" panose="020B0604020202020204" pitchFamily="34" charset="0"/>
              <a:buChar char="•"/>
            </a:pPr>
            <a:r>
              <a:rPr lang="en-US" sz="3600" dirty="0">
                <a:solidFill>
                  <a:schemeClr val="accent4">
                    <a:lumMod val="40000"/>
                    <a:lumOff val="60000"/>
                  </a:schemeClr>
                </a:solidFill>
                <a:effectLst>
                  <a:outerShdw blurRad="38100" dist="38100" dir="2700000" algn="tl">
                    <a:srgbClr val="000000">
                      <a:alpha val="43137"/>
                    </a:srgbClr>
                  </a:outerShdw>
                </a:effectLst>
                <a:latin typeface="+mj-lt"/>
              </a:rPr>
              <a:t>rearrests on specific charge types</a:t>
            </a:r>
          </a:p>
        </p:txBody>
      </p:sp>
      <p:sp>
        <p:nvSpPr>
          <p:cNvPr id="17" name="Title 3">
            <a:extLst>
              <a:ext uri="{FF2B5EF4-FFF2-40B4-BE49-F238E27FC236}">
                <a16:creationId xmlns:a16="http://schemas.microsoft.com/office/drawing/2014/main" id="{F03983AF-287E-4115-9FD4-7D06140B0ED1}"/>
              </a:ext>
            </a:extLst>
          </p:cNvPr>
          <p:cNvSpPr txBox="1">
            <a:spLocks/>
          </p:cNvSpPr>
          <p:nvPr/>
        </p:nvSpPr>
        <p:spPr>
          <a:xfrm>
            <a:off x="761206" y="470881"/>
            <a:ext cx="9404723" cy="1040439"/>
          </a:xfrm>
          <a:prstGeom prst="rect">
            <a:avLst/>
          </a:prstGeom>
          <a:effectLst>
            <a:innerShdw blurRad="63500" dist="50800" dir="8100000">
              <a:prstClr val="black">
                <a:alpha val="50000"/>
              </a:prstClr>
            </a:innerShdw>
          </a:effectLst>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lumMod val="75000"/>
                  </a:schemeClr>
                </a:solidFill>
                <a:effectLst>
                  <a:outerShdw blurRad="38100" dist="38100" dir="2700000" algn="tl">
                    <a:srgbClr val="000000">
                      <a:alpha val="43137"/>
                    </a:srgbClr>
                  </a:outerShdw>
                </a:effectLst>
              </a:rPr>
              <a:t>Defining Risk</a:t>
            </a:r>
          </a:p>
        </p:txBody>
      </p:sp>
      <p:pic>
        <p:nvPicPr>
          <p:cNvPr id="15" name="Picture 14" descr="National Institute of Corrections">
            <a:extLst>
              <a:ext uri="{FF2B5EF4-FFF2-40B4-BE49-F238E27FC236}">
                <a16:creationId xmlns:a16="http://schemas.microsoft.com/office/drawing/2014/main" id="{75D74C85-7BEA-422B-894A-98EAC9C9AF59}"/>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B78ED20-749C-4214-9CD2-453B441A9ABB}"/>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5416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39</a:t>
            </a:fld>
            <a:endParaRPr lang="en-US" dirty="0"/>
          </a:p>
        </p:txBody>
      </p:sp>
      <p:graphicFrame>
        <p:nvGraphicFramePr>
          <p:cNvPr id="13" name="Chart 12">
            <a:extLst>
              <a:ext uri="{FF2B5EF4-FFF2-40B4-BE49-F238E27FC236}">
                <a16:creationId xmlns:a16="http://schemas.microsoft.com/office/drawing/2014/main" id="{586714AA-3939-476D-90DD-3C04524D414C}"/>
              </a:ext>
            </a:extLst>
          </p:cNvPr>
          <p:cNvGraphicFramePr/>
          <p:nvPr>
            <p:extLst>
              <p:ext uri="{D42A27DB-BD31-4B8C-83A1-F6EECF244321}">
                <p14:modId xmlns:p14="http://schemas.microsoft.com/office/powerpoint/2010/main" val="913962340"/>
              </p:ext>
            </p:extLst>
          </p:nvPr>
        </p:nvGraphicFramePr>
        <p:xfrm>
          <a:off x="147783" y="108149"/>
          <a:ext cx="10181466" cy="6030985"/>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descr="National Institute of Corrections">
            <a:extLst>
              <a:ext uri="{FF2B5EF4-FFF2-40B4-BE49-F238E27FC236}">
                <a16:creationId xmlns:a16="http://schemas.microsoft.com/office/drawing/2014/main" id="{A373148C-E5D4-49CF-939F-A0CB4F665137}"/>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21739FD-3AD8-4D8C-81E5-B59A0E138277}"/>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23517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C51AE1-3810-400D-97D0-013B8EEE9270}"/>
              </a:ext>
            </a:extLst>
          </p:cNvPr>
          <p:cNvSpPr>
            <a:spLocks noGrp="1"/>
          </p:cNvSpPr>
          <p:nvPr>
            <p:ph type="sldNum" sz="quarter" idx="12"/>
          </p:nvPr>
        </p:nvSpPr>
        <p:spPr/>
        <p:txBody>
          <a:bodyPr/>
          <a:lstStyle/>
          <a:p>
            <a:fld id="{D57F1E4F-1CFF-5643-939E-02111984F565}" type="slidenum">
              <a:rPr lang="en-US" smtClean="0"/>
              <a:t>4</a:t>
            </a:fld>
            <a:endParaRPr lang="en-US" dirty="0"/>
          </a:p>
        </p:txBody>
      </p:sp>
      <p:sp>
        <p:nvSpPr>
          <p:cNvPr id="7" name="Rectangle 6">
            <a:extLst>
              <a:ext uri="{FF2B5EF4-FFF2-40B4-BE49-F238E27FC236}">
                <a16:creationId xmlns:a16="http://schemas.microsoft.com/office/drawing/2014/main" id="{B260291F-A93C-4479-9109-33BC9C773E13}"/>
              </a:ext>
            </a:extLst>
          </p:cNvPr>
          <p:cNvSpPr/>
          <p:nvPr/>
        </p:nvSpPr>
        <p:spPr>
          <a:xfrm>
            <a:off x="9237" y="6353"/>
            <a:ext cx="12173526" cy="6851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7145682-760B-422A-9489-6F10AE719916}"/>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4971157" y="-245043"/>
            <a:ext cx="6657686" cy="6657686"/>
          </a:xfrm>
          <a:prstGeom prst="rect">
            <a:avLst/>
          </a:prstGeom>
        </p:spPr>
      </p:pic>
      <p:sp>
        <p:nvSpPr>
          <p:cNvPr id="9" name="Title 1">
            <a:extLst>
              <a:ext uri="{FF2B5EF4-FFF2-40B4-BE49-F238E27FC236}">
                <a16:creationId xmlns:a16="http://schemas.microsoft.com/office/drawing/2014/main" id="{5695E54B-CCE0-4F59-983A-FCA02687F831}"/>
              </a:ext>
            </a:extLst>
          </p:cNvPr>
          <p:cNvSpPr txBox="1">
            <a:spLocks/>
          </p:cNvSpPr>
          <p:nvPr/>
        </p:nvSpPr>
        <p:spPr>
          <a:xfrm>
            <a:off x="1057275" y="2348788"/>
            <a:ext cx="4909127"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u="sng" dirty="0">
                <a:solidFill>
                  <a:schemeClr val="bg2">
                    <a:lumMod val="75000"/>
                  </a:schemeClr>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The Framework</a:t>
            </a:r>
          </a:p>
        </p:txBody>
      </p:sp>
      <p:pic>
        <p:nvPicPr>
          <p:cNvPr id="10" name="Picture 9">
            <a:extLst>
              <a:ext uri="{FF2B5EF4-FFF2-40B4-BE49-F238E27FC236}">
                <a16:creationId xmlns:a16="http://schemas.microsoft.com/office/drawing/2014/main" id="{A01A3F98-E2BF-4E6A-9070-D7164BD00E93}"/>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11" name="Picture 10" descr="National Institute of Corrections">
            <a:extLst>
              <a:ext uri="{FF2B5EF4-FFF2-40B4-BE49-F238E27FC236}">
                <a16:creationId xmlns:a16="http://schemas.microsoft.com/office/drawing/2014/main" id="{FBDE3136-A0C1-4307-8B42-BC2E55E8DE06}"/>
              </a:ext>
            </a:extLst>
          </p:cNvPr>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9103035" y="5977198"/>
            <a:ext cx="1249505" cy="49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40</a:t>
            </a:fld>
            <a:endParaRPr lang="en-US" dirty="0"/>
          </a:p>
        </p:txBody>
      </p:sp>
      <p:sp>
        <p:nvSpPr>
          <p:cNvPr id="12" name="Rectangle 11">
            <a:extLst>
              <a:ext uri="{FF2B5EF4-FFF2-40B4-BE49-F238E27FC236}">
                <a16:creationId xmlns:a16="http://schemas.microsoft.com/office/drawing/2014/main" id="{BCF4F746-CCC6-4053-95F3-817349B0F6ED}"/>
              </a:ext>
            </a:extLst>
          </p:cNvPr>
          <p:cNvSpPr/>
          <p:nvPr/>
        </p:nvSpPr>
        <p:spPr>
          <a:xfrm>
            <a:off x="921038" y="2021841"/>
            <a:ext cx="10049953" cy="1938992"/>
          </a:xfrm>
          <a:prstGeom prst="rect">
            <a:avLst/>
          </a:prstGeom>
          <a:effectLst>
            <a:innerShdw blurRad="63500" dist="50800" dir="8100000">
              <a:prstClr val="black">
                <a:alpha val="50000"/>
              </a:prstClr>
            </a:innerShdw>
          </a:effectLst>
        </p:spPr>
        <p:txBody>
          <a:bodyPr wrap="square">
            <a:spAutoFit/>
          </a:bodyPr>
          <a:lstStyle/>
          <a:p>
            <a:r>
              <a:rPr lang="en-US" sz="2400" dirty="0">
                <a:solidFill>
                  <a:schemeClr val="accent4">
                    <a:lumMod val="40000"/>
                    <a:lumOff val="60000"/>
                  </a:schemeClr>
                </a:solidFill>
                <a:effectLst>
                  <a:outerShdw blurRad="38100" dist="38100" dir="2700000" algn="tl">
                    <a:srgbClr val="000000">
                      <a:alpha val="43137"/>
                    </a:srgbClr>
                  </a:outerShdw>
                </a:effectLst>
                <a:latin typeface="+mj-lt"/>
              </a:rPr>
              <a:t>Fourth Generation: Explicit integration of risk/needs management into assessment. The goal extends beyond risk assessment to enhancing supervision and treatment. (Examples: Ohio Risk Assessment System (ORAS), Wisconsin Risk and Needs Tool (WRN), Public Safety Assessment (PSA)).</a:t>
            </a:r>
            <a:endParaRPr lang="en-US" sz="2400" b="1" i="1" dirty="0">
              <a:solidFill>
                <a:schemeClr val="accent4">
                  <a:lumMod val="40000"/>
                  <a:lumOff val="60000"/>
                </a:schemeClr>
              </a:solidFill>
              <a:effectLst>
                <a:outerShdw blurRad="38100" dist="38100" dir="2700000" algn="tl">
                  <a:srgbClr val="000000">
                    <a:alpha val="43137"/>
                  </a:srgbClr>
                </a:outerShdw>
              </a:effectLst>
              <a:latin typeface="+mj-lt"/>
            </a:endParaRPr>
          </a:p>
        </p:txBody>
      </p:sp>
      <p:sp>
        <p:nvSpPr>
          <p:cNvPr id="13" name="Title 3">
            <a:extLst>
              <a:ext uri="{FF2B5EF4-FFF2-40B4-BE49-F238E27FC236}">
                <a16:creationId xmlns:a16="http://schemas.microsoft.com/office/drawing/2014/main" id="{5B76CAD1-46C7-4A30-89BE-78CF5FE9254A}"/>
              </a:ext>
            </a:extLst>
          </p:cNvPr>
          <p:cNvSpPr txBox="1">
            <a:spLocks/>
          </p:cNvSpPr>
          <p:nvPr/>
        </p:nvSpPr>
        <p:spPr>
          <a:xfrm>
            <a:off x="613989" y="584005"/>
            <a:ext cx="9404723" cy="1040439"/>
          </a:xfrm>
          <a:prstGeom prst="rect">
            <a:avLst/>
          </a:prstGeom>
          <a:effectLst>
            <a:innerShdw blurRad="63500" dist="50800" dir="8100000">
              <a:prstClr val="black">
                <a:alpha val="50000"/>
              </a:prstClr>
            </a:innerShdw>
          </a:effectLst>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lumMod val="75000"/>
                  </a:schemeClr>
                </a:solidFill>
                <a:effectLst>
                  <a:outerShdw blurRad="38100" dist="38100" dir="2700000" algn="tl">
                    <a:srgbClr val="000000">
                      <a:alpha val="43137"/>
                    </a:srgbClr>
                  </a:outerShdw>
                </a:effectLst>
              </a:rPr>
              <a:t>Assessing Risk</a:t>
            </a:r>
          </a:p>
        </p:txBody>
      </p:sp>
      <p:pic>
        <p:nvPicPr>
          <p:cNvPr id="15" name="Picture 14" descr="National Institute of Corrections">
            <a:extLst>
              <a:ext uri="{FF2B5EF4-FFF2-40B4-BE49-F238E27FC236}">
                <a16:creationId xmlns:a16="http://schemas.microsoft.com/office/drawing/2014/main" id="{2C1B06DB-D475-4CBF-B9C9-47FE9FCA20E1}"/>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4465F1C-FDEE-4B1D-B367-ADAAECD80A5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801715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41</a:t>
            </a:fld>
            <a:endParaRPr lang="en-US" dirty="0"/>
          </a:p>
        </p:txBody>
      </p:sp>
      <p:sp>
        <p:nvSpPr>
          <p:cNvPr id="13" name="Rectangle 12">
            <a:extLst>
              <a:ext uri="{FF2B5EF4-FFF2-40B4-BE49-F238E27FC236}">
                <a16:creationId xmlns:a16="http://schemas.microsoft.com/office/drawing/2014/main" id="{749C34B8-5057-4BC9-9D6C-8CAF4B3F4C94}"/>
              </a:ext>
            </a:extLst>
          </p:cNvPr>
          <p:cNvSpPr/>
          <p:nvPr/>
        </p:nvSpPr>
        <p:spPr>
          <a:xfrm>
            <a:off x="1088299" y="1746578"/>
            <a:ext cx="9727483" cy="1384995"/>
          </a:xfrm>
          <a:prstGeom prst="rect">
            <a:avLst/>
          </a:prstGeom>
        </p:spPr>
        <p:txBody>
          <a:bodyPr wrap="square">
            <a:spAutoFit/>
          </a:bodyPr>
          <a:lstStyle/>
          <a:p>
            <a:r>
              <a:rPr lang="en-US" sz="2800" dirty="0">
                <a:solidFill>
                  <a:schemeClr val="accent4">
                    <a:lumMod val="40000"/>
                    <a:lumOff val="60000"/>
                  </a:schemeClr>
                </a:solidFill>
                <a:latin typeface="+mj-lt"/>
              </a:rPr>
              <a:t>The consensus from the behavioral science, economic, and criminal justice fields is that </a:t>
            </a:r>
            <a:r>
              <a:rPr lang="en-US" sz="2800" i="1" dirty="0">
                <a:solidFill>
                  <a:schemeClr val="accent4">
                    <a:lumMod val="40000"/>
                    <a:lumOff val="60000"/>
                  </a:schemeClr>
                </a:solidFill>
                <a:latin typeface="+mj-lt"/>
              </a:rPr>
              <a:t>actuarial risk assessment </a:t>
            </a:r>
            <a:r>
              <a:rPr lang="en-US" sz="2800" dirty="0">
                <a:solidFill>
                  <a:schemeClr val="accent4">
                    <a:lumMod val="40000"/>
                    <a:lumOff val="60000"/>
                  </a:schemeClr>
                </a:solidFill>
                <a:latin typeface="+mj-lt"/>
              </a:rPr>
              <a:t>is the superior  method.  </a:t>
            </a:r>
          </a:p>
        </p:txBody>
      </p:sp>
      <p:sp>
        <p:nvSpPr>
          <p:cNvPr id="15" name="Rectangle 14">
            <a:extLst>
              <a:ext uri="{FF2B5EF4-FFF2-40B4-BE49-F238E27FC236}">
                <a16:creationId xmlns:a16="http://schemas.microsoft.com/office/drawing/2014/main" id="{D925056E-9F0D-48D5-972E-525A39FCB19B}"/>
              </a:ext>
            </a:extLst>
          </p:cNvPr>
          <p:cNvSpPr/>
          <p:nvPr/>
        </p:nvSpPr>
        <p:spPr>
          <a:xfrm>
            <a:off x="1088299" y="3386188"/>
            <a:ext cx="9598174" cy="1815882"/>
          </a:xfrm>
          <a:prstGeom prst="rect">
            <a:avLst/>
          </a:prstGeom>
        </p:spPr>
        <p:txBody>
          <a:bodyPr wrap="square">
            <a:spAutoFit/>
          </a:bodyPr>
          <a:lstStyle/>
          <a:p>
            <a:r>
              <a:rPr lang="en-US" sz="2800" dirty="0">
                <a:solidFill>
                  <a:schemeClr val="accent4">
                    <a:lumMod val="40000"/>
                    <a:lumOff val="60000"/>
                  </a:schemeClr>
                </a:solidFill>
                <a:latin typeface="+mj-lt"/>
              </a:rPr>
              <a:t>Adjusted actuarial assessments—where practitioners have limited and well defined rules to override RAI results—is the preferred actuarial risk assessment technique.  </a:t>
            </a:r>
          </a:p>
        </p:txBody>
      </p:sp>
      <p:sp>
        <p:nvSpPr>
          <p:cNvPr id="16" name="Title 3">
            <a:extLst>
              <a:ext uri="{FF2B5EF4-FFF2-40B4-BE49-F238E27FC236}">
                <a16:creationId xmlns:a16="http://schemas.microsoft.com/office/drawing/2014/main" id="{B11CE97D-620D-46A4-88AB-6F0D09921B52}"/>
              </a:ext>
            </a:extLst>
          </p:cNvPr>
          <p:cNvSpPr txBox="1">
            <a:spLocks/>
          </p:cNvSpPr>
          <p:nvPr/>
        </p:nvSpPr>
        <p:spPr>
          <a:xfrm>
            <a:off x="613989" y="584005"/>
            <a:ext cx="9404723" cy="1040439"/>
          </a:xfrm>
          <a:prstGeom prst="rect">
            <a:avLst/>
          </a:prstGeom>
          <a:effectLst>
            <a:innerShdw blurRad="63500" dist="50800" dir="8100000">
              <a:prstClr val="black">
                <a:alpha val="50000"/>
              </a:prstClr>
            </a:innerShdw>
          </a:effectLst>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lumMod val="75000"/>
                  </a:schemeClr>
                </a:solidFill>
              </a:rPr>
              <a:t>Assessing Risk</a:t>
            </a:r>
          </a:p>
        </p:txBody>
      </p:sp>
      <p:pic>
        <p:nvPicPr>
          <p:cNvPr id="17" name="Picture 16" descr="National Institute of Corrections">
            <a:extLst>
              <a:ext uri="{FF2B5EF4-FFF2-40B4-BE49-F238E27FC236}">
                <a16:creationId xmlns:a16="http://schemas.microsoft.com/office/drawing/2014/main" id="{B39C1A6C-104F-49CF-A0CD-BA393E9DAAC4}"/>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F9F218C-B254-473D-B2CA-C52F4B9BFEF2}"/>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6808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1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1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1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1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5" name="Picture 1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6" name="Rectangle 20">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Rectangle 2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9" name="Rectangle 2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CCA586C0-B1AF-45D6-BA4A-55CDB795F033}"/>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42</a:t>
            </a:fld>
            <a:endParaRPr lang="en-US">
              <a:solidFill>
                <a:srgbClr val="FFFFFF"/>
              </a:solidFill>
            </a:endParaRPr>
          </a:p>
        </p:txBody>
      </p:sp>
      <p:sp>
        <p:nvSpPr>
          <p:cNvPr id="40" name="Freeform: Shape 2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Diagram 5">
            <a:extLst>
              <a:ext uri="{FF2B5EF4-FFF2-40B4-BE49-F238E27FC236}">
                <a16:creationId xmlns:a16="http://schemas.microsoft.com/office/drawing/2014/main" id="{10E60792-6AAF-43C1-B7EA-1D6A2A5C89F7}"/>
              </a:ext>
            </a:extLst>
          </p:cNvPr>
          <p:cNvGraphicFramePr/>
          <p:nvPr>
            <p:extLst>
              <p:ext uri="{D42A27DB-BD31-4B8C-83A1-F6EECF244321}">
                <p14:modId xmlns:p14="http://schemas.microsoft.com/office/powerpoint/2010/main" val="195830601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4" name="Picture 23" descr="National Institute of Corrections">
            <a:extLst>
              <a:ext uri="{FF2B5EF4-FFF2-40B4-BE49-F238E27FC236}">
                <a16:creationId xmlns:a16="http://schemas.microsoft.com/office/drawing/2014/main" id="{45CA0ED9-27F5-4CEF-A695-5DF1B33DF341}"/>
              </a:ext>
            </a:extLst>
          </p:cNvPr>
          <p:cNvPicPr>
            <a:picLocks noChangeAspect="1" noChangeArrowheads="1"/>
          </p:cNvPicPr>
          <p:nvPr/>
        </p:nvPicPr>
        <p:blipFill>
          <a:blip r:embed="rId11">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A92D9214-A72B-42C5-B025-54C501485F29}"/>
              </a:ext>
            </a:extLst>
          </p:cNvPr>
          <p:cNvPicPr/>
          <p:nvPr/>
        </p:nvPicPr>
        <p:blipFill>
          <a:blip r:embed="rId1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898802140"/>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1" name="Picture 2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3" name="Oval 2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2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2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1" name="Rectangle 3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5" name="Freeform: Shape 34">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D57F1E4F-1CFF-5643-939E-02111984F565}" type="slidenum">
              <a:rPr lang="en-US" b="0" i="0" kern="1200" dirty="0">
                <a:solidFill>
                  <a:schemeClr val="tx1">
                    <a:tint val="75000"/>
                  </a:schemeClr>
                </a:solidFill>
                <a:latin typeface="+mn-lt"/>
                <a:ea typeface="+mn-ea"/>
                <a:cs typeface="+mn-cs"/>
              </a:rPr>
              <a:pPr>
                <a:spcAft>
                  <a:spcPts val="600"/>
                </a:spcAft>
              </a:pPr>
              <a:t>43</a:t>
            </a:fld>
            <a:endParaRPr lang="en-US" b="0" i="0" kern="1200" dirty="0">
              <a:solidFill>
                <a:schemeClr val="tx1">
                  <a:tint val="75000"/>
                </a:schemeClr>
              </a:solidFill>
              <a:latin typeface="+mn-lt"/>
              <a:ea typeface="+mn-ea"/>
              <a:cs typeface="+mn-cs"/>
            </a:endParaRPr>
          </a:p>
        </p:txBody>
      </p:sp>
      <p:sp>
        <p:nvSpPr>
          <p:cNvPr id="4" name="Title 3"/>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sz="4200" b="0" i="0" kern="1200" dirty="0">
                <a:solidFill>
                  <a:schemeClr val="bg2"/>
                </a:solidFill>
                <a:effectLst>
                  <a:outerShdw blurRad="38100" dist="38100" dir="2700000" algn="tl">
                    <a:srgbClr val="000000">
                      <a:alpha val="43137"/>
                    </a:srgbClr>
                  </a:outerShdw>
                </a:effectLst>
                <a:latin typeface="+mj-lt"/>
                <a:ea typeface="+mj-ea"/>
                <a:cs typeface="+mj-cs"/>
              </a:rPr>
              <a:t>What’s Out There?</a:t>
            </a:r>
          </a:p>
        </p:txBody>
      </p:sp>
      <p:sp>
        <p:nvSpPr>
          <p:cNvPr id="14" name="TextBox 13">
            <a:extLst>
              <a:ext uri="{FF2B5EF4-FFF2-40B4-BE49-F238E27FC236}">
                <a16:creationId xmlns:a16="http://schemas.microsoft.com/office/drawing/2014/main" id="{6243A60E-DD89-4435-BEB7-8CC9144BC4C2}"/>
              </a:ext>
            </a:extLst>
          </p:cNvPr>
          <p:cNvSpPr txBox="1"/>
          <p:nvPr/>
        </p:nvSpPr>
        <p:spPr>
          <a:xfrm>
            <a:off x="5204109" y="1645920"/>
            <a:ext cx="6269434" cy="4470821"/>
          </a:xfrm>
          <a:prstGeom prst="rect">
            <a:avLst/>
          </a:prstGeom>
        </p:spPr>
        <p:txBody>
          <a:bodyPr vert="horz" lIns="91440" tIns="45720" rIns="91440" bIns="45720" rtlCol="0">
            <a:normAutofit/>
          </a:bodyPr>
          <a:lstStyle/>
          <a:p>
            <a:pPr marL="514350"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Court PSA</a:t>
            </a:r>
          </a:p>
          <a:p>
            <a:pPr marL="514350"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Virginia (VPRAI Revised) </a:t>
            </a:r>
          </a:p>
          <a:p>
            <a:pPr marL="514350"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Federal Court (FRAI)</a:t>
            </a:r>
          </a:p>
          <a:p>
            <a:pPr marL="514350"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Ohio (ORAS/PAT)</a:t>
            </a:r>
          </a:p>
          <a:p>
            <a:pPr marL="514350"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Colorado (CPAT)</a:t>
            </a:r>
          </a:p>
          <a:p>
            <a:pPr marL="514350"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Florida RAI</a:t>
            </a:r>
          </a:p>
          <a:p>
            <a:pPr marL="514350"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Alaska</a:t>
            </a:r>
          </a:p>
          <a:p>
            <a:pPr marL="514350"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Nevada (NPR)</a:t>
            </a:r>
          </a:p>
          <a:p>
            <a:pPr marL="514350"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Locally-validated assessments</a:t>
            </a:r>
          </a:p>
          <a:p>
            <a:pPr marL="971550" lvl="1"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Washington, DC</a:t>
            </a:r>
          </a:p>
          <a:p>
            <a:pPr marL="971550" lvl="1"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Allegheny County, PA</a:t>
            </a:r>
          </a:p>
          <a:p>
            <a:pPr marL="971550" lvl="1" indent="-514350">
              <a:lnSpc>
                <a:spcPct val="90000"/>
              </a:lnSpc>
              <a:spcBef>
                <a:spcPts val="1000"/>
              </a:spcBef>
              <a:buClr>
                <a:schemeClr val="bg2">
                  <a:lumMod val="40000"/>
                  <a:lumOff val="60000"/>
                </a:schemeClr>
              </a:buClr>
              <a:buSzPct val="80000"/>
              <a:buFont typeface="Wingdings 3" charset="2"/>
              <a:buChar char=""/>
            </a:pPr>
            <a:r>
              <a:rPr lang="en-US" dirty="0">
                <a:effectLst>
                  <a:outerShdw blurRad="38100" dist="38100" dir="2700000" algn="tl">
                    <a:srgbClr val="000000">
                      <a:alpha val="43137"/>
                    </a:srgbClr>
                  </a:outerShdw>
                </a:effectLst>
                <a:latin typeface="+mj-lt"/>
                <a:ea typeface="+mj-ea"/>
                <a:cs typeface="+mj-cs"/>
              </a:rPr>
              <a:t>El Paso, TX</a:t>
            </a:r>
          </a:p>
        </p:txBody>
      </p:sp>
      <p:pic>
        <p:nvPicPr>
          <p:cNvPr id="38" name="Picture 37" descr="National Institute of Corrections">
            <a:extLst>
              <a:ext uri="{FF2B5EF4-FFF2-40B4-BE49-F238E27FC236}">
                <a16:creationId xmlns:a16="http://schemas.microsoft.com/office/drawing/2014/main" id="{8FB49599-1ADB-48C2-A4F9-1C38CA583429}"/>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40F19FCB-C288-467A-A514-077FE7A95402}"/>
              </a:ext>
            </a:extLst>
          </p:cNvPr>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65753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Effect transition="in" filter="fade">
                                      <p:cBhvr>
                                        <p:cTn id="49" dur="1000"/>
                                        <p:tgtEl>
                                          <p:spTgt spid="14">
                                            <p:txEl>
                                              <p:pRg st="6" end="6"/>
                                            </p:txEl>
                                          </p:spTgt>
                                        </p:tgtEl>
                                      </p:cBhvr>
                                    </p:animEffect>
                                    <p:anim calcmode="lin" valueType="num">
                                      <p:cBhvr>
                                        <p:cTn id="5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xEl>
                                              <p:pRg st="7" end="7"/>
                                            </p:txEl>
                                          </p:spTgt>
                                        </p:tgtEl>
                                        <p:attrNameLst>
                                          <p:attrName>style.visibility</p:attrName>
                                        </p:attrNameLst>
                                      </p:cBhvr>
                                      <p:to>
                                        <p:strVal val="visible"/>
                                      </p:to>
                                    </p:set>
                                    <p:animEffect transition="in" filter="fade">
                                      <p:cBhvr>
                                        <p:cTn id="56" dur="1000"/>
                                        <p:tgtEl>
                                          <p:spTgt spid="14">
                                            <p:txEl>
                                              <p:pRg st="7" end="7"/>
                                            </p:txEl>
                                          </p:spTgt>
                                        </p:tgtEl>
                                      </p:cBhvr>
                                    </p:animEffect>
                                    <p:anim calcmode="lin" valueType="num">
                                      <p:cBhvr>
                                        <p:cTn id="57"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xEl>
                                              <p:pRg st="8" end="8"/>
                                            </p:txEl>
                                          </p:spTgt>
                                        </p:tgtEl>
                                        <p:attrNameLst>
                                          <p:attrName>style.visibility</p:attrName>
                                        </p:attrNameLst>
                                      </p:cBhvr>
                                      <p:to>
                                        <p:strVal val="visible"/>
                                      </p:to>
                                    </p:set>
                                    <p:animEffect transition="in" filter="fade">
                                      <p:cBhvr>
                                        <p:cTn id="63" dur="1000"/>
                                        <p:tgtEl>
                                          <p:spTgt spid="14">
                                            <p:txEl>
                                              <p:pRg st="8" end="8"/>
                                            </p:txEl>
                                          </p:spTgt>
                                        </p:tgtEl>
                                      </p:cBhvr>
                                    </p:animEffect>
                                    <p:anim calcmode="lin" valueType="num">
                                      <p:cBhvr>
                                        <p:cTn id="64"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
                                            <p:txEl>
                                              <p:pRg st="9" end="9"/>
                                            </p:txEl>
                                          </p:spTgt>
                                        </p:tgtEl>
                                        <p:attrNameLst>
                                          <p:attrName>style.visibility</p:attrName>
                                        </p:attrNameLst>
                                      </p:cBhvr>
                                      <p:to>
                                        <p:strVal val="visible"/>
                                      </p:to>
                                    </p:set>
                                    <p:animEffect transition="in" filter="fade">
                                      <p:cBhvr>
                                        <p:cTn id="68" dur="1000"/>
                                        <p:tgtEl>
                                          <p:spTgt spid="14">
                                            <p:txEl>
                                              <p:pRg st="9" end="9"/>
                                            </p:txEl>
                                          </p:spTgt>
                                        </p:tgtEl>
                                      </p:cBhvr>
                                    </p:animEffect>
                                    <p:anim calcmode="lin" valueType="num">
                                      <p:cBhvr>
                                        <p:cTn id="69"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14">
                                            <p:txEl>
                                              <p:pRg st="9" end="9"/>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
                                            <p:txEl>
                                              <p:pRg st="10" end="10"/>
                                            </p:txEl>
                                          </p:spTgt>
                                        </p:tgtEl>
                                        <p:attrNameLst>
                                          <p:attrName>style.visibility</p:attrName>
                                        </p:attrNameLst>
                                      </p:cBhvr>
                                      <p:to>
                                        <p:strVal val="visible"/>
                                      </p:to>
                                    </p:set>
                                    <p:animEffect transition="in" filter="fade">
                                      <p:cBhvr>
                                        <p:cTn id="73" dur="1000"/>
                                        <p:tgtEl>
                                          <p:spTgt spid="14">
                                            <p:txEl>
                                              <p:pRg st="10" end="10"/>
                                            </p:txEl>
                                          </p:spTgt>
                                        </p:tgtEl>
                                      </p:cBhvr>
                                    </p:animEffect>
                                    <p:anim calcmode="lin" valueType="num">
                                      <p:cBhvr>
                                        <p:cTn id="74"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14">
                                            <p:txEl>
                                              <p:pRg st="10" end="10"/>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
                                            <p:txEl>
                                              <p:pRg st="11" end="11"/>
                                            </p:txEl>
                                          </p:spTgt>
                                        </p:tgtEl>
                                        <p:attrNameLst>
                                          <p:attrName>style.visibility</p:attrName>
                                        </p:attrNameLst>
                                      </p:cBhvr>
                                      <p:to>
                                        <p:strVal val="visible"/>
                                      </p:to>
                                    </p:set>
                                    <p:animEffect transition="in" filter="fade">
                                      <p:cBhvr>
                                        <p:cTn id="78" dur="1000"/>
                                        <p:tgtEl>
                                          <p:spTgt spid="14">
                                            <p:txEl>
                                              <p:pRg st="11" end="11"/>
                                            </p:txEl>
                                          </p:spTgt>
                                        </p:tgtEl>
                                      </p:cBhvr>
                                    </p:animEffect>
                                    <p:anim calcmode="lin" valueType="num">
                                      <p:cBhvr>
                                        <p:cTn id="79" dur="1000" fill="hold"/>
                                        <p:tgtEl>
                                          <p:spTgt spid="14">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1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10" y="185250"/>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effectLst>
                  <a:outerShdw blurRad="38100" dist="38100" dir="2700000" algn="tl">
                    <a:srgbClr val="000000">
                      <a:alpha val="43137"/>
                    </a:srgbClr>
                  </a:outerShdw>
                </a:effectLst>
              </a:rPr>
              <a:t>Where do PRAIs Come From?</a:t>
            </a:r>
          </a:p>
        </p:txBody>
      </p:sp>
      <p:sp>
        <p:nvSpPr>
          <p:cNvPr id="2" name="Slide Number Placeholder 1"/>
          <p:cNvSpPr>
            <a:spLocks noGrp="1"/>
          </p:cNvSpPr>
          <p:nvPr>
            <p:ph type="sldNum" sz="quarter" idx="12"/>
          </p:nvPr>
        </p:nvSpPr>
        <p:spPr/>
        <p:txBody>
          <a:bodyPr/>
          <a:lstStyle/>
          <a:p>
            <a:fld id="{D57F1E4F-1CFF-5643-939E-02111984F565}" type="slidenum">
              <a:rPr lang="en-US" smtClean="0"/>
              <a:t>44</a:t>
            </a:fld>
            <a:endParaRPr lang="en-US" dirty="0"/>
          </a:p>
        </p:txBody>
      </p:sp>
      <p:sp>
        <p:nvSpPr>
          <p:cNvPr id="3" name="Rectangle 2">
            <a:extLst>
              <a:ext uri="{FF2B5EF4-FFF2-40B4-BE49-F238E27FC236}">
                <a16:creationId xmlns:a16="http://schemas.microsoft.com/office/drawing/2014/main" id="{BAAF619D-B0A5-4293-A437-72F39084A586}"/>
              </a:ext>
            </a:extLst>
          </p:cNvPr>
          <p:cNvSpPr/>
          <p:nvPr/>
        </p:nvSpPr>
        <p:spPr>
          <a:xfrm>
            <a:off x="584791" y="1263884"/>
            <a:ext cx="10538821" cy="5262979"/>
          </a:xfrm>
          <a:prstGeom prst="rect">
            <a:avLst/>
          </a:prstGeom>
        </p:spPr>
        <p:txBody>
          <a:bodyPr wrap="square">
            <a:spAutoFit/>
          </a:bodyPr>
          <a:lstStyle/>
          <a:p>
            <a:r>
              <a:rPr lang="en-US" sz="2800" dirty="0">
                <a:solidFill>
                  <a:schemeClr val="accent4">
                    <a:lumMod val="40000"/>
                    <a:lumOff val="60000"/>
                  </a:schemeClr>
                </a:solidFill>
                <a:effectLst>
                  <a:outerShdw blurRad="38100" dist="38100" dir="2700000" algn="tl">
                    <a:srgbClr val="000000">
                      <a:alpha val="43137"/>
                    </a:srgbClr>
                  </a:outerShdw>
                </a:effectLst>
              </a:rPr>
              <a:t>Bivariate analyses: Identify relationship of independent variables to the dependent variables.</a:t>
            </a:r>
          </a:p>
          <a:p>
            <a:endParaRPr lang="en-US" sz="2800" dirty="0">
              <a:solidFill>
                <a:schemeClr val="accent4">
                  <a:lumMod val="40000"/>
                  <a:lumOff val="60000"/>
                </a:schemeClr>
              </a:solidFill>
              <a:effectLst>
                <a:outerShdw blurRad="38100" dist="38100" dir="2700000" algn="tl">
                  <a:srgbClr val="000000">
                    <a:alpha val="43137"/>
                  </a:srgbClr>
                </a:outerShdw>
              </a:effectLst>
            </a:endParaRPr>
          </a:p>
          <a:p>
            <a:r>
              <a:rPr lang="en-US" sz="2800" dirty="0">
                <a:solidFill>
                  <a:schemeClr val="accent4">
                    <a:lumMod val="40000"/>
                    <a:lumOff val="60000"/>
                  </a:schemeClr>
                </a:solidFill>
                <a:effectLst>
                  <a:outerShdw blurRad="38100" dist="38100" dir="2700000" algn="tl">
                    <a:srgbClr val="000000">
                      <a:alpha val="43137"/>
                    </a:srgbClr>
                  </a:outerShdw>
                </a:effectLst>
              </a:rPr>
              <a:t>Logistic regression: Measure the strength of relationship between independent and dependent variables. Weighting of variables on a risk scale. </a:t>
            </a:r>
          </a:p>
          <a:p>
            <a:endParaRPr lang="en-US" sz="2800" dirty="0">
              <a:solidFill>
                <a:schemeClr val="accent4">
                  <a:lumMod val="40000"/>
                  <a:lumOff val="60000"/>
                </a:schemeClr>
              </a:solidFill>
              <a:effectLst>
                <a:outerShdw blurRad="38100" dist="38100" dir="2700000" algn="tl">
                  <a:srgbClr val="000000">
                    <a:alpha val="43137"/>
                  </a:srgbClr>
                </a:outerShdw>
              </a:effectLst>
            </a:endParaRPr>
          </a:p>
          <a:p>
            <a:r>
              <a:rPr lang="en-US" sz="2800" dirty="0">
                <a:solidFill>
                  <a:schemeClr val="accent4">
                    <a:lumMod val="40000"/>
                    <a:lumOff val="60000"/>
                  </a:schemeClr>
                </a:solidFill>
                <a:effectLst>
                  <a:outerShdw blurRad="38100" dist="38100" dir="2700000" algn="tl">
                    <a:srgbClr val="000000">
                      <a:alpha val="43137"/>
                    </a:srgbClr>
                  </a:outerShdw>
                </a:effectLst>
              </a:rPr>
              <a:t>ROC AUC (Receiver Operating Characteristic/Area under the Curve): Determination of the improvement of risk prediction over chance.</a:t>
            </a:r>
          </a:p>
          <a:p>
            <a:endParaRPr lang="en-US" sz="2800" dirty="0">
              <a:solidFill>
                <a:schemeClr val="accent4">
                  <a:lumMod val="40000"/>
                  <a:lumOff val="60000"/>
                </a:schemeClr>
              </a:solidFill>
              <a:effectLst>
                <a:outerShdw blurRad="38100" dist="38100" dir="2700000" algn="tl">
                  <a:srgbClr val="000000">
                    <a:alpha val="43137"/>
                  </a:srgbClr>
                </a:outerShdw>
              </a:effectLst>
            </a:endParaRPr>
          </a:p>
          <a:p>
            <a:r>
              <a:rPr lang="en-US" sz="2800" dirty="0">
                <a:solidFill>
                  <a:schemeClr val="accent4">
                    <a:lumMod val="40000"/>
                    <a:lumOff val="60000"/>
                  </a:schemeClr>
                </a:solidFill>
                <a:effectLst>
                  <a:outerShdw blurRad="38100" dist="38100" dir="2700000" algn="tl">
                    <a:srgbClr val="000000">
                      <a:alpha val="43137"/>
                    </a:srgbClr>
                  </a:outerShdw>
                </a:effectLst>
              </a:rPr>
              <a:t>Test on validation set. </a:t>
            </a:r>
          </a:p>
        </p:txBody>
      </p:sp>
      <p:pic>
        <p:nvPicPr>
          <p:cNvPr id="14" name="Picture 13" descr="National Institute of Corrections">
            <a:extLst>
              <a:ext uri="{FF2B5EF4-FFF2-40B4-BE49-F238E27FC236}">
                <a16:creationId xmlns:a16="http://schemas.microsoft.com/office/drawing/2014/main" id="{61D8CED9-F5EE-4175-AA26-B80957EE0F7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39DB769-8BDF-44F7-A77A-1213136CA264}"/>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528898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45</a:t>
            </a:fld>
            <a:endParaRPr lang="en-US">
              <a:solidFill>
                <a:srgbClr val="FFFFFF"/>
              </a:solidFill>
            </a:endParaRPr>
          </a:p>
        </p:txBody>
      </p:sp>
      <p:graphicFrame>
        <p:nvGraphicFramePr>
          <p:cNvPr id="13" name="Diagram 12">
            <a:extLst>
              <a:ext uri="{FF2B5EF4-FFF2-40B4-BE49-F238E27FC236}">
                <a16:creationId xmlns:a16="http://schemas.microsoft.com/office/drawing/2014/main" id="{2FEB75EA-EDC4-4F0A-A907-66C9D714A0F2}"/>
              </a:ext>
            </a:extLst>
          </p:cNvPr>
          <p:cNvGraphicFramePr/>
          <p:nvPr>
            <p:extLst>
              <p:ext uri="{D42A27DB-BD31-4B8C-83A1-F6EECF244321}">
                <p14:modId xmlns:p14="http://schemas.microsoft.com/office/powerpoint/2010/main" val="3559696824"/>
              </p:ext>
            </p:extLst>
          </p:nvPr>
        </p:nvGraphicFramePr>
        <p:xfrm>
          <a:off x="648315" y="1425110"/>
          <a:ext cx="10895370" cy="4047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National Institute of Corrections">
            <a:extLst>
              <a:ext uri="{FF2B5EF4-FFF2-40B4-BE49-F238E27FC236}">
                <a16:creationId xmlns:a16="http://schemas.microsoft.com/office/drawing/2014/main" id="{B6FC0D01-F115-4A4C-A292-31E69BED660F}"/>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1F87EAF-71C9-4D76-86AF-CDFADDA8A2A6}"/>
              </a:ext>
            </a:extLst>
          </p:cNvPr>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4263930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46</a:t>
            </a:fld>
            <a:endParaRPr lang="en-US" dirty="0"/>
          </a:p>
        </p:txBody>
      </p:sp>
      <p:pic>
        <p:nvPicPr>
          <p:cNvPr id="29" name="Picture 28" descr="National Institute of Corrections">
            <a:extLst>
              <a:ext uri="{FF2B5EF4-FFF2-40B4-BE49-F238E27FC236}">
                <a16:creationId xmlns:a16="http://schemas.microsoft.com/office/drawing/2014/main" id="{AEFAD9F1-5C71-448F-8420-77551490F73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9F2F2136-F6F2-4B14-A979-40C7DD3D0E90}"/>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aphicFrame>
        <p:nvGraphicFramePr>
          <p:cNvPr id="5" name="Chart 4">
            <a:extLst>
              <a:ext uri="{FF2B5EF4-FFF2-40B4-BE49-F238E27FC236}">
                <a16:creationId xmlns:a16="http://schemas.microsoft.com/office/drawing/2014/main" id="{08B3452C-5930-4683-8089-6A92632DE35A}"/>
              </a:ext>
            </a:extLst>
          </p:cNvPr>
          <p:cNvGraphicFramePr/>
          <p:nvPr>
            <p:extLst>
              <p:ext uri="{D42A27DB-BD31-4B8C-83A1-F6EECF244321}">
                <p14:modId xmlns:p14="http://schemas.microsoft.com/office/powerpoint/2010/main" val="3978173859"/>
              </p:ext>
            </p:extLst>
          </p:nvPr>
        </p:nvGraphicFramePr>
        <p:xfrm>
          <a:off x="701867" y="317473"/>
          <a:ext cx="9282545" cy="59192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42096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7CD59C-23EE-4234-8183-1EA1F21B6073}"/>
              </a:ext>
            </a:extLst>
          </p:cNvPr>
          <p:cNvSpPr>
            <a:spLocks noGrp="1"/>
          </p:cNvSpPr>
          <p:nvPr>
            <p:ph type="sldNum" sz="quarter" idx="12"/>
          </p:nvPr>
        </p:nvSpPr>
        <p:spPr/>
        <p:txBody>
          <a:bodyPr/>
          <a:lstStyle/>
          <a:p>
            <a:fld id="{D57F1E4F-1CFF-5643-939E-02111984F565}" type="slidenum">
              <a:rPr lang="en-US" smtClean="0"/>
              <a:t>47</a:t>
            </a:fld>
            <a:endParaRPr lang="en-US" dirty="0"/>
          </a:p>
        </p:txBody>
      </p:sp>
      <p:graphicFrame>
        <p:nvGraphicFramePr>
          <p:cNvPr id="6" name="Chart 5">
            <a:extLst>
              <a:ext uri="{FF2B5EF4-FFF2-40B4-BE49-F238E27FC236}">
                <a16:creationId xmlns:a16="http://schemas.microsoft.com/office/drawing/2014/main" id="{3DF18470-A41D-47E8-8611-E6192E93C61E}"/>
              </a:ext>
            </a:extLst>
          </p:cNvPr>
          <p:cNvGraphicFramePr/>
          <p:nvPr>
            <p:extLst>
              <p:ext uri="{D42A27DB-BD31-4B8C-83A1-F6EECF244321}">
                <p14:modId xmlns:p14="http://schemas.microsoft.com/office/powerpoint/2010/main" val="183639469"/>
              </p:ext>
            </p:extLst>
          </p:nvPr>
        </p:nvGraphicFramePr>
        <p:xfrm>
          <a:off x="785091" y="129309"/>
          <a:ext cx="8645236" cy="634371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ational Institute of Corrections">
            <a:extLst>
              <a:ext uri="{FF2B5EF4-FFF2-40B4-BE49-F238E27FC236}">
                <a16:creationId xmlns:a16="http://schemas.microsoft.com/office/drawing/2014/main" id="{1D9BF2F0-281C-44B3-ABD4-43846AEF514A}"/>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836A355-C67A-4C8B-BDC8-3BF886A9E4C7}"/>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061754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3C6B8D-D69E-4A81-96F1-551C401EF78B}"/>
              </a:ext>
            </a:extLst>
          </p:cNvPr>
          <p:cNvSpPr>
            <a:spLocks noGrp="1"/>
          </p:cNvSpPr>
          <p:nvPr>
            <p:ph type="sldNum" sz="quarter" idx="12"/>
          </p:nvPr>
        </p:nvSpPr>
        <p:spPr/>
        <p:txBody>
          <a:bodyPr/>
          <a:lstStyle/>
          <a:p>
            <a:fld id="{D57F1E4F-1CFF-5643-939E-02111984F565}" type="slidenum">
              <a:rPr lang="en-US" smtClean="0"/>
              <a:t>48</a:t>
            </a:fld>
            <a:endParaRPr lang="en-US" dirty="0"/>
          </a:p>
        </p:txBody>
      </p:sp>
      <p:graphicFrame>
        <p:nvGraphicFramePr>
          <p:cNvPr id="3" name="Chart 2">
            <a:extLst>
              <a:ext uri="{FF2B5EF4-FFF2-40B4-BE49-F238E27FC236}">
                <a16:creationId xmlns:a16="http://schemas.microsoft.com/office/drawing/2014/main" id="{BED0E0F6-E187-480E-85DC-0D94F2BA3ABA}"/>
              </a:ext>
            </a:extLst>
          </p:cNvPr>
          <p:cNvGraphicFramePr/>
          <p:nvPr/>
        </p:nvGraphicFramePr>
        <p:xfrm>
          <a:off x="6096000" y="1411359"/>
          <a:ext cx="5547694" cy="3825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6341E8FA-DBB2-4B95-81B8-4A0AAB4B4E7F}"/>
              </a:ext>
            </a:extLst>
          </p:cNvPr>
          <p:cNvGraphicFramePr/>
          <p:nvPr/>
        </p:nvGraphicFramePr>
        <p:xfrm>
          <a:off x="357265" y="1565900"/>
          <a:ext cx="5276917" cy="367111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3">
            <a:extLst>
              <a:ext uri="{FF2B5EF4-FFF2-40B4-BE49-F238E27FC236}">
                <a16:creationId xmlns:a16="http://schemas.microsoft.com/office/drawing/2014/main" id="{7BE508E1-CA52-403F-B3CB-F6FEC21790CB}"/>
              </a:ext>
            </a:extLst>
          </p:cNvPr>
          <p:cNvSpPr>
            <a:spLocks noGrp="1"/>
          </p:cNvSpPr>
          <p:nvPr>
            <p:ph type="title"/>
          </p:nvPr>
        </p:nvSpPr>
        <p:spPr>
          <a:xfrm>
            <a:off x="99966" y="132796"/>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rPr>
              <a:t>RAIs: The Results</a:t>
            </a:r>
          </a:p>
        </p:txBody>
      </p:sp>
      <p:pic>
        <p:nvPicPr>
          <p:cNvPr id="7" name="Picture 6" descr="National Institute of Corrections">
            <a:extLst>
              <a:ext uri="{FF2B5EF4-FFF2-40B4-BE49-F238E27FC236}">
                <a16:creationId xmlns:a16="http://schemas.microsoft.com/office/drawing/2014/main" id="{28B61653-09A4-43C4-9544-00D0015A027E}"/>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6938EE-CEC1-4AB4-9655-0ADC77E825CE}"/>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99442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99966" y="1395897"/>
          <a:ext cx="5578941" cy="3456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nvGraphicFramePr>
        <p:xfrm>
          <a:off x="6280680" y="1411359"/>
          <a:ext cx="5363014" cy="358839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49</a:t>
            </a:fld>
            <a:endParaRPr lang="en-US" dirty="0"/>
          </a:p>
        </p:txBody>
      </p:sp>
      <p:sp>
        <p:nvSpPr>
          <p:cNvPr id="18" name="Title 3">
            <a:extLst>
              <a:ext uri="{FF2B5EF4-FFF2-40B4-BE49-F238E27FC236}">
                <a16:creationId xmlns:a16="http://schemas.microsoft.com/office/drawing/2014/main" id="{B8FDDC80-2E26-4580-9BF4-2AD2EF69EB92}"/>
              </a:ext>
            </a:extLst>
          </p:cNvPr>
          <p:cNvSpPr>
            <a:spLocks noGrp="1"/>
          </p:cNvSpPr>
          <p:nvPr>
            <p:ph type="title"/>
          </p:nvPr>
        </p:nvSpPr>
        <p:spPr>
          <a:xfrm>
            <a:off x="99966" y="132796"/>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rPr>
              <a:t>RAIs: The Results</a:t>
            </a:r>
          </a:p>
        </p:txBody>
      </p:sp>
      <p:pic>
        <p:nvPicPr>
          <p:cNvPr id="17" name="Picture 16" descr="National Institute of Corrections">
            <a:extLst>
              <a:ext uri="{FF2B5EF4-FFF2-40B4-BE49-F238E27FC236}">
                <a16:creationId xmlns:a16="http://schemas.microsoft.com/office/drawing/2014/main" id="{6B166072-E33F-4CA7-A36B-A8BCEB7BA645}"/>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DC8EEBF4-A01D-4937-94B7-9CA4DF1F297B}"/>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5306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C51AE1-3810-400D-97D0-013B8EEE9270}"/>
              </a:ext>
            </a:extLst>
          </p:cNvPr>
          <p:cNvSpPr>
            <a:spLocks noGrp="1"/>
          </p:cNvSpPr>
          <p:nvPr>
            <p:ph type="sldNum" sz="quarter" idx="12"/>
          </p:nvPr>
        </p:nvSpPr>
        <p:spPr/>
        <p:txBody>
          <a:bodyPr/>
          <a:lstStyle/>
          <a:p>
            <a:fld id="{D57F1E4F-1CFF-5643-939E-02111984F565}" type="slidenum">
              <a:rPr lang="en-US" smtClean="0"/>
              <a:t>5</a:t>
            </a:fld>
            <a:endParaRPr lang="en-US" dirty="0"/>
          </a:p>
        </p:txBody>
      </p:sp>
      <p:pic>
        <p:nvPicPr>
          <p:cNvPr id="3" name="Picture 2">
            <a:extLst>
              <a:ext uri="{FF2B5EF4-FFF2-40B4-BE49-F238E27FC236}">
                <a16:creationId xmlns:a16="http://schemas.microsoft.com/office/drawing/2014/main" id="{E0ECF38E-0661-4677-97F1-B77929443856}"/>
              </a:ext>
            </a:extLst>
          </p:cNvPr>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5" name="Picture 4" descr="National Institute of Corrections">
            <a:extLst>
              <a:ext uri="{FF2B5EF4-FFF2-40B4-BE49-F238E27FC236}">
                <a16:creationId xmlns:a16="http://schemas.microsoft.com/office/drawing/2014/main" id="{68690BDA-0FE4-407E-A2FB-67F90B9B38A2}"/>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9103035" y="5977198"/>
            <a:ext cx="1249505" cy="499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1B18A04B-F0CA-40A5-9C43-179EC451C0D6}"/>
              </a:ext>
            </a:extLst>
          </p:cNvPr>
          <p:cNvGraphicFramePr>
            <a:graphicFrameLocks noGrp="1"/>
          </p:cNvGraphicFramePr>
          <p:nvPr>
            <p:extLst>
              <p:ext uri="{D42A27DB-BD31-4B8C-83A1-F6EECF244321}">
                <p14:modId xmlns:p14="http://schemas.microsoft.com/office/powerpoint/2010/main" val="2394909645"/>
              </p:ext>
            </p:extLst>
          </p:nvPr>
        </p:nvGraphicFramePr>
        <p:xfrm>
          <a:off x="1551708" y="563880"/>
          <a:ext cx="9264073" cy="5730240"/>
        </p:xfrm>
        <a:graphic>
          <a:graphicData uri="http://schemas.openxmlformats.org/drawingml/2006/table">
            <a:tbl>
              <a:tblPr firstRow="1" firstCol="1" bandRow="1">
                <a:tableStyleId>{616DA210-FB5B-4158-B5E0-FEB733F419BA}</a:tableStyleId>
              </a:tblPr>
              <a:tblGrid>
                <a:gridCol w="849915">
                  <a:extLst>
                    <a:ext uri="{9D8B030D-6E8A-4147-A177-3AD203B41FA5}">
                      <a16:colId xmlns:a16="http://schemas.microsoft.com/office/drawing/2014/main" val="3405054670"/>
                    </a:ext>
                  </a:extLst>
                </a:gridCol>
                <a:gridCol w="8414158">
                  <a:extLst>
                    <a:ext uri="{9D8B030D-6E8A-4147-A177-3AD203B41FA5}">
                      <a16:colId xmlns:a16="http://schemas.microsoft.com/office/drawing/2014/main" val="2941756315"/>
                    </a:ext>
                  </a:extLst>
                </a:gridCol>
              </a:tblGrid>
              <a:tr h="5608320">
                <a:tc>
                  <a:txBody>
                    <a:bodyPr/>
                    <a:lstStyle/>
                    <a:p>
                      <a:pPr marL="0" marR="0">
                        <a:spcBef>
                          <a:spcPts val="0"/>
                        </a:spcBef>
                        <a:spcAft>
                          <a:spcPts val="0"/>
                        </a:spcAft>
                      </a:pPr>
                      <a:endParaRPr lang="en-US" sz="1600" dirty="0">
                        <a:solidFill>
                          <a:schemeClr val="tx2">
                            <a:lumMod val="50000"/>
                          </a:schemeClr>
                        </a:solidFill>
                        <a:effectLst/>
                        <a:latin typeface="+mn-lt"/>
                        <a:ea typeface="Linux Biolinum G" panose="02000503000000000000" pitchFamily="2" charset="0"/>
                        <a:cs typeface="Linux Biolinum G" panose="02000503000000000000" pitchFamily="2" charset="0"/>
                      </a:endParaRPr>
                    </a:p>
                  </a:txBody>
                  <a:tcPr marL="44706" marR="44706" marT="0" marB="0">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2400" b="0" dirty="0">
                          <a:effectLst/>
                          <a:latin typeface="+mn-lt"/>
                        </a:rPr>
                        <a:t>Elements of a high functioning pretrial system</a:t>
                      </a:r>
                    </a:p>
                    <a:p>
                      <a:pPr marL="0" marR="0">
                        <a:spcBef>
                          <a:spcPts val="0"/>
                        </a:spcBef>
                        <a:spcAft>
                          <a:spcPts val="0"/>
                        </a:spcAft>
                      </a:pPr>
                      <a:r>
                        <a:rPr lang="en-US" sz="1600" b="0" dirty="0">
                          <a:effectLst/>
                          <a:latin typeface="+mn-lt"/>
                        </a:rPr>
                        <a:t> </a:t>
                      </a:r>
                    </a:p>
                    <a:p>
                      <a:pPr marL="0" marR="0" lvl="0" indent="0">
                        <a:spcBef>
                          <a:spcPts val="0"/>
                        </a:spcBef>
                        <a:spcAft>
                          <a:spcPts val="0"/>
                        </a:spcAft>
                        <a:buFont typeface="+mj-lt"/>
                        <a:buNone/>
                      </a:pPr>
                      <a:r>
                        <a:rPr lang="en-US" sz="1600" b="0" dirty="0">
                          <a:effectLst/>
                          <a:latin typeface="+mn-lt"/>
                        </a:rPr>
                        <a:t>Pretrial release and detention decisions based on risk and designed to maximize release, court appearance, and public safety</a:t>
                      </a:r>
                    </a:p>
                    <a:p>
                      <a:pPr marL="0" marR="0" lvl="0" indent="0">
                        <a:spcBef>
                          <a:spcPts val="0"/>
                        </a:spcBef>
                        <a:spcAft>
                          <a:spcPts val="0"/>
                        </a:spcAft>
                        <a:buFont typeface="+mj-lt"/>
                        <a:buNone/>
                      </a:pPr>
                      <a:r>
                        <a:rPr lang="en-US" sz="1600" b="0" dirty="0">
                          <a:effectLst/>
                          <a:latin typeface="+mn-lt"/>
                        </a:rPr>
                        <a:t> </a:t>
                      </a:r>
                    </a:p>
                    <a:p>
                      <a:pPr marL="0" marR="0" lvl="0" indent="0">
                        <a:spcBef>
                          <a:spcPts val="0"/>
                        </a:spcBef>
                        <a:spcAft>
                          <a:spcPts val="0"/>
                        </a:spcAft>
                        <a:buFont typeface="+mj-lt"/>
                        <a:buNone/>
                      </a:pPr>
                      <a:r>
                        <a:rPr lang="en-US" sz="1600" b="0" dirty="0">
                          <a:effectLst/>
                          <a:latin typeface="+mn-lt"/>
                        </a:rPr>
                        <a:t>Legal framework that includes presumption of least restrictive nonfinancial release; restrictions or prohibition against the use of secured financial conditions of release; and preventive detention for a limited and clearly defined type of defendant</a:t>
                      </a:r>
                    </a:p>
                    <a:p>
                      <a:pPr marL="0" marR="0" lvl="0" indent="0">
                        <a:spcBef>
                          <a:spcPts val="0"/>
                        </a:spcBef>
                        <a:spcAft>
                          <a:spcPts val="0"/>
                        </a:spcAft>
                        <a:buFont typeface="+mj-lt"/>
                        <a:buNone/>
                      </a:pPr>
                      <a:endParaRPr lang="en-US" sz="1600" b="0" dirty="0">
                        <a:effectLst/>
                        <a:latin typeface="+mn-lt"/>
                      </a:endParaRPr>
                    </a:p>
                    <a:p>
                      <a:pPr marL="0" marR="0" lvl="0" indent="0">
                        <a:spcBef>
                          <a:spcPts val="0"/>
                        </a:spcBef>
                        <a:spcAft>
                          <a:spcPts val="0"/>
                        </a:spcAft>
                        <a:buFont typeface="+mj-lt"/>
                        <a:buNone/>
                      </a:pPr>
                      <a:r>
                        <a:rPr lang="en-US" sz="1600" b="0" dirty="0">
                          <a:effectLst/>
                          <a:latin typeface="+mn-lt"/>
                        </a:rPr>
                        <a:t>Release options following or in lieu of arrest</a:t>
                      </a:r>
                    </a:p>
                    <a:p>
                      <a:pPr marL="0" marR="0" lvl="0" indent="0">
                        <a:spcBef>
                          <a:spcPts val="0"/>
                        </a:spcBef>
                        <a:spcAft>
                          <a:spcPts val="0"/>
                        </a:spcAft>
                        <a:buFont typeface="+mj-lt"/>
                        <a:buNone/>
                      </a:pPr>
                      <a:r>
                        <a:rPr lang="en-US" sz="1600" b="0" dirty="0">
                          <a:effectLst/>
                          <a:latin typeface="+mn-lt"/>
                        </a:rPr>
                        <a:t> </a:t>
                      </a:r>
                    </a:p>
                    <a:p>
                      <a:pPr marL="0" marR="0" lvl="0" indent="0">
                        <a:spcBef>
                          <a:spcPts val="0"/>
                        </a:spcBef>
                        <a:spcAft>
                          <a:spcPts val="0"/>
                        </a:spcAft>
                        <a:buFont typeface="+mj-lt"/>
                        <a:buNone/>
                      </a:pPr>
                      <a:r>
                        <a:rPr lang="en-US" sz="1600" b="0" dirty="0">
                          <a:effectLst/>
                          <a:latin typeface="+mn-lt"/>
                        </a:rPr>
                        <a:t>Defendants eligible by statute for pretrial release are considered for release, with no locally-imposed exclusions not permitted by statute</a:t>
                      </a:r>
                    </a:p>
                    <a:p>
                      <a:pPr marL="0" marR="0" lvl="0" indent="0">
                        <a:spcBef>
                          <a:spcPts val="0"/>
                        </a:spcBef>
                        <a:spcAft>
                          <a:spcPts val="0"/>
                        </a:spcAft>
                        <a:buFont typeface="+mj-lt"/>
                        <a:buNone/>
                      </a:pPr>
                      <a:endParaRPr lang="en-US" sz="1600" b="0" dirty="0">
                        <a:effectLst/>
                        <a:latin typeface="+mn-lt"/>
                      </a:endParaRPr>
                    </a:p>
                    <a:p>
                      <a:pPr marL="0" marR="0" lvl="0" indent="0">
                        <a:spcBef>
                          <a:spcPts val="0"/>
                        </a:spcBef>
                        <a:spcAft>
                          <a:spcPts val="0"/>
                        </a:spcAft>
                        <a:buFont typeface="+mj-lt"/>
                        <a:buNone/>
                      </a:pPr>
                      <a:r>
                        <a:rPr lang="en-US" sz="1600" b="0" dirty="0">
                          <a:effectLst/>
                          <a:latin typeface="+mn-lt"/>
                        </a:rPr>
                        <a:t>Experienced prosecutors screen criminal cases before</a:t>
                      </a:r>
                      <a:r>
                        <a:rPr lang="en-US" sz="1600" b="0" baseline="0" dirty="0">
                          <a:effectLst/>
                          <a:latin typeface="+mn-lt"/>
                        </a:rPr>
                        <a:t> first appearance</a:t>
                      </a:r>
                      <a:r>
                        <a:rPr lang="en-US" sz="1600" b="0" dirty="0">
                          <a:effectLst/>
                          <a:latin typeface="+mn-lt"/>
                        </a:rPr>
                        <a:t> </a:t>
                      </a:r>
                    </a:p>
                    <a:p>
                      <a:pPr marL="0" marR="0" lvl="0" indent="0">
                        <a:spcBef>
                          <a:spcPts val="0"/>
                        </a:spcBef>
                        <a:spcAft>
                          <a:spcPts val="0"/>
                        </a:spcAft>
                        <a:buFont typeface="+mj-lt"/>
                        <a:buNone/>
                      </a:pPr>
                      <a:endParaRPr lang="en-US" sz="1600" b="0" dirty="0">
                        <a:effectLst/>
                        <a:latin typeface="+mn-lt"/>
                      </a:endParaRPr>
                    </a:p>
                    <a:p>
                      <a:pPr marL="0" marR="0" lvl="0" indent="0">
                        <a:spcBef>
                          <a:spcPts val="0"/>
                        </a:spcBef>
                        <a:spcAft>
                          <a:spcPts val="0"/>
                        </a:spcAft>
                        <a:buFont typeface="+mj-lt"/>
                        <a:buNone/>
                      </a:pPr>
                      <a:r>
                        <a:rPr lang="en-US" sz="1600" b="0" dirty="0">
                          <a:effectLst/>
                          <a:latin typeface="+mn-lt"/>
                        </a:rPr>
                        <a:t>Defense council active at first appearance</a:t>
                      </a:r>
                    </a:p>
                    <a:p>
                      <a:pPr marL="0" marR="0" lvl="0" indent="0">
                        <a:spcBef>
                          <a:spcPts val="0"/>
                        </a:spcBef>
                        <a:spcAft>
                          <a:spcPts val="0"/>
                        </a:spcAft>
                        <a:buFont typeface="+mj-lt"/>
                        <a:buNone/>
                      </a:pPr>
                      <a:r>
                        <a:rPr lang="en-US" sz="1600" b="0" dirty="0">
                          <a:effectLst/>
                          <a:latin typeface="+mn-lt"/>
                        </a:rPr>
                        <a:t> </a:t>
                      </a:r>
                    </a:p>
                    <a:p>
                      <a:pPr marL="0" marR="0" lvl="0" indent="0">
                        <a:spcBef>
                          <a:spcPts val="0"/>
                        </a:spcBef>
                        <a:spcAft>
                          <a:spcPts val="0"/>
                        </a:spcAft>
                        <a:buFont typeface="+mj-lt"/>
                        <a:buNone/>
                      </a:pPr>
                      <a:r>
                        <a:rPr lang="en-US" sz="1600" b="0" dirty="0">
                          <a:effectLst/>
                          <a:latin typeface="+mn-lt"/>
                        </a:rPr>
                        <a:t>Collaborative group of stakeholders that employs evidence-based </a:t>
                      </a:r>
                      <a:r>
                        <a:rPr lang="en-US" sz="1600" b="0" dirty="0" err="1">
                          <a:effectLst/>
                          <a:latin typeface="+mn-lt"/>
                        </a:rPr>
                        <a:t>decisionmaking</a:t>
                      </a:r>
                      <a:r>
                        <a:rPr lang="en-US" sz="1600" b="0" dirty="0">
                          <a:effectLst/>
                          <a:latin typeface="+mn-lt"/>
                        </a:rPr>
                        <a:t> to ensure a high functioning system </a:t>
                      </a:r>
                    </a:p>
                    <a:p>
                      <a:pPr marL="0" marR="0" lvl="0" indent="0">
                        <a:spcBef>
                          <a:spcPts val="0"/>
                        </a:spcBef>
                        <a:spcAft>
                          <a:spcPts val="0"/>
                        </a:spcAft>
                        <a:buFont typeface="+mj-lt"/>
                        <a:buNone/>
                      </a:pPr>
                      <a:endParaRPr lang="en-US" sz="1600" b="0" dirty="0">
                        <a:effectLst/>
                        <a:latin typeface="+mn-lt"/>
                      </a:endParaRPr>
                    </a:p>
                    <a:p>
                      <a:pPr marL="0" marR="0" lvl="0" indent="0">
                        <a:spcBef>
                          <a:spcPts val="0"/>
                        </a:spcBef>
                        <a:spcAft>
                          <a:spcPts val="0"/>
                        </a:spcAft>
                        <a:buFont typeface="+mj-lt"/>
                        <a:buNone/>
                      </a:pPr>
                      <a:r>
                        <a:rPr lang="en-US" sz="1600" b="0" dirty="0">
                          <a:effectLst/>
                          <a:latin typeface="+mn-lt"/>
                        </a:rPr>
                        <a:t>Dedicated pretrial services agency</a:t>
                      </a:r>
                    </a:p>
                    <a:p>
                      <a:pPr marL="0" marR="0">
                        <a:spcBef>
                          <a:spcPts val="0"/>
                        </a:spcBef>
                        <a:spcAft>
                          <a:spcPts val="0"/>
                        </a:spcAft>
                      </a:pPr>
                      <a:r>
                        <a:rPr lang="en-US" sz="1600" dirty="0">
                          <a:effectLst/>
                          <a:latin typeface="+mn-lt"/>
                        </a:rPr>
                        <a:t> </a:t>
                      </a:r>
                      <a:endParaRPr lang="en-US" sz="1600" b="1" dirty="0">
                        <a:solidFill>
                          <a:schemeClr val="tx2">
                            <a:lumMod val="50000"/>
                          </a:schemeClr>
                        </a:solidFill>
                        <a:effectLst/>
                        <a:latin typeface="+mn-lt"/>
                        <a:ea typeface="Linux Biolinum G" panose="02000503000000000000" pitchFamily="2" charset="0"/>
                        <a:cs typeface="Linux Biolinum G" panose="02000503000000000000" pitchFamily="2" charset="0"/>
                      </a:endParaRPr>
                    </a:p>
                  </a:txBody>
                  <a:tcPr marL="44706" marR="44706" marT="0" marB="0">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497332640"/>
                  </a:ext>
                </a:extLst>
              </a:tr>
            </a:tbl>
          </a:graphicData>
        </a:graphic>
      </p:graphicFrame>
      <p:sp>
        <p:nvSpPr>
          <p:cNvPr id="7" name="Chord 6">
            <a:extLst>
              <a:ext uri="{FF2B5EF4-FFF2-40B4-BE49-F238E27FC236}">
                <a16:creationId xmlns:a16="http://schemas.microsoft.com/office/drawing/2014/main" id="{FC872144-EE01-47DA-BD3E-6FA2557FAC16}"/>
              </a:ext>
            </a:extLst>
          </p:cNvPr>
          <p:cNvSpPr/>
          <p:nvPr/>
        </p:nvSpPr>
        <p:spPr>
          <a:xfrm>
            <a:off x="1995054" y="1208910"/>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8" name="Chord 7">
            <a:extLst>
              <a:ext uri="{FF2B5EF4-FFF2-40B4-BE49-F238E27FC236}">
                <a16:creationId xmlns:a16="http://schemas.microsoft.com/office/drawing/2014/main" id="{9CC66710-5C7A-43BF-AB15-55722C5732F7}"/>
              </a:ext>
            </a:extLst>
          </p:cNvPr>
          <p:cNvSpPr/>
          <p:nvPr/>
        </p:nvSpPr>
        <p:spPr>
          <a:xfrm>
            <a:off x="2022765" y="2831707"/>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9" name="Chord 8">
            <a:extLst>
              <a:ext uri="{FF2B5EF4-FFF2-40B4-BE49-F238E27FC236}">
                <a16:creationId xmlns:a16="http://schemas.microsoft.com/office/drawing/2014/main" id="{C1243BC1-4F3D-41DB-928F-7417D104A7BD}"/>
              </a:ext>
            </a:extLst>
          </p:cNvPr>
          <p:cNvSpPr/>
          <p:nvPr/>
        </p:nvSpPr>
        <p:spPr>
          <a:xfrm>
            <a:off x="2022764" y="3397501"/>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10" name="Chord 9">
            <a:extLst>
              <a:ext uri="{FF2B5EF4-FFF2-40B4-BE49-F238E27FC236}">
                <a16:creationId xmlns:a16="http://schemas.microsoft.com/office/drawing/2014/main" id="{84D611E4-17B1-4819-891C-93284CD8B6D1}"/>
              </a:ext>
            </a:extLst>
          </p:cNvPr>
          <p:cNvSpPr/>
          <p:nvPr/>
        </p:nvSpPr>
        <p:spPr>
          <a:xfrm>
            <a:off x="2022764" y="4606309"/>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11" name="Chord 10">
            <a:extLst>
              <a:ext uri="{FF2B5EF4-FFF2-40B4-BE49-F238E27FC236}">
                <a16:creationId xmlns:a16="http://schemas.microsoft.com/office/drawing/2014/main" id="{445BED35-A252-452A-8446-7FCA0A69AFDC}"/>
              </a:ext>
            </a:extLst>
          </p:cNvPr>
          <p:cNvSpPr/>
          <p:nvPr/>
        </p:nvSpPr>
        <p:spPr>
          <a:xfrm>
            <a:off x="2013528" y="5087455"/>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12" name="Chord 11">
            <a:extLst>
              <a:ext uri="{FF2B5EF4-FFF2-40B4-BE49-F238E27FC236}">
                <a16:creationId xmlns:a16="http://schemas.microsoft.com/office/drawing/2014/main" id="{77359E4D-8142-4C8C-A03C-266318D80BFA}"/>
              </a:ext>
            </a:extLst>
          </p:cNvPr>
          <p:cNvSpPr/>
          <p:nvPr/>
        </p:nvSpPr>
        <p:spPr>
          <a:xfrm>
            <a:off x="2022765" y="5793795"/>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13" name="Chord 12">
            <a:extLst>
              <a:ext uri="{FF2B5EF4-FFF2-40B4-BE49-F238E27FC236}">
                <a16:creationId xmlns:a16="http://schemas.microsoft.com/office/drawing/2014/main" id="{C8446BC9-C0F9-408B-9E10-3AFA8657B745}"/>
              </a:ext>
            </a:extLst>
          </p:cNvPr>
          <p:cNvSpPr/>
          <p:nvPr/>
        </p:nvSpPr>
        <p:spPr>
          <a:xfrm>
            <a:off x="2011207" y="1895951"/>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14" name="Chord 13">
            <a:extLst>
              <a:ext uri="{FF2B5EF4-FFF2-40B4-BE49-F238E27FC236}">
                <a16:creationId xmlns:a16="http://schemas.microsoft.com/office/drawing/2014/main" id="{24C6EC20-6DFA-4C99-BEE4-97BC89220B9C}"/>
              </a:ext>
            </a:extLst>
          </p:cNvPr>
          <p:cNvSpPr/>
          <p:nvPr/>
        </p:nvSpPr>
        <p:spPr>
          <a:xfrm>
            <a:off x="2036643" y="4103841"/>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83737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526474" y="1676399"/>
          <a:ext cx="5076974" cy="333894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50</a:t>
            </a:fld>
            <a:endParaRPr lang="en-US" dirty="0"/>
          </a:p>
        </p:txBody>
      </p:sp>
      <p:sp>
        <p:nvSpPr>
          <p:cNvPr id="18" name="Title 3">
            <a:extLst>
              <a:ext uri="{FF2B5EF4-FFF2-40B4-BE49-F238E27FC236}">
                <a16:creationId xmlns:a16="http://schemas.microsoft.com/office/drawing/2014/main" id="{B8FDDC80-2E26-4580-9BF4-2AD2EF69EB92}"/>
              </a:ext>
            </a:extLst>
          </p:cNvPr>
          <p:cNvSpPr>
            <a:spLocks noGrp="1"/>
          </p:cNvSpPr>
          <p:nvPr>
            <p:ph type="title"/>
          </p:nvPr>
        </p:nvSpPr>
        <p:spPr>
          <a:xfrm>
            <a:off x="99966" y="132796"/>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rPr>
              <a:t>RAIs: The Results</a:t>
            </a:r>
          </a:p>
        </p:txBody>
      </p:sp>
      <p:graphicFrame>
        <p:nvGraphicFramePr>
          <p:cNvPr id="17" name="Chart 16">
            <a:extLst>
              <a:ext uri="{FF2B5EF4-FFF2-40B4-BE49-F238E27FC236}">
                <a16:creationId xmlns:a16="http://schemas.microsoft.com/office/drawing/2014/main" id="{4150A0A5-0A79-414C-8086-FD47CF54CEAE}"/>
              </a:ext>
            </a:extLst>
          </p:cNvPr>
          <p:cNvGraphicFramePr/>
          <p:nvPr/>
        </p:nvGraphicFramePr>
        <p:xfrm>
          <a:off x="5966459" y="1676400"/>
          <a:ext cx="5375796" cy="350520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descr="National Institute of Corrections">
            <a:extLst>
              <a:ext uri="{FF2B5EF4-FFF2-40B4-BE49-F238E27FC236}">
                <a16:creationId xmlns:a16="http://schemas.microsoft.com/office/drawing/2014/main" id="{EF9F67C4-6E75-4B74-8821-BACAC662A368}"/>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F767584-0EA8-44EE-9F33-5B550E4AD4DC}"/>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54440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7"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197057" y="1454072"/>
          <a:ext cx="5599059" cy="375197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51</a:t>
            </a:fld>
            <a:endParaRPr lang="en-US" dirty="0"/>
          </a:p>
        </p:txBody>
      </p:sp>
      <p:sp>
        <p:nvSpPr>
          <p:cNvPr id="18" name="Title 3">
            <a:extLst>
              <a:ext uri="{FF2B5EF4-FFF2-40B4-BE49-F238E27FC236}">
                <a16:creationId xmlns:a16="http://schemas.microsoft.com/office/drawing/2014/main" id="{B8FDDC80-2E26-4580-9BF4-2AD2EF69EB92}"/>
              </a:ext>
            </a:extLst>
          </p:cNvPr>
          <p:cNvSpPr>
            <a:spLocks noGrp="1"/>
          </p:cNvSpPr>
          <p:nvPr>
            <p:ph type="title"/>
          </p:nvPr>
        </p:nvSpPr>
        <p:spPr>
          <a:xfrm>
            <a:off x="99966" y="132796"/>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rPr>
              <a:t>RAIs: The Results</a:t>
            </a:r>
          </a:p>
        </p:txBody>
      </p:sp>
      <p:graphicFrame>
        <p:nvGraphicFramePr>
          <p:cNvPr id="16" name="Chart 15">
            <a:extLst>
              <a:ext uri="{FF2B5EF4-FFF2-40B4-BE49-F238E27FC236}">
                <a16:creationId xmlns:a16="http://schemas.microsoft.com/office/drawing/2014/main" id="{687220E7-3F2A-4874-991F-0F63E02A506B}"/>
              </a:ext>
            </a:extLst>
          </p:cNvPr>
          <p:cNvGraphicFramePr/>
          <p:nvPr/>
        </p:nvGraphicFramePr>
        <p:xfrm>
          <a:off x="5362367" y="1379531"/>
          <a:ext cx="5374459" cy="3620219"/>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descr="National Institute of Corrections">
            <a:extLst>
              <a:ext uri="{FF2B5EF4-FFF2-40B4-BE49-F238E27FC236}">
                <a16:creationId xmlns:a16="http://schemas.microsoft.com/office/drawing/2014/main" id="{1BF388A0-20F7-4BE1-9529-BCC8B4F071FB}"/>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8419E5F-023B-4075-81F4-90D9DD071A58}"/>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34450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0BCDD9-6CD2-47C3-9755-30C6E2362B50}"/>
              </a:ext>
            </a:extLst>
          </p:cNvPr>
          <p:cNvSpPr>
            <a:spLocks noGrp="1"/>
          </p:cNvSpPr>
          <p:nvPr>
            <p:ph type="sldNum" sz="quarter" idx="12"/>
          </p:nvPr>
        </p:nvSpPr>
        <p:spPr/>
        <p:txBody>
          <a:bodyPr/>
          <a:lstStyle/>
          <a:p>
            <a:fld id="{D57F1E4F-1CFF-5643-939E-02111984F565}" type="slidenum">
              <a:rPr lang="en-US" smtClean="0"/>
              <a:t>52</a:t>
            </a:fld>
            <a:endParaRPr lang="en-US" dirty="0"/>
          </a:p>
        </p:txBody>
      </p:sp>
      <p:graphicFrame>
        <p:nvGraphicFramePr>
          <p:cNvPr id="6" name="Chart 5">
            <a:extLst>
              <a:ext uri="{FF2B5EF4-FFF2-40B4-BE49-F238E27FC236}">
                <a16:creationId xmlns:a16="http://schemas.microsoft.com/office/drawing/2014/main" id="{464C7C0E-80EC-47DD-A39D-BBED99719739}"/>
              </a:ext>
            </a:extLst>
          </p:cNvPr>
          <p:cNvGraphicFramePr/>
          <p:nvPr/>
        </p:nvGraphicFramePr>
        <p:xfrm>
          <a:off x="1243444" y="886691"/>
          <a:ext cx="8371609" cy="5080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National Institute of Corrections">
            <a:extLst>
              <a:ext uri="{FF2B5EF4-FFF2-40B4-BE49-F238E27FC236}">
                <a16:creationId xmlns:a16="http://schemas.microsoft.com/office/drawing/2014/main" id="{BDF0550B-EF3B-4B27-A2D0-219729EA2033}"/>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02FAFB5-201B-4950-B621-3DCF1CAF1FD3}"/>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900752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nvGraphicFramePr>
        <p:xfrm>
          <a:off x="1267807" y="1078704"/>
          <a:ext cx="8371609"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53</a:t>
            </a:fld>
            <a:endParaRPr lang="en-US" dirty="0"/>
          </a:p>
        </p:txBody>
      </p:sp>
      <p:pic>
        <p:nvPicPr>
          <p:cNvPr id="14" name="Picture 13" descr="National Institute of Corrections">
            <a:extLst>
              <a:ext uri="{FF2B5EF4-FFF2-40B4-BE49-F238E27FC236}">
                <a16:creationId xmlns:a16="http://schemas.microsoft.com/office/drawing/2014/main" id="{5569B274-01D6-4004-8AD5-1FF683B04E12}"/>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1C7B55A-748C-4BD7-8BAC-E69136A24D6E}"/>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76950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0EFADA-0D8E-410B-874B-F021D18FA7BC}"/>
              </a:ext>
            </a:extLst>
          </p:cNvPr>
          <p:cNvSpPr>
            <a:spLocks noGrp="1"/>
          </p:cNvSpPr>
          <p:nvPr>
            <p:ph type="sldNum" sz="quarter" idx="12"/>
          </p:nvPr>
        </p:nvSpPr>
        <p:spPr/>
        <p:txBody>
          <a:bodyPr/>
          <a:lstStyle/>
          <a:p>
            <a:fld id="{D57F1E4F-1CFF-5643-939E-02111984F565}" type="slidenum">
              <a:rPr lang="en-US" smtClean="0"/>
              <a:t>54</a:t>
            </a:fld>
            <a:endParaRPr lang="en-US" dirty="0"/>
          </a:p>
        </p:txBody>
      </p:sp>
      <p:sp>
        <p:nvSpPr>
          <p:cNvPr id="6" name="Date Placeholder 3">
            <a:extLst>
              <a:ext uri="{FF2B5EF4-FFF2-40B4-BE49-F238E27FC236}">
                <a16:creationId xmlns:a16="http://schemas.microsoft.com/office/drawing/2014/main" id="{063CA081-C0DE-49AD-9CE7-003374B3BC67}"/>
              </a:ext>
            </a:extLst>
          </p:cNvPr>
          <p:cNvSpPr>
            <a:spLocks noGrp="1"/>
          </p:cNvSpPr>
          <p:nvPr>
            <p:ph type="dt" sz="half" idx="10"/>
          </p:nvPr>
        </p:nvSpPr>
        <p:spPr>
          <a:xfrm rot="5400000">
            <a:off x="10158984" y="1792224"/>
            <a:ext cx="990599" cy="304799"/>
          </a:xfrm>
        </p:spPr>
        <p:txBody>
          <a:bodyPr/>
          <a:lstStyle/>
          <a:p>
            <a:fld id="{1711498B-77A3-4288-B7C6-48EB0829DE2F}" type="datetime1">
              <a:rPr lang="en-US" smtClean="0"/>
              <a:t>9/29/2019</a:t>
            </a:fld>
            <a:endParaRPr lang="en-US" dirty="0"/>
          </a:p>
        </p:txBody>
      </p:sp>
      <p:sp>
        <p:nvSpPr>
          <p:cNvPr id="7" name="Slide Number Placeholder 4">
            <a:extLst>
              <a:ext uri="{FF2B5EF4-FFF2-40B4-BE49-F238E27FC236}">
                <a16:creationId xmlns:a16="http://schemas.microsoft.com/office/drawing/2014/main" id="{0F1A06E7-F4D4-4977-A1DC-8991A7A88D94}"/>
              </a:ext>
            </a:extLst>
          </p:cNvPr>
          <p:cNvSpPr txBox="1">
            <a:spLocks/>
          </p:cNvSpPr>
          <p:nvPr/>
        </p:nvSpPr>
        <p:spPr bwMode="gray">
          <a:xfrm>
            <a:off x="10351008" y="292608"/>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54</a:t>
            </a:fld>
            <a:endParaRPr lang="en-US" dirty="0"/>
          </a:p>
        </p:txBody>
      </p:sp>
      <p:sp>
        <p:nvSpPr>
          <p:cNvPr id="8" name="Content Placeholder 5">
            <a:extLst>
              <a:ext uri="{FF2B5EF4-FFF2-40B4-BE49-F238E27FC236}">
                <a16:creationId xmlns:a16="http://schemas.microsoft.com/office/drawing/2014/main" id="{50CF6D42-1A3D-4AE4-A1B1-844C895AF61E}"/>
              </a:ext>
            </a:extLst>
          </p:cNvPr>
          <p:cNvSpPr txBox="1">
            <a:spLocks/>
          </p:cNvSpPr>
          <p:nvPr/>
        </p:nvSpPr>
        <p:spPr bwMode="auto">
          <a:xfrm>
            <a:off x="1366844" y="843276"/>
            <a:ext cx="4899244" cy="6687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spcBef>
                <a:spcPct val="0"/>
              </a:spcBef>
            </a:pPr>
            <a:r>
              <a:rPr lang="en-US" altLang="en-US" sz="4000" dirty="0">
                <a:latin typeface="Sakkal Majalla" panose="02000000000000000000" pitchFamily="2" charset="-78"/>
                <a:ea typeface="ＭＳ Ｐゴシック" panose="020B0600070205080204" pitchFamily="34" charset="-128"/>
                <a:cs typeface="Sakkal Majalla" panose="02000000000000000000" pitchFamily="2" charset="-78"/>
              </a:rPr>
              <a:t>The Violence Flag</a:t>
            </a:r>
          </a:p>
        </p:txBody>
      </p:sp>
      <p:graphicFrame>
        <p:nvGraphicFramePr>
          <p:cNvPr id="9" name="Chart 8">
            <a:extLst>
              <a:ext uri="{FF2B5EF4-FFF2-40B4-BE49-F238E27FC236}">
                <a16:creationId xmlns:a16="http://schemas.microsoft.com/office/drawing/2014/main" id="{C184AB95-6EC6-4CCB-9D80-4C044988F3F4}"/>
              </a:ext>
            </a:extLst>
          </p:cNvPr>
          <p:cNvGraphicFramePr/>
          <p:nvPr/>
        </p:nvGraphicFramePr>
        <p:xfrm>
          <a:off x="526472" y="1759527"/>
          <a:ext cx="4451928" cy="32535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5D07F9C-D617-4AB3-ABC0-FB8D51087FAA}"/>
              </a:ext>
            </a:extLst>
          </p:cNvPr>
          <p:cNvGraphicFramePr/>
          <p:nvPr/>
        </p:nvGraphicFramePr>
        <p:xfrm>
          <a:off x="4802908" y="1715654"/>
          <a:ext cx="5698975" cy="3835401"/>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National Institute of Corrections">
            <a:extLst>
              <a:ext uri="{FF2B5EF4-FFF2-40B4-BE49-F238E27FC236}">
                <a16:creationId xmlns:a16="http://schemas.microsoft.com/office/drawing/2014/main" id="{D65DEA3B-F981-425A-B6B9-7DCA41A0A850}"/>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FE92AF7-7DD9-41BC-A072-8732978647D3}"/>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535586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55</a:t>
            </a:fld>
            <a:endParaRPr lang="en-US" dirty="0"/>
          </a:p>
        </p:txBody>
      </p:sp>
      <p:sp>
        <p:nvSpPr>
          <p:cNvPr id="17" name="Title 1">
            <a:extLst>
              <a:ext uri="{FF2B5EF4-FFF2-40B4-BE49-F238E27FC236}">
                <a16:creationId xmlns:a16="http://schemas.microsoft.com/office/drawing/2014/main" id="{96A1F8F3-865E-481E-A88D-9A81C84AF9B1}"/>
              </a:ext>
            </a:extLst>
          </p:cNvPr>
          <p:cNvSpPr txBox="1">
            <a:spLocks/>
          </p:cNvSpPr>
          <p:nvPr/>
        </p:nvSpPr>
        <p:spPr>
          <a:xfrm>
            <a:off x="671593" y="295729"/>
            <a:ext cx="4100432" cy="116492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tx2">
                    <a:lumMod val="75000"/>
                  </a:schemeClr>
                </a:solidFill>
                <a:effectLst>
                  <a:outerShdw blurRad="38100" dist="38100" dir="2700000" algn="tl">
                    <a:srgbClr val="000000">
                      <a:alpha val="43137"/>
                    </a:srgbClr>
                  </a:outerShdw>
                </a:effectLst>
              </a:rPr>
              <a:t>Cautions</a:t>
            </a:r>
          </a:p>
        </p:txBody>
      </p:sp>
      <p:sp>
        <p:nvSpPr>
          <p:cNvPr id="13" name="Rectangle 12">
            <a:extLst>
              <a:ext uri="{FF2B5EF4-FFF2-40B4-BE49-F238E27FC236}">
                <a16:creationId xmlns:a16="http://schemas.microsoft.com/office/drawing/2014/main" id="{C69FD8F7-9B7A-45D8-93F8-3C80C1C32088}"/>
              </a:ext>
            </a:extLst>
          </p:cNvPr>
          <p:cNvSpPr/>
          <p:nvPr/>
        </p:nvSpPr>
        <p:spPr>
          <a:xfrm>
            <a:off x="1293178" y="1825933"/>
            <a:ext cx="9602467" cy="3970318"/>
          </a:xfrm>
          <a:prstGeom prst="rect">
            <a:avLst/>
          </a:prstGeom>
        </p:spPr>
        <p:txBody>
          <a:bodyPr wrap="square">
            <a:spAutoFit/>
          </a:bodyPr>
          <a:lstStyle/>
          <a:p>
            <a:pPr marL="457200" indent="-457200">
              <a:buFont typeface="+mj-lt"/>
              <a:buAutoNum type="arabicPeriod"/>
            </a:pPr>
            <a:r>
              <a:rPr lang="en-US" sz="2800" dirty="0">
                <a:solidFill>
                  <a:schemeClr val="bg2">
                    <a:lumMod val="25000"/>
                    <a:lumOff val="75000"/>
                  </a:schemeClr>
                </a:solidFill>
                <a:effectLst>
                  <a:outerShdw blurRad="38100" dist="38100" dir="2700000" algn="tl">
                    <a:srgbClr val="000000">
                      <a:alpha val="43137"/>
                    </a:srgbClr>
                  </a:outerShdw>
                </a:effectLst>
                <a:latin typeface="+mj-lt"/>
              </a:rPr>
              <a:t>RAIs show the “group” to which you belong, not your individual risk level</a:t>
            </a:r>
          </a:p>
          <a:p>
            <a:pPr marL="457200" indent="-457200">
              <a:buFont typeface="+mj-lt"/>
              <a:buAutoNum type="arabicPeriod"/>
            </a:pPr>
            <a:r>
              <a:rPr lang="en-US" sz="2800" dirty="0">
                <a:solidFill>
                  <a:schemeClr val="bg2">
                    <a:lumMod val="25000"/>
                    <a:lumOff val="75000"/>
                  </a:schemeClr>
                </a:solidFill>
                <a:effectLst>
                  <a:outerShdw blurRad="38100" dist="38100" dir="2700000" algn="tl">
                    <a:srgbClr val="000000">
                      <a:alpha val="43137"/>
                    </a:srgbClr>
                  </a:outerShdw>
                </a:effectLst>
                <a:latin typeface="+mj-lt"/>
              </a:rPr>
              <a:t>The definition of “risk” is relative and not consistent in the  research</a:t>
            </a:r>
          </a:p>
          <a:p>
            <a:pPr marL="457200" indent="-457200">
              <a:buFont typeface="+mj-lt"/>
              <a:buAutoNum type="arabicPeriod"/>
            </a:pPr>
            <a:r>
              <a:rPr lang="en-US" sz="2800" dirty="0">
                <a:solidFill>
                  <a:schemeClr val="bg2">
                    <a:lumMod val="25000"/>
                    <a:lumOff val="75000"/>
                  </a:schemeClr>
                </a:solidFill>
                <a:effectLst>
                  <a:outerShdw blurRad="38100" dist="38100" dir="2700000" algn="tl">
                    <a:srgbClr val="000000">
                      <a:alpha val="43137"/>
                    </a:srgbClr>
                  </a:outerShdw>
                </a:effectLst>
                <a:latin typeface="+mj-lt"/>
              </a:rPr>
              <a:t>Separate assessments are the better practice, although some risk factors are predictive of both court appearance and arrest-free behavior</a:t>
            </a:r>
          </a:p>
          <a:p>
            <a:pPr marL="457200" indent="-457200">
              <a:buFont typeface="+mj-lt"/>
              <a:buAutoNum type="arabicPeriod"/>
            </a:pPr>
            <a:r>
              <a:rPr lang="en-US" sz="2800" dirty="0">
                <a:solidFill>
                  <a:schemeClr val="bg2">
                    <a:lumMod val="25000"/>
                    <a:lumOff val="75000"/>
                  </a:schemeClr>
                </a:solidFill>
                <a:effectLst>
                  <a:outerShdw blurRad="38100" dist="38100" dir="2700000" algn="tl">
                    <a:srgbClr val="000000">
                      <a:alpha val="43137"/>
                    </a:srgbClr>
                  </a:outerShdw>
                </a:effectLst>
                <a:latin typeface="+mj-lt"/>
              </a:rPr>
              <a:t>RAIs should not be the final say on release/detention</a:t>
            </a:r>
          </a:p>
        </p:txBody>
      </p:sp>
      <p:pic>
        <p:nvPicPr>
          <p:cNvPr id="15" name="Picture 14" descr="National Institute of Corrections">
            <a:extLst>
              <a:ext uri="{FF2B5EF4-FFF2-40B4-BE49-F238E27FC236}">
                <a16:creationId xmlns:a16="http://schemas.microsoft.com/office/drawing/2014/main" id="{D5AA262F-E396-4A8F-B170-540D97ADF507}"/>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E989B77-BEEF-4704-A321-773B94043425}"/>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016562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56</a:t>
            </a:fld>
            <a:endParaRPr lang="en-US" dirty="0"/>
          </a:p>
        </p:txBody>
      </p:sp>
      <p:sp>
        <p:nvSpPr>
          <p:cNvPr id="16" name="Rectangle 15">
            <a:extLst>
              <a:ext uri="{FF2B5EF4-FFF2-40B4-BE49-F238E27FC236}">
                <a16:creationId xmlns:a16="http://schemas.microsoft.com/office/drawing/2014/main" id="{15BC4CD7-96DD-4FE3-866B-B245D34F7564}"/>
              </a:ext>
            </a:extLst>
          </p:cNvPr>
          <p:cNvSpPr/>
          <p:nvPr/>
        </p:nvSpPr>
        <p:spPr>
          <a:xfrm>
            <a:off x="1411689" y="2170038"/>
            <a:ext cx="8300957" cy="2677656"/>
          </a:xfrm>
          <a:prstGeom prst="rect">
            <a:avLst/>
          </a:prstGeom>
        </p:spPr>
        <p:txBody>
          <a:bodyPr wrap="square">
            <a:spAutoFit/>
          </a:bodyPr>
          <a:lstStyle/>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RAIs and Pretrial Interviews</a:t>
            </a:r>
          </a:p>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Locally validated vs. publicly available RAIs</a:t>
            </a:r>
          </a:p>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Supervision to match risk factors and levels</a:t>
            </a:r>
          </a:p>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When needs play a role</a:t>
            </a:r>
          </a:p>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Inter-rater Reliability and Quality Assurance</a:t>
            </a:r>
          </a:p>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Staff Overrides</a:t>
            </a:r>
          </a:p>
        </p:txBody>
      </p:sp>
      <p:sp>
        <p:nvSpPr>
          <p:cNvPr id="17" name="Title 1">
            <a:extLst>
              <a:ext uri="{FF2B5EF4-FFF2-40B4-BE49-F238E27FC236}">
                <a16:creationId xmlns:a16="http://schemas.microsoft.com/office/drawing/2014/main" id="{96A1F8F3-865E-481E-A88D-9A81C84AF9B1}"/>
              </a:ext>
            </a:extLst>
          </p:cNvPr>
          <p:cNvSpPr txBox="1">
            <a:spLocks/>
          </p:cNvSpPr>
          <p:nvPr/>
        </p:nvSpPr>
        <p:spPr>
          <a:xfrm>
            <a:off x="671593" y="295729"/>
            <a:ext cx="4100432" cy="116492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tx2">
                    <a:lumMod val="75000"/>
                  </a:schemeClr>
                </a:solidFill>
                <a:effectLst>
                  <a:outerShdw blurRad="38100" dist="38100" dir="2700000" algn="tl">
                    <a:srgbClr val="000000">
                      <a:alpha val="43137"/>
                    </a:srgbClr>
                  </a:outerShdw>
                </a:effectLst>
              </a:rPr>
              <a:t>Issues</a:t>
            </a:r>
          </a:p>
        </p:txBody>
      </p:sp>
      <p:pic>
        <p:nvPicPr>
          <p:cNvPr id="14" name="Picture 13" descr="National Institute of Corrections">
            <a:extLst>
              <a:ext uri="{FF2B5EF4-FFF2-40B4-BE49-F238E27FC236}">
                <a16:creationId xmlns:a16="http://schemas.microsoft.com/office/drawing/2014/main" id="{9BDCB4EA-A6F6-4FE5-ACE9-A9FE5DA9926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7ADB6F7-483A-4FB4-8907-734BAABB3516}"/>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859327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2012" y="1447800"/>
            <a:ext cx="5222325" cy="3329581"/>
          </a:xfrm>
        </p:spPr>
        <p:txBody>
          <a:bodyPr anchor="ctr">
            <a:normAutofit/>
          </a:bodyPr>
          <a:lstStyle/>
          <a:p>
            <a:r>
              <a:rPr lang="en-US" dirty="0">
                <a:solidFill>
                  <a:srgbClr val="EBEBEB"/>
                </a:solidFill>
                <a:effectLst>
                  <a:outerShdw blurRad="38100" dist="38100" dir="2700000" algn="tl">
                    <a:srgbClr val="000000">
                      <a:alpha val="43137"/>
                    </a:srgbClr>
                  </a:outerShdw>
                </a:effectLst>
              </a:rPr>
              <a:t>Questions?</a:t>
            </a:r>
          </a:p>
        </p:txBody>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57</a:t>
            </a:fld>
            <a:endParaRPr lang="en-US">
              <a:solidFill>
                <a:srgbClr val="FFFFFF"/>
              </a:solidFill>
            </a:endParaRPr>
          </a:p>
        </p:txBody>
      </p:sp>
      <p:pic>
        <p:nvPicPr>
          <p:cNvPr id="94" name="Graphic 78" descr="Questions">
            <a:extLst>
              <a:ext uri="{FF2B5EF4-FFF2-40B4-BE49-F238E27FC236}">
                <a16:creationId xmlns:a16="http://schemas.microsoft.com/office/drawing/2014/main" id="{E179748C-C661-4AFE-BC1D-3439427EE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8658" y="1840545"/>
            <a:ext cx="2936836" cy="2936836"/>
          </a:xfrm>
          <a:prstGeom prst="rect">
            <a:avLst/>
          </a:prstGeom>
          <a:effectLst/>
        </p:spPr>
      </p:pic>
    </p:spTree>
    <p:extLst>
      <p:ext uri="{BB962C8B-B14F-4D97-AF65-F5344CB8AC3E}">
        <p14:creationId xmlns:p14="http://schemas.microsoft.com/office/powerpoint/2010/main" val="3955515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7" y="146659"/>
            <a:ext cx="8886753" cy="848088"/>
          </a:xfrm>
        </p:spPr>
        <p:txBody>
          <a:bodyPr vert="horz" lIns="91440" tIns="45720" rIns="91440" bIns="45720" rtlCol="0" anchor="b">
            <a:normAutofit fontScale="90000"/>
          </a:bodyPr>
          <a:lstStyle/>
          <a:p>
            <a:r>
              <a:rPr lang="en-US" sz="4400" dirty="0">
                <a:effectLst>
                  <a:outerShdw blurRad="38100" dist="38100" dir="2700000" algn="tl">
                    <a:srgbClr val="000000">
                      <a:alpha val="43137"/>
                    </a:srgbClr>
                  </a:outerShdw>
                </a:effectLst>
              </a:rPr>
              <a:t>DMF Matrix and “Risk Tolerance”</a:t>
            </a:r>
          </a:p>
        </p:txBody>
      </p:sp>
      <p:sp>
        <p:nvSpPr>
          <p:cNvPr id="5" name="Slide Number Placeholder 4"/>
          <p:cNvSpPr>
            <a:spLocks noGrp="1"/>
          </p:cNvSpPr>
          <p:nvPr>
            <p:ph type="sldNum" sz="quarter" idx="12"/>
          </p:nvPr>
        </p:nvSpPr>
        <p:spPr/>
        <p:txBody>
          <a:bodyPr vert="horz" lIns="91440" tIns="45720" rIns="91440" bIns="45720" rtlCol="0" anchor="b">
            <a:normAutofit/>
          </a:bodyPr>
          <a:lstStyle/>
          <a:p>
            <a:pPr defTabSz="914400"/>
            <a:fld id="{D57F1E4F-1CFF-5643-939E-02111984F565}" type="slidenum">
              <a:rPr lang="en-US" smtClean="0"/>
              <a:pPr defTabSz="914400"/>
              <a:t>58</a:t>
            </a:fld>
            <a:endParaRPr lang="en-US"/>
          </a:p>
        </p:txBody>
      </p:sp>
      <p:graphicFrame>
        <p:nvGraphicFramePr>
          <p:cNvPr id="3" name="Table 2">
            <a:extLst>
              <a:ext uri="{FF2B5EF4-FFF2-40B4-BE49-F238E27FC236}">
                <a16:creationId xmlns:a16="http://schemas.microsoft.com/office/drawing/2014/main" id="{8CDA0C86-D0D1-4FB3-A01F-5012710710D6}"/>
              </a:ext>
            </a:extLst>
          </p:cNvPr>
          <p:cNvGraphicFramePr>
            <a:graphicFrameLocks noGrp="1"/>
          </p:cNvGraphicFramePr>
          <p:nvPr/>
        </p:nvGraphicFramePr>
        <p:xfrm>
          <a:off x="527639" y="1061323"/>
          <a:ext cx="9327560" cy="5551916"/>
        </p:xfrm>
        <a:graphic>
          <a:graphicData uri="http://schemas.openxmlformats.org/drawingml/2006/table">
            <a:tbl>
              <a:tblPr firstRow="1" firstCol="1" bandRow="1">
                <a:tableStyleId>{5C22544A-7EE6-4342-B048-85BDC9FD1C3A}</a:tableStyleId>
              </a:tblPr>
              <a:tblGrid>
                <a:gridCol w="1005913">
                  <a:extLst>
                    <a:ext uri="{9D8B030D-6E8A-4147-A177-3AD203B41FA5}">
                      <a16:colId xmlns:a16="http://schemas.microsoft.com/office/drawing/2014/main" val="2892845288"/>
                    </a:ext>
                  </a:extLst>
                </a:gridCol>
                <a:gridCol w="1371701">
                  <a:extLst>
                    <a:ext uri="{9D8B030D-6E8A-4147-A177-3AD203B41FA5}">
                      <a16:colId xmlns:a16="http://schemas.microsoft.com/office/drawing/2014/main" val="3080473281"/>
                    </a:ext>
                  </a:extLst>
                </a:gridCol>
                <a:gridCol w="1463146">
                  <a:extLst>
                    <a:ext uri="{9D8B030D-6E8A-4147-A177-3AD203B41FA5}">
                      <a16:colId xmlns:a16="http://schemas.microsoft.com/office/drawing/2014/main" val="729512758"/>
                    </a:ext>
                  </a:extLst>
                </a:gridCol>
                <a:gridCol w="1280252">
                  <a:extLst>
                    <a:ext uri="{9D8B030D-6E8A-4147-A177-3AD203B41FA5}">
                      <a16:colId xmlns:a16="http://schemas.microsoft.com/office/drawing/2014/main" val="34603220"/>
                    </a:ext>
                  </a:extLst>
                </a:gridCol>
                <a:gridCol w="1371701">
                  <a:extLst>
                    <a:ext uri="{9D8B030D-6E8A-4147-A177-3AD203B41FA5}">
                      <a16:colId xmlns:a16="http://schemas.microsoft.com/office/drawing/2014/main" val="246482392"/>
                    </a:ext>
                  </a:extLst>
                </a:gridCol>
                <a:gridCol w="1371701">
                  <a:extLst>
                    <a:ext uri="{9D8B030D-6E8A-4147-A177-3AD203B41FA5}">
                      <a16:colId xmlns:a16="http://schemas.microsoft.com/office/drawing/2014/main" val="2080178045"/>
                    </a:ext>
                  </a:extLst>
                </a:gridCol>
                <a:gridCol w="1463146">
                  <a:extLst>
                    <a:ext uri="{9D8B030D-6E8A-4147-A177-3AD203B41FA5}">
                      <a16:colId xmlns:a16="http://schemas.microsoft.com/office/drawing/2014/main" val="1595182617"/>
                    </a:ext>
                  </a:extLst>
                </a:gridCol>
              </a:tblGrid>
              <a:tr h="289250">
                <a:tc>
                  <a:txBody>
                    <a:bodyPr/>
                    <a:lstStyle/>
                    <a:p>
                      <a:pPr marL="0" marR="0">
                        <a:lnSpc>
                          <a:spcPct val="107000"/>
                        </a:lnSpc>
                        <a:spcBef>
                          <a:spcPts val="0"/>
                        </a:spcBef>
                        <a:spcAft>
                          <a:spcPts val="0"/>
                        </a:spcAft>
                      </a:pPr>
                      <a:r>
                        <a:rPr lang="en-US" sz="1000" dirty="0">
                          <a:effectLst/>
                        </a:rPr>
                        <a:t> </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75000"/>
                      </a:schemeClr>
                    </a:solidFill>
                  </a:tcPr>
                </a:tc>
                <a:tc>
                  <a:txBody>
                    <a:bodyPr/>
                    <a:lstStyle/>
                    <a:p>
                      <a:pPr marL="0" marR="0">
                        <a:lnSpc>
                          <a:spcPct val="107000"/>
                        </a:lnSpc>
                        <a:spcBef>
                          <a:spcPts val="0"/>
                        </a:spcBef>
                        <a:spcAft>
                          <a:spcPts val="0"/>
                        </a:spcAft>
                      </a:pPr>
                      <a:r>
                        <a:rPr lang="en-US" sz="1000" dirty="0">
                          <a:effectLst/>
                        </a:rPr>
                        <a:t>NCA 1</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75000"/>
                      </a:schemeClr>
                    </a:solidFill>
                  </a:tcPr>
                </a:tc>
                <a:tc>
                  <a:txBody>
                    <a:bodyPr/>
                    <a:lstStyle/>
                    <a:p>
                      <a:pPr marL="0" marR="0">
                        <a:lnSpc>
                          <a:spcPct val="107000"/>
                        </a:lnSpc>
                        <a:spcBef>
                          <a:spcPts val="0"/>
                        </a:spcBef>
                        <a:spcAft>
                          <a:spcPts val="0"/>
                        </a:spcAft>
                      </a:pPr>
                      <a:r>
                        <a:rPr lang="en-US" sz="1000">
                          <a:effectLst/>
                        </a:rPr>
                        <a:t>NCA 2</a:t>
                      </a:r>
                      <a:endParaRPr lang="en-US" sz="120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75000"/>
                      </a:schemeClr>
                    </a:solidFill>
                  </a:tcPr>
                </a:tc>
                <a:tc>
                  <a:txBody>
                    <a:bodyPr/>
                    <a:lstStyle/>
                    <a:p>
                      <a:pPr marL="0" marR="0">
                        <a:lnSpc>
                          <a:spcPct val="107000"/>
                        </a:lnSpc>
                        <a:spcBef>
                          <a:spcPts val="0"/>
                        </a:spcBef>
                        <a:spcAft>
                          <a:spcPts val="0"/>
                        </a:spcAft>
                      </a:pPr>
                      <a:r>
                        <a:rPr lang="en-US" sz="1000" dirty="0">
                          <a:effectLst/>
                        </a:rPr>
                        <a:t>NCA 3</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B w="38100" cmpd="sng">
                      <a:noFill/>
                    </a:lnB>
                    <a:solidFill>
                      <a:schemeClr val="accent5">
                        <a:lumMod val="75000"/>
                      </a:schemeClr>
                    </a:solidFill>
                  </a:tcPr>
                </a:tc>
                <a:tc>
                  <a:txBody>
                    <a:bodyPr/>
                    <a:lstStyle/>
                    <a:p>
                      <a:pPr marL="0" marR="0">
                        <a:lnSpc>
                          <a:spcPct val="107000"/>
                        </a:lnSpc>
                        <a:spcBef>
                          <a:spcPts val="0"/>
                        </a:spcBef>
                        <a:spcAft>
                          <a:spcPts val="0"/>
                        </a:spcAft>
                      </a:pPr>
                      <a:r>
                        <a:rPr lang="en-US" sz="1000" dirty="0">
                          <a:effectLst/>
                        </a:rPr>
                        <a:t>NCA 4</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B w="38100" cmpd="sng">
                      <a:noFill/>
                    </a:lnB>
                    <a:solidFill>
                      <a:schemeClr val="accent5">
                        <a:lumMod val="75000"/>
                      </a:schemeClr>
                    </a:solidFill>
                  </a:tcPr>
                </a:tc>
                <a:tc>
                  <a:txBody>
                    <a:bodyPr/>
                    <a:lstStyle/>
                    <a:p>
                      <a:pPr marL="0" marR="0">
                        <a:lnSpc>
                          <a:spcPct val="107000"/>
                        </a:lnSpc>
                        <a:spcBef>
                          <a:spcPts val="0"/>
                        </a:spcBef>
                        <a:spcAft>
                          <a:spcPts val="0"/>
                        </a:spcAft>
                      </a:pPr>
                      <a:r>
                        <a:rPr lang="en-US" sz="1000" dirty="0">
                          <a:effectLst/>
                        </a:rPr>
                        <a:t>NCA 5</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B w="38100" cmpd="sng">
                      <a:noFill/>
                    </a:lnB>
                    <a:solidFill>
                      <a:schemeClr val="accent5">
                        <a:lumMod val="75000"/>
                      </a:schemeClr>
                    </a:solidFill>
                  </a:tcPr>
                </a:tc>
                <a:tc>
                  <a:txBody>
                    <a:bodyPr/>
                    <a:lstStyle/>
                    <a:p>
                      <a:pPr marL="0" marR="0">
                        <a:lnSpc>
                          <a:spcPct val="107000"/>
                        </a:lnSpc>
                        <a:spcBef>
                          <a:spcPts val="0"/>
                        </a:spcBef>
                        <a:spcAft>
                          <a:spcPts val="0"/>
                        </a:spcAft>
                      </a:pPr>
                      <a:r>
                        <a:rPr lang="en-US" sz="1000" dirty="0">
                          <a:effectLst/>
                        </a:rPr>
                        <a:t>NCA 6</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100696665"/>
                  </a:ext>
                </a:extLst>
              </a:tr>
              <a:tr h="877111">
                <a:tc>
                  <a:txBody>
                    <a:bodyPr/>
                    <a:lstStyle/>
                    <a:p>
                      <a:pPr marL="0" marR="0">
                        <a:lnSpc>
                          <a:spcPct val="107000"/>
                        </a:lnSpc>
                        <a:spcBef>
                          <a:spcPts val="0"/>
                        </a:spcBef>
                        <a:spcAft>
                          <a:spcPts val="0"/>
                        </a:spcAft>
                      </a:pPr>
                      <a:r>
                        <a:rPr lang="en-US" sz="1000" dirty="0">
                          <a:effectLst/>
                        </a:rPr>
                        <a:t>FTA 1</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75000"/>
                      </a:schemeClr>
                    </a:solidFill>
                  </a:tcPr>
                </a:tc>
                <a:tc>
                  <a:txBody>
                    <a:bodyPr/>
                    <a:lstStyle/>
                    <a:p>
                      <a:pPr marL="0" marR="0" algn="ctr">
                        <a:lnSpc>
                          <a:spcPct val="107000"/>
                        </a:lnSpc>
                        <a:spcBef>
                          <a:spcPts val="0"/>
                        </a:spcBef>
                        <a:spcAft>
                          <a:spcPts val="0"/>
                        </a:spcAft>
                      </a:pPr>
                      <a:r>
                        <a:rPr lang="en-US" sz="1000" b="1" dirty="0">
                          <a:effectLst/>
                        </a:rPr>
                        <a:t>Level 1</a:t>
                      </a:r>
                      <a:endParaRPr lang="en-US" sz="1200" b="1" dirty="0">
                        <a:effectLst/>
                      </a:endParaRPr>
                    </a:p>
                    <a:p>
                      <a:pPr marL="0" marR="0" algn="ctr">
                        <a:lnSpc>
                          <a:spcPct val="107000"/>
                        </a:lnSpc>
                        <a:spcBef>
                          <a:spcPts val="0"/>
                        </a:spcBef>
                        <a:spcAft>
                          <a:spcPts val="0"/>
                        </a:spcAft>
                      </a:pPr>
                      <a:r>
                        <a:rPr lang="en-US" sz="1000" b="1" dirty="0">
                          <a:effectLst/>
                        </a:rPr>
                        <a:t>(15.4%)</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4">
                        <a:lumMod val="60000"/>
                        <a:lumOff val="40000"/>
                      </a:schemeClr>
                    </a:solidFill>
                  </a:tcPr>
                </a:tc>
                <a:tc>
                  <a:txBody>
                    <a:bodyPr/>
                    <a:lstStyle/>
                    <a:p>
                      <a:pPr marL="0" marR="0" algn="ctr">
                        <a:lnSpc>
                          <a:spcPct val="107000"/>
                        </a:lnSpc>
                        <a:spcBef>
                          <a:spcPts val="0"/>
                        </a:spcBef>
                        <a:spcAft>
                          <a:spcPts val="0"/>
                        </a:spcAft>
                      </a:pPr>
                      <a:r>
                        <a:rPr lang="en-US" sz="1000" b="1" dirty="0">
                          <a:effectLst/>
                        </a:rPr>
                        <a:t>Level 1</a:t>
                      </a:r>
                      <a:endParaRPr lang="en-US" sz="1200" b="1" dirty="0">
                        <a:effectLst/>
                      </a:endParaRPr>
                    </a:p>
                    <a:p>
                      <a:pPr marL="0" marR="0" algn="ctr">
                        <a:lnSpc>
                          <a:spcPct val="107000"/>
                        </a:lnSpc>
                        <a:spcBef>
                          <a:spcPts val="0"/>
                        </a:spcBef>
                        <a:spcAft>
                          <a:spcPts val="0"/>
                        </a:spcAft>
                      </a:pPr>
                      <a:r>
                        <a:rPr lang="en-US" sz="1000" b="1" dirty="0">
                          <a:effectLst/>
                        </a:rPr>
                        <a:t>(10.6%)</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R w="12700" cmpd="sng">
                      <a:noFill/>
                    </a:lnR>
                    <a:solidFill>
                      <a:schemeClr val="accent4">
                        <a:lumMod val="60000"/>
                        <a:lumOff val="40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774043250"/>
                  </a:ext>
                </a:extLst>
              </a:tr>
              <a:tr h="877111">
                <a:tc>
                  <a:txBody>
                    <a:bodyPr/>
                    <a:lstStyle/>
                    <a:p>
                      <a:pPr marL="0" marR="0">
                        <a:lnSpc>
                          <a:spcPct val="107000"/>
                        </a:lnSpc>
                        <a:spcBef>
                          <a:spcPts val="0"/>
                        </a:spcBef>
                        <a:spcAft>
                          <a:spcPts val="0"/>
                        </a:spcAft>
                      </a:pPr>
                      <a:r>
                        <a:rPr lang="en-US" sz="1000" dirty="0">
                          <a:effectLst/>
                        </a:rPr>
                        <a:t>FTA 2</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75000"/>
                      </a:schemeClr>
                    </a:solidFill>
                  </a:tcPr>
                </a:tc>
                <a:tc>
                  <a:txBody>
                    <a:bodyPr/>
                    <a:lstStyle/>
                    <a:p>
                      <a:pPr marL="0" marR="0" algn="ctr">
                        <a:lnSpc>
                          <a:spcPct val="107000"/>
                        </a:lnSpc>
                        <a:spcBef>
                          <a:spcPts val="0"/>
                        </a:spcBef>
                        <a:spcAft>
                          <a:spcPts val="0"/>
                        </a:spcAft>
                      </a:pPr>
                      <a:r>
                        <a:rPr lang="en-US" sz="1000" b="1" dirty="0">
                          <a:effectLst/>
                        </a:rPr>
                        <a:t>Level 1</a:t>
                      </a:r>
                      <a:endParaRPr lang="en-US" sz="1200" b="1" dirty="0">
                        <a:effectLst/>
                      </a:endParaRPr>
                    </a:p>
                    <a:p>
                      <a:pPr marL="0" marR="0" algn="ctr">
                        <a:lnSpc>
                          <a:spcPct val="107000"/>
                        </a:lnSpc>
                        <a:spcBef>
                          <a:spcPts val="0"/>
                        </a:spcBef>
                        <a:spcAft>
                          <a:spcPts val="0"/>
                        </a:spcAft>
                      </a:pPr>
                      <a:r>
                        <a:rPr lang="en-US" sz="1000" b="1" dirty="0">
                          <a:effectLst/>
                        </a:rPr>
                        <a:t>(1.3%)</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B w="12700" cmpd="sng">
                      <a:noFill/>
                    </a:lnB>
                    <a:solidFill>
                      <a:schemeClr val="accent4">
                        <a:lumMod val="60000"/>
                        <a:lumOff val="40000"/>
                      </a:schemeClr>
                    </a:solidFill>
                  </a:tcPr>
                </a:tc>
                <a:tc>
                  <a:txBody>
                    <a:bodyPr/>
                    <a:lstStyle/>
                    <a:p>
                      <a:pPr marL="0" marR="0" algn="ctr">
                        <a:lnSpc>
                          <a:spcPct val="107000"/>
                        </a:lnSpc>
                        <a:spcBef>
                          <a:spcPts val="0"/>
                        </a:spcBef>
                        <a:spcAft>
                          <a:spcPts val="0"/>
                        </a:spcAft>
                      </a:pPr>
                      <a:r>
                        <a:rPr lang="en-US" sz="1000" b="1" dirty="0">
                          <a:effectLst/>
                        </a:rPr>
                        <a:t>Level 1</a:t>
                      </a:r>
                      <a:endParaRPr lang="en-US" sz="1200" b="1" dirty="0">
                        <a:effectLst/>
                      </a:endParaRPr>
                    </a:p>
                    <a:p>
                      <a:pPr marL="0" marR="0" algn="ctr">
                        <a:lnSpc>
                          <a:spcPct val="107000"/>
                        </a:lnSpc>
                        <a:spcBef>
                          <a:spcPts val="0"/>
                        </a:spcBef>
                        <a:spcAft>
                          <a:spcPts val="0"/>
                        </a:spcAft>
                      </a:pPr>
                      <a:r>
                        <a:rPr lang="en-US" sz="1000" b="1" dirty="0">
                          <a:effectLst/>
                        </a:rPr>
                        <a:t>(7.5%)</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4">
                        <a:lumMod val="60000"/>
                        <a:lumOff val="40000"/>
                      </a:schemeClr>
                    </a:solidFill>
                  </a:tcPr>
                </a:tc>
                <a:tc>
                  <a:txBody>
                    <a:bodyPr/>
                    <a:lstStyle/>
                    <a:p>
                      <a:pPr marL="0" marR="0" algn="ctr">
                        <a:lnSpc>
                          <a:spcPct val="107000"/>
                        </a:lnSpc>
                        <a:spcBef>
                          <a:spcPts val="0"/>
                        </a:spcBef>
                        <a:spcAft>
                          <a:spcPts val="0"/>
                        </a:spcAft>
                      </a:pPr>
                      <a:r>
                        <a:rPr lang="en-US" sz="1000" b="1" dirty="0">
                          <a:effectLst/>
                        </a:rPr>
                        <a:t>Level 2</a:t>
                      </a:r>
                      <a:endParaRPr lang="en-US" sz="1200" b="1" dirty="0">
                        <a:effectLst/>
                      </a:endParaRPr>
                    </a:p>
                    <a:p>
                      <a:pPr marL="0" marR="0" algn="ctr">
                        <a:lnSpc>
                          <a:spcPct val="107000"/>
                        </a:lnSpc>
                        <a:spcBef>
                          <a:spcPts val="0"/>
                        </a:spcBef>
                        <a:spcAft>
                          <a:spcPts val="0"/>
                        </a:spcAft>
                      </a:pPr>
                      <a:r>
                        <a:rPr lang="en-US" sz="1000" b="1" dirty="0">
                          <a:effectLst/>
                        </a:rPr>
                        <a:t>(8.5%)</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T w="12700" cmpd="sng">
                      <a:noFill/>
                    </a:lnT>
                    <a:solidFill>
                      <a:schemeClr val="accent5">
                        <a:lumMod val="40000"/>
                        <a:lumOff val="60000"/>
                      </a:schemeClr>
                    </a:solidFill>
                  </a:tcPr>
                </a:tc>
                <a:tc>
                  <a:txBody>
                    <a:bodyPr/>
                    <a:lstStyle/>
                    <a:p>
                      <a:pPr marL="0" marR="0" algn="ctr">
                        <a:lnSpc>
                          <a:spcPct val="107000"/>
                        </a:lnSpc>
                        <a:spcBef>
                          <a:spcPts val="0"/>
                        </a:spcBef>
                        <a:spcAft>
                          <a:spcPts val="0"/>
                        </a:spcAft>
                      </a:pPr>
                      <a:r>
                        <a:rPr lang="en-US" sz="1000" b="1" dirty="0">
                          <a:effectLst/>
                        </a:rPr>
                        <a:t>Level 2</a:t>
                      </a:r>
                      <a:endParaRPr lang="en-US" sz="1200" b="1" dirty="0">
                        <a:effectLst/>
                      </a:endParaRPr>
                    </a:p>
                    <a:p>
                      <a:pPr marL="0" marR="0" algn="ctr">
                        <a:lnSpc>
                          <a:spcPct val="107000"/>
                        </a:lnSpc>
                        <a:spcBef>
                          <a:spcPts val="0"/>
                        </a:spcBef>
                        <a:spcAft>
                          <a:spcPts val="0"/>
                        </a:spcAft>
                      </a:pPr>
                      <a:r>
                        <a:rPr lang="en-US" sz="1000" b="1" dirty="0">
                          <a:effectLst/>
                        </a:rPr>
                        <a:t>(11.3%)</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T w="12700" cmpd="sng">
                      <a:noFill/>
                    </a:lnT>
                    <a:solidFill>
                      <a:schemeClr val="accent5">
                        <a:lumMod val="40000"/>
                        <a:lumOff val="60000"/>
                      </a:schemeClr>
                    </a:solidFill>
                  </a:tcPr>
                </a:tc>
                <a:tc>
                  <a:txBody>
                    <a:bodyPr/>
                    <a:lstStyle/>
                    <a:p>
                      <a:pPr marL="0" marR="0" algn="ctr">
                        <a:lnSpc>
                          <a:spcPct val="107000"/>
                        </a:lnSpc>
                        <a:spcBef>
                          <a:spcPts val="0"/>
                        </a:spcBef>
                        <a:spcAft>
                          <a:spcPts val="0"/>
                        </a:spcAft>
                      </a:pPr>
                      <a:r>
                        <a:rPr lang="en-US" sz="1000" b="1" dirty="0">
                          <a:effectLst/>
                        </a:rPr>
                        <a:t>Level 3</a:t>
                      </a:r>
                      <a:endParaRPr lang="en-US" sz="1200" b="1" dirty="0">
                        <a:effectLst/>
                      </a:endParaRPr>
                    </a:p>
                    <a:p>
                      <a:pPr marL="0" marR="0" algn="ctr">
                        <a:lnSpc>
                          <a:spcPct val="107000"/>
                        </a:lnSpc>
                        <a:spcBef>
                          <a:spcPts val="0"/>
                        </a:spcBef>
                        <a:spcAft>
                          <a:spcPts val="0"/>
                        </a:spcAft>
                      </a:pPr>
                      <a:r>
                        <a:rPr lang="en-US" sz="1000" b="1" dirty="0">
                          <a:effectLst/>
                        </a:rPr>
                        <a:t>0</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T w="12700" cmpd="sng">
                      <a:noFill/>
                    </a:lnT>
                    <a:solidFill>
                      <a:schemeClr val="accent5">
                        <a:lumMod val="60000"/>
                        <a:lumOff val="40000"/>
                      </a:schemeClr>
                    </a:solidFill>
                  </a:tcPr>
                </a:tc>
                <a:tc>
                  <a:txBody>
                    <a:bodyPr/>
                    <a:lstStyle/>
                    <a:p>
                      <a:pPr marL="0" marR="0">
                        <a:lnSpc>
                          <a:spcPct val="107000"/>
                        </a:lnSpc>
                        <a:spcBef>
                          <a:spcPts val="0"/>
                        </a:spcBef>
                        <a:spcAft>
                          <a:spcPts val="0"/>
                        </a:spcAft>
                      </a:pPr>
                      <a:r>
                        <a:rPr lang="en-US" sz="1000" b="1">
                          <a:effectLst/>
                        </a:rPr>
                        <a:t> </a:t>
                      </a:r>
                      <a:endParaRPr lang="en-US" sz="1200" b="1">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T w="12700" cmpd="sng">
                      <a:noFill/>
                    </a:lnT>
                    <a:solidFill>
                      <a:schemeClr val="tx1">
                        <a:lumMod val="85000"/>
                      </a:schemeClr>
                    </a:solidFill>
                  </a:tcPr>
                </a:tc>
                <a:extLst>
                  <a:ext uri="{0D108BD9-81ED-4DB2-BD59-A6C34878D82A}">
                    <a16:rowId xmlns:a16="http://schemas.microsoft.com/office/drawing/2014/main" val="959062"/>
                  </a:ext>
                </a:extLst>
              </a:tr>
              <a:tr h="877111">
                <a:tc>
                  <a:txBody>
                    <a:bodyPr/>
                    <a:lstStyle/>
                    <a:p>
                      <a:pPr marL="0" marR="0">
                        <a:lnSpc>
                          <a:spcPct val="107000"/>
                        </a:lnSpc>
                        <a:spcBef>
                          <a:spcPts val="0"/>
                        </a:spcBef>
                        <a:spcAft>
                          <a:spcPts val="0"/>
                        </a:spcAft>
                      </a:pPr>
                      <a:r>
                        <a:rPr lang="en-US" sz="1000" dirty="0">
                          <a:effectLst/>
                        </a:rPr>
                        <a:t>FTA 3</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R w="12700" cmpd="sng">
                      <a:noFill/>
                    </a:lnR>
                    <a:solidFill>
                      <a:schemeClr val="accent5">
                        <a:lumMod val="75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algn="ctr">
                        <a:lnSpc>
                          <a:spcPct val="107000"/>
                        </a:lnSpc>
                        <a:spcBef>
                          <a:spcPts val="0"/>
                        </a:spcBef>
                        <a:spcAft>
                          <a:spcPts val="0"/>
                        </a:spcAft>
                      </a:pPr>
                      <a:r>
                        <a:rPr lang="en-US" sz="1000" b="1" dirty="0">
                          <a:effectLst/>
                        </a:rPr>
                        <a:t>Level 2</a:t>
                      </a:r>
                      <a:endParaRPr lang="en-US" sz="1200" b="1" dirty="0">
                        <a:effectLst/>
                      </a:endParaRPr>
                    </a:p>
                    <a:p>
                      <a:pPr marL="0" marR="0" algn="ctr">
                        <a:lnSpc>
                          <a:spcPct val="107000"/>
                        </a:lnSpc>
                        <a:spcBef>
                          <a:spcPts val="0"/>
                        </a:spcBef>
                        <a:spcAft>
                          <a:spcPts val="0"/>
                        </a:spcAft>
                      </a:pPr>
                      <a:r>
                        <a:rPr lang="en-US" sz="1000" b="1" dirty="0">
                          <a:effectLst/>
                        </a:rPr>
                        <a:t>(5.1%)</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solidFill>
                      <a:schemeClr val="accent5">
                        <a:lumMod val="40000"/>
                        <a:lumOff val="60000"/>
                      </a:schemeClr>
                    </a:solidFill>
                  </a:tcPr>
                </a:tc>
                <a:tc>
                  <a:txBody>
                    <a:bodyPr/>
                    <a:lstStyle/>
                    <a:p>
                      <a:pPr marL="0" marR="0" algn="ctr">
                        <a:lnSpc>
                          <a:spcPct val="107000"/>
                        </a:lnSpc>
                        <a:spcBef>
                          <a:spcPts val="0"/>
                        </a:spcBef>
                        <a:spcAft>
                          <a:spcPts val="0"/>
                        </a:spcAft>
                      </a:pPr>
                      <a:r>
                        <a:rPr lang="en-US" sz="1000" b="1" dirty="0">
                          <a:effectLst/>
                        </a:rPr>
                        <a:t>Level 2</a:t>
                      </a:r>
                      <a:endParaRPr lang="en-US" sz="1200" b="1" dirty="0">
                        <a:effectLst/>
                      </a:endParaRPr>
                    </a:p>
                    <a:p>
                      <a:pPr marL="0" marR="0" algn="ctr">
                        <a:lnSpc>
                          <a:spcPct val="107000"/>
                        </a:lnSpc>
                        <a:spcBef>
                          <a:spcPts val="0"/>
                        </a:spcBef>
                        <a:spcAft>
                          <a:spcPts val="0"/>
                        </a:spcAft>
                      </a:pPr>
                      <a:r>
                        <a:rPr lang="en-US" sz="1000" b="1" dirty="0">
                          <a:effectLst/>
                        </a:rPr>
                        <a:t>(9.5%)</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40000"/>
                        <a:lumOff val="60000"/>
                      </a:schemeClr>
                    </a:solidFill>
                  </a:tcPr>
                </a:tc>
                <a:tc>
                  <a:txBody>
                    <a:bodyPr/>
                    <a:lstStyle/>
                    <a:p>
                      <a:pPr marL="0" marR="0" algn="ctr">
                        <a:lnSpc>
                          <a:spcPct val="107000"/>
                        </a:lnSpc>
                        <a:spcBef>
                          <a:spcPts val="0"/>
                        </a:spcBef>
                        <a:spcAft>
                          <a:spcPts val="0"/>
                        </a:spcAft>
                      </a:pPr>
                      <a:r>
                        <a:rPr lang="en-US" sz="1000" b="1" dirty="0">
                          <a:effectLst/>
                        </a:rPr>
                        <a:t>Level 3</a:t>
                      </a:r>
                      <a:endParaRPr lang="en-US" sz="1200" b="1" dirty="0">
                        <a:effectLst/>
                      </a:endParaRPr>
                    </a:p>
                    <a:p>
                      <a:pPr marL="0" marR="0" algn="ctr">
                        <a:lnSpc>
                          <a:spcPct val="107000"/>
                        </a:lnSpc>
                        <a:spcBef>
                          <a:spcPts val="0"/>
                        </a:spcBef>
                        <a:spcAft>
                          <a:spcPts val="0"/>
                        </a:spcAft>
                      </a:pPr>
                      <a:r>
                        <a:rPr lang="en-US" sz="1000" b="1" dirty="0">
                          <a:effectLst/>
                        </a:rPr>
                        <a:t>(4.4%)</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60000"/>
                        <a:lumOff val="40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4</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(3.0%)</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75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5</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(0.03%)</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50000"/>
                      </a:schemeClr>
                    </a:solidFill>
                  </a:tcPr>
                </a:tc>
                <a:extLst>
                  <a:ext uri="{0D108BD9-81ED-4DB2-BD59-A6C34878D82A}">
                    <a16:rowId xmlns:a16="http://schemas.microsoft.com/office/drawing/2014/main" val="1836159912"/>
                  </a:ext>
                </a:extLst>
              </a:tr>
              <a:tr h="877111">
                <a:tc>
                  <a:txBody>
                    <a:bodyPr/>
                    <a:lstStyle/>
                    <a:p>
                      <a:pPr marL="0" marR="0">
                        <a:lnSpc>
                          <a:spcPct val="107000"/>
                        </a:lnSpc>
                        <a:spcBef>
                          <a:spcPts val="0"/>
                        </a:spcBef>
                        <a:spcAft>
                          <a:spcPts val="0"/>
                        </a:spcAft>
                      </a:pPr>
                      <a:r>
                        <a:rPr lang="en-US" sz="1000" dirty="0">
                          <a:effectLst/>
                        </a:rPr>
                        <a:t>FTA 4</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R w="12700" cmpd="sng">
                      <a:noFill/>
                    </a:lnR>
                    <a:solidFill>
                      <a:schemeClr val="accent5">
                        <a:lumMod val="75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algn="ctr">
                        <a:lnSpc>
                          <a:spcPct val="107000"/>
                        </a:lnSpc>
                        <a:spcBef>
                          <a:spcPts val="0"/>
                        </a:spcBef>
                        <a:spcAft>
                          <a:spcPts val="0"/>
                        </a:spcAft>
                      </a:pPr>
                      <a:r>
                        <a:rPr lang="en-US" sz="1000" b="1" dirty="0">
                          <a:effectLst/>
                        </a:rPr>
                        <a:t>Level 3</a:t>
                      </a:r>
                      <a:endParaRPr lang="en-US" sz="1200" b="1" dirty="0">
                        <a:effectLst/>
                      </a:endParaRPr>
                    </a:p>
                    <a:p>
                      <a:pPr marL="0" marR="0" algn="ctr">
                        <a:lnSpc>
                          <a:spcPct val="107000"/>
                        </a:lnSpc>
                        <a:spcBef>
                          <a:spcPts val="0"/>
                        </a:spcBef>
                        <a:spcAft>
                          <a:spcPts val="0"/>
                        </a:spcAft>
                      </a:pPr>
                      <a:r>
                        <a:rPr lang="en-US" sz="1000" b="1" dirty="0">
                          <a:effectLst/>
                        </a:rPr>
                        <a:t>(2.0%)</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solidFill>
                      <a:schemeClr val="accent5">
                        <a:lumMod val="60000"/>
                        <a:lumOff val="40000"/>
                      </a:schemeClr>
                    </a:solidFill>
                  </a:tcPr>
                </a:tc>
                <a:tc>
                  <a:txBody>
                    <a:bodyPr/>
                    <a:lstStyle/>
                    <a:p>
                      <a:pPr marL="0" marR="0" algn="ctr">
                        <a:lnSpc>
                          <a:spcPct val="107000"/>
                        </a:lnSpc>
                        <a:spcBef>
                          <a:spcPts val="0"/>
                        </a:spcBef>
                        <a:spcAft>
                          <a:spcPts val="0"/>
                        </a:spcAft>
                      </a:pPr>
                      <a:r>
                        <a:rPr lang="en-US" sz="1000" b="1" dirty="0">
                          <a:effectLst/>
                        </a:rPr>
                        <a:t>Level 3</a:t>
                      </a:r>
                      <a:endParaRPr lang="en-US" sz="1200" b="1" dirty="0">
                        <a:effectLst/>
                      </a:endParaRPr>
                    </a:p>
                    <a:p>
                      <a:pPr marL="0" marR="0" algn="ctr">
                        <a:lnSpc>
                          <a:spcPct val="107000"/>
                        </a:lnSpc>
                        <a:spcBef>
                          <a:spcPts val="0"/>
                        </a:spcBef>
                        <a:spcAft>
                          <a:spcPts val="0"/>
                        </a:spcAft>
                      </a:pPr>
                      <a:r>
                        <a:rPr lang="en-US" sz="1000" b="1" dirty="0">
                          <a:effectLst/>
                        </a:rPr>
                        <a:t>(3.7%)</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60000"/>
                        <a:lumOff val="40000"/>
                      </a:schemeClr>
                    </a:solidFill>
                  </a:tcPr>
                </a:tc>
                <a:tc>
                  <a:txBody>
                    <a:bodyPr/>
                    <a:lstStyle/>
                    <a:p>
                      <a:pPr marL="0" marR="0" algn="ctr">
                        <a:lnSpc>
                          <a:spcPct val="107000"/>
                        </a:lnSpc>
                        <a:spcBef>
                          <a:spcPts val="0"/>
                        </a:spcBef>
                        <a:spcAft>
                          <a:spcPts val="0"/>
                        </a:spcAft>
                      </a:pPr>
                      <a:r>
                        <a:rPr lang="en-US" sz="1000" b="1" dirty="0">
                          <a:effectLst/>
                        </a:rPr>
                        <a:t>Level 3</a:t>
                      </a:r>
                      <a:endParaRPr lang="en-US" sz="1200" b="1" dirty="0">
                        <a:effectLst/>
                      </a:endParaRPr>
                    </a:p>
                    <a:p>
                      <a:pPr marL="0" marR="0" algn="ctr">
                        <a:lnSpc>
                          <a:spcPct val="107000"/>
                        </a:lnSpc>
                        <a:spcBef>
                          <a:spcPts val="0"/>
                        </a:spcBef>
                        <a:spcAft>
                          <a:spcPts val="0"/>
                        </a:spcAft>
                      </a:pPr>
                      <a:r>
                        <a:rPr lang="en-US" sz="1000" b="1" dirty="0">
                          <a:effectLst/>
                        </a:rPr>
                        <a:t>(3.7%)</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60000"/>
                        <a:lumOff val="40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4</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(4.1%)</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75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5</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(0.03%)</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50000"/>
                      </a:schemeClr>
                    </a:solidFill>
                  </a:tcPr>
                </a:tc>
                <a:extLst>
                  <a:ext uri="{0D108BD9-81ED-4DB2-BD59-A6C34878D82A}">
                    <a16:rowId xmlns:a16="http://schemas.microsoft.com/office/drawing/2014/main" val="1993641498"/>
                  </a:ext>
                </a:extLst>
              </a:tr>
              <a:tr h="877111">
                <a:tc>
                  <a:txBody>
                    <a:bodyPr/>
                    <a:lstStyle/>
                    <a:p>
                      <a:pPr marL="0" marR="0">
                        <a:lnSpc>
                          <a:spcPct val="107000"/>
                        </a:lnSpc>
                        <a:spcBef>
                          <a:spcPts val="0"/>
                        </a:spcBef>
                        <a:spcAft>
                          <a:spcPts val="0"/>
                        </a:spcAft>
                      </a:pPr>
                      <a:r>
                        <a:rPr lang="en-US" sz="1000" dirty="0">
                          <a:effectLst/>
                        </a:rPr>
                        <a:t>FTA 5</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R w="12700" cmpd="sng">
                      <a:noFill/>
                    </a:lnR>
                    <a:solidFill>
                      <a:schemeClr val="accent5">
                        <a:lumMod val="75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4</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0</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B w="12700" cmpd="sng">
                      <a:noFill/>
                    </a:lnB>
                    <a:solidFill>
                      <a:schemeClr val="accent5">
                        <a:lumMod val="75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4</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(0.03%)</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B w="12700" cmpd="sng">
                      <a:noFill/>
                    </a:lnB>
                    <a:solidFill>
                      <a:schemeClr val="accent5">
                        <a:lumMod val="75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4</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(1.7%)</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75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4</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(2.7%)</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75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5</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(1.0%)</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50000"/>
                      </a:schemeClr>
                    </a:solidFill>
                  </a:tcPr>
                </a:tc>
                <a:extLst>
                  <a:ext uri="{0D108BD9-81ED-4DB2-BD59-A6C34878D82A}">
                    <a16:rowId xmlns:a16="http://schemas.microsoft.com/office/drawing/2014/main" val="2429938668"/>
                  </a:ext>
                </a:extLst>
              </a:tr>
              <a:tr h="877111">
                <a:tc>
                  <a:txBody>
                    <a:bodyPr/>
                    <a:lstStyle/>
                    <a:p>
                      <a:pPr marL="0" marR="0">
                        <a:lnSpc>
                          <a:spcPct val="107000"/>
                        </a:lnSpc>
                        <a:spcBef>
                          <a:spcPts val="0"/>
                        </a:spcBef>
                        <a:spcAft>
                          <a:spcPts val="0"/>
                        </a:spcAft>
                      </a:pPr>
                      <a:r>
                        <a:rPr lang="en-US" sz="1000" dirty="0">
                          <a:effectLst/>
                        </a:rPr>
                        <a:t>FTA 6</a:t>
                      </a:r>
                      <a:endParaRPr lang="en-US" sz="1200"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R w="12700" cmpd="sng">
                      <a:noFill/>
                    </a:lnR>
                    <a:solidFill>
                      <a:schemeClr val="accent5">
                        <a:lumMod val="75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a:lnSpc>
                          <a:spcPct val="107000"/>
                        </a:lnSpc>
                        <a:spcBef>
                          <a:spcPts val="0"/>
                        </a:spcBef>
                        <a:spcAft>
                          <a:spcPts val="0"/>
                        </a:spcAft>
                      </a:pPr>
                      <a:r>
                        <a:rPr lang="en-US" sz="1000" b="1" dirty="0">
                          <a:effectLst/>
                        </a:rPr>
                        <a:t> </a:t>
                      </a:r>
                      <a:endParaRPr lang="en-US" sz="1200" b="1" dirty="0">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5</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(0.03%)</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lnL w="12700" cap="flat" cmpd="sng" algn="ctr">
                      <a:solidFill>
                        <a:schemeClr val="tx1"/>
                      </a:solidFill>
                      <a:prstDash val="solid"/>
                      <a:round/>
                      <a:headEnd type="none" w="med" len="med"/>
                      <a:tailEnd type="none" w="med" len="med"/>
                    </a:lnL>
                    <a:solidFill>
                      <a:schemeClr val="accent5">
                        <a:lumMod val="50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5</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(0.06%)</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50000"/>
                      </a:schemeClr>
                    </a:solidFill>
                  </a:tcPr>
                </a:tc>
                <a:tc>
                  <a:txBody>
                    <a:bodyPr/>
                    <a:lstStyle/>
                    <a:p>
                      <a:pPr marL="0" marR="0" algn="ctr">
                        <a:lnSpc>
                          <a:spcPct val="107000"/>
                        </a:lnSpc>
                        <a:spcBef>
                          <a:spcPts val="0"/>
                        </a:spcBef>
                        <a:spcAft>
                          <a:spcPts val="0"/>
                        </a:spcAft>
                      </a:pPr>
                      <a:r>
                        <a:rPr lang="en-US" sz="1000" b="1" dirty="0">
                          <a:solidFill>
                            <a:schemeClr val="tx1"/>
                          </a:solidFill>
                          <a:effectLst/>
                        </a:rPr>
                        <a:t>Level 5</a:t>
                      </a:r>
                      <a:endParaRPr lang="en-US" sz="1200" b="1" dirty="0">
                        <a:solidFill>
                          <a:schemeClr val="tx1"/>
                        </a:solidFill>
                        <a:effectLst/>
                      </a:endParaRPr>
                    </a:p>
                    <a:p>
                      <a:pPr marL="0" marR="0" algn="ctr">
                        <a:lnSpc>
                          <a:spcPct val="107000"/>
                        </a:lnSpc>
                        <a:spcBef>
                          <a:spcPts val="0"/>
                        </a:spcBef>
                        <a:spcAft>
                          <a:spcPts val="0"/>
                        </a:spcAft>
                      </a:pPr>
                      <a:r>
                        <a:rPr lang="en-US" sz="1000" b="1" dirty="0">
                          <a:solidFill>
                            <a:schemeClr val="tx1"/>
                          </a:solidFill>
                          <a:effectLst/>
                        </a:rPr>
                        <a:t>(1.7%)</a:t>
                      </a:r>
                      <a:endParaRPr lang="en-US" sz="1200" b="1" dirty="0">
                        <a:solidFill>
                          <a:schemeClr val="tx1"/>
                        </a:solidFill>
                        <a:effectLst/>
                        <a:latin typeface="Sitka Heading" panose="02000505000000020004" pitchFamily="2" charset="0"/>
                        <a:ea typeface="Calibri" panose="020F0502020204030204" pitchFamily="34" charset="0"/>
                        <a:cs typeface="Times New Roman" panose="02020603050405020304" pitchFamily="18" charset="0"/>
                      </a:endParaRPr>
                    </a:p>
                  </a:txBody>
                  <a:tcPr marL="149860" marR="149860" marT="20955" marB="0">
                    <a:solidFill>
                      <a:schemeClr val="accent5">
                        <a:lumMod val="50000"/>
                      </a:schemeClr>
                    </a:solidFill>
                  </a:tcPr>
                </a:tc>
                <a:extLst>
                  <a:ext uri="{0D108BD9-81ED-4DB2-BD59-A6C34878D82A}">
                    <a16:rowId xmlns:a16="http://schemas.microsoft.com/office/drawing/2014/main" val="3343381327"/>
                  </a:ext>
                </a:extLst>
              </a:tr>
            </a:tbl>
          </a:graphicData>
        </a:graphic>
      </p:graphicFrame>
    </p:spTree>
    <p:extLst>
      <p:ext uri="{BB962C8B-B14F-4D97-AF65-F5344CB8AC3E}">
        <p14:creationId xmlns:p14="http://schemas.microsoft.com/office/powerpoint/2010/main" val="4237011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83439F-C66C-46CB-B597-E875791ABFD8}"/>
              </a:ext>
            </a:extLst>
          </p:cNvPr>
          <p:cNvSpPr>
            <a:spLocks noGrp="1"/>
          </p:cNvSpPr>
          <p:nvPr>
            <p:ph type="sldNum" sz="quarter" idx="12"/>
          </p:nvPr>
        </p:nvSpPr>
        <p:spPr/>
        <p:txBody>
          <a:bodyPr/>
          <a:lstStyle/>
          <a:p>
            <a:fld id="{D57F1E4F-1CFF-5643-939E-02111984F565}" type="slidenum">
              <a:rPr lang="en-US" smtClean="0"/>
              <a:t>59</a:t>
            </a:fld>
            <a:endParaRPr lang="en-US" dirty="0"/>
          </a:p>
        </p:txBody>
      </p:sp>
      <p:sp>
        <p:nvSpPr>
          <p:cNvPr id="6" name="Title 1">
            <a:extLst>
              <a:ext uri="{FF2B5EF4-FFF2-40B4-BE49-F238E27FC236}">
                <a16:creationId xmlns:a16="http://schemas.microsoft.com/office/drawing/2014/main" id="{81A22DCE-8B63-406E-BF05-456C169BABCD}"/>
              </a:ext>
            </a:extLst>
          </p:cNvPr>
          <p:cNvSpPr txBox="1">
            <a:spLocks/>
          </p:cNvSpPr>
          <p:nvPr/>
        </p:nvSpPr>
        <p:spPr>
          <a:xfrm>
            <a:off x="4738543" y="2207779"/>
            <a:ext cx="6815281" cy="11450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800" dirty="0">
                <a:solidFill>
                  <a:schemeClr val="tx2">
                    <a:lumMod val="75000"/>
                  </a:schemeClr>
                </a:solidFill>
                <a:effectLst>
                  <a:outerShdw blurRad="38100" dist="38100" dir="2700000" algn="tl">
                    <a:srgbClr val="000000">
                      <a:alpha val="43137"/>
                    </a:srgbClr>
                  </a:outerShdw>
                </a:effectLst>
              </a:rPr>
              <a:t>Sequential Bail Review </a:t>
            </a:r>
          </a:p>
        </p:txBody>
      </p:sp>
      <p:sp>
        <p:nvSpPr>
          <p:cNvPr id="7" name="Subtitle 2">
            <a:extLst>
              <a:ext uri="{FF2B5EF4-FFF2-40B4-BE49-F238E27FC236}">
                <a16:creationId xmlns:a16="http://schemas.microsoft.com/office/drawing/2014/main" id="{DA11E37C-9CBB-4E11-A6A6-2945DD50FE17}"/>
              </a:ext>
            </a:extLst>
          </p:cNvPr>
          <p:cNvSpPr txBox="1">
            <a:spLocks/>
          </p:cNvSpPr>
          <p:nvPr/>
        </p:nvSpPr>
        <p:spPr>
          <a:xfrm>
            <a:off x="5127483" y="3120671"/>
            <a:ext cx="6258690" cy="616657"/>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9pPr>
          </a:lstStyle>
          <a:p>
            <a:r>
              <a:rPr lang="en-US" sz="2800" dirty="0">
                <a:effectLst>
                  <a:outerShdw blurRad="38100" dist="38100" dir="2700000" algn="tl">
                    <a:srgbClr val="000000">
                      <a:alpha val="43137"/>
                    </a:srgbClr>
                  </a:outerShdw>
                </a:effectLst>
              </a:rPr>
              <a:t>Continuing the Risk Principle</a:t>
            </a:r>
          </a:p>
        </p:txBody>
      </p:sp>
      <p:sp>
        <p:nvSpPr>
          <p:cNvPr id="8" name="Rectangle 7">
            <a:extLst>
              <a:ext uri="{FF2B5EF4-FFF2-40B4-BE49-F238E27FC236}">
                <a16:creationId xmlns:a16="http://schemas.microsoft.com/office/drawing/2014/main" id="{D32E7773-127C-4080-B9F4-70CC05DBF71B}"/>
              </a:ext>
            </a:extLst>
          </p:cNvPr>
          <p:cNvSpPr/>
          <p:nvPr/>
        </p:nvSpPr>
        <p:spPr>
          <a:xfrm>
            <a:off x="194346" y="1997286"/>
            <a:ext cx="4765487" cy="1969770"/>
          </a:xfrm>
          <a:prstGeom prst="rect">
            <a:avLst/>
          </a:prstGeom>
          <a:solidFill>
            <a:schemeClr val="bg2">
              <a:lumMod val="20000"/>
              <a:lumOff val="80000"/>
              <a:alpha val="50196"/>
            </a:schemeClr>
          </a:solidFill>
          <a:effectLst>
            <a:softEdge rad="635000"/>
          </a:effectLst>
        </p:spPr>
        <p:txBody>
          <a:bodyPr wrap="square">
            <a:spAutoFit/>
          </a:bodyPr>
          <a:lstStyle/>
          <a:p>
            <a:r>
              <a:rPr lang="en-US" sz="3200" dirty="0">
                <a:latin typeface="Segoe UI" panose="020B0502040204020203" pitchFamily="34" charset="0"/>
                <a:cs typeface="Segoe UI" panose="020B0502040204020203" pitchFamily="34" charset="0"/>
              </a:rPr>
              <a:t>sequential</a:t>
            </a:r>
          </a:p>
          <a:p>
            <a:pPr fontAlgn="t"/>
            <a:r>
              <a:rPr lang="en-US" dirty="0">
                <a:solidFill>
                  <a:schemeClr val="accent5">
                    <a:lumMod val="20000"/>
                    <a:lumOff val="80000"/>
                  </a:schemeClr>
                </a:solidFill>
                <a:latin typeface="Arial" panose="020B0604020202020204" pitchFamily="34" charset="0"/>
              </a:rPr>
              <a:t>[</a:t>
            </a:r>
            <a:r>
              <a:rPr lang="en-US" dirty="0" err="1">
                <a:solidFill>
                  <a:schemeClr val="accent5">
                    <a:lumMod val="20000"/>
                    <a:lumOff val="80000"/>
                  </a:schemeClr>
                </a:solidFill>
                <a:latin typeface="Arial" panose="020B0604020202020204" pitchFamily="34" charset="0"/>
              </a:rPr>
              <a:t>səˈkwen</a:t>
            </a:r>
            <a:r>
              <a:rPr lang="en-US" dirty="0">
                <a:solidFill>
                  <a:schemeClr val="accent5">
                    <a:lumMod val="20000"/>
                    <a:lumOff val="80000"/>
                  </a:schemeClr>
                </a:solidFill>
                <a:latin typeface="Arial" panose="020B0604020202020204" pitchFamily="34" charset="0"/>
              </a:rPr>
              <a:t>(t)</a:t>
            </a:r>
            <a:r>
              <a:rPr lang="en-US" dirty="0" err="1">
                <a:solidFill>
                  <a:schemeClr val="accent5">
                    <a:lumMod val="20000"/>
                    <a:lumOff val="80000"/>
                  </a:schemeClr>
                </a:solidFill>
                <a:latin typeface="Arial" panose="020B0604020202020204" pitchFamily="34" charset="0"/>
              </a:rPr>
              <a:t>SHəl</a:t>
            </a:r>
            <a:r>
              <a:rPr lang="en-US" dirty="0">
                <a:solidFill>
                  <a:schemeClr val="accent5">
                    <a:lumMod val="20000"/>
                    <a:lumOff val="80000"/>
                  </a:schemeClr>
                </a:solidFill>
                <a:latin typeface="Arial" panose="020B0604020202020204" pitchFamily="34" charset="0"/>
              </a:rPr>
              <a:t>]</a:t>
            </a:r>
          </a:p>
          <a:p>
            <a:pPr fontAlgn="t"/>
            <a:endParaRPr lang="en-US" dirty="0">
              <a:solidFill>
                <a:schemeClr val="bg2">
                  <a:lumMod val="20000"/>
                  <a:lumOff val="80000"/>
                </a:schemeClr>
              </a:solidFill>
            </a:endParaRPr>
          </a:p>
          <a:p>
            <a:r>
              <a:rPr lang="en-US" dirty="0">
                <a:latin typeface="Arial" panose="020B0604020202020204" pitchFamily="34" charset="0"/>
                <a:cs typeface="Arial" panose="020B0604020202020204" pitchFamily="34" charset="0"/>
              </a:rPr>
              <a:t>ADJECTIVE</a:t>
            </a:r>
          </a:p>
          <a:p>
            <a:r>
              <a:rPr lang="en-US" b="1" i="1" dirty="0">
                <a:latin typeface="Aparajita" panose="02020603050405020304" pitchFamily="18" charset="0"/>
                <a:cs typeface="Aparajita" panose="02020603050405020304" pitchFamily="18" charset="0"/>
              </a:rPr>
              <a:t>screenings</a:t>
            </a:r>
            <a:r>
              <a:rPr lang="en-US" i="1" dirty="0">
                <a:latin typeface="Aparajita" panose="02020603050405020304" pitchFamily="18" charset="0"/>
                <a:cs typeface="Aparajita" panose="02020603050405020304" pitchFamily="18" charset="0"/>
              </a:rPr>
              <a:t> (plural noun)</a:t>
            </a:r>
          </a:p>
          <a:p>
            <a:pPr>
              <a:buFont typeface="+mj-lt"/>
              <a:buAutoNum type="arabicPeriod"/>
            </a:pPr>
            <a:r>
              <a:rPr lang="en-US" dirty="0">
                <a:solidFill>
                  <a:schemeClr val="accent5">
                    <a:lumMod val="20000"/>
                    <a:lumOff val="80000"/>
                  </a:schemeClr>
                </a:solidFill>
                <a:latin typeface="Aparajita" panose="02020603050405020304" pitchFamily="18" charset="0"/>
                <a:cs typeface="Aparajita" panose="02020603050405020304" pitchFamily="18" charset="0"/>
              </a:rPr>
              <a:t>forming or following in a logical order or sequence.</a:t>
            </a:r>
          </a:p>
        </p:txBody>
      </p:sp>
      <p:pic>
        <p:nvPicPr>
          <p:cNvPr id="9" name="Picture 8" descr="National Institute of Corrections">
            <a:extLst>
              <a:ext uri="{FF2B5EF4-FFF2-40B4-BE49-F238E27FC236}">
                <a16:creationId xmlns:a16="http://schemas.microsoft.com/office/drawing/2014/main" id="{230B49BA-E68F-41D0-B82D-6F5610B78540}"/>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B433C69-33F2-4A7A-9FFE-C4AD21001C53}"/>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0965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C51AE1-3810-400D-97D0-013B8EEE9270}"/>
              </a:ext>
            </a:extLst>
          </p:cNvPr>
          <p:cNvSpPr>
            <a:spLocks noGrp="1"/>
          </p:cNvSpPr>
          <p:nvPr>
            <p:ph type="sldNum" sz="quarter" idx="12"/>
          </p:nvPr>
        </p:nvSpPr>
        <p:spPr/>
        <p:txBody>
          <a:bodyPr/>
          <a:lstStyle/>
          <a:p>
            <a:fld id="{D57F1E4F-1CFF-5643-939E-02111984F565}" type="slidenum">
              <a:rPr lang="en-US" smtClean="0"/>
              <a:t>6</a:t>
            </a:fld>
            <a:endParaRPr lang="en-US" dirty="0"/>
          </a:p>
        </p:txBody>
      </p:sp>
      <p:pic>
        <p:nvPicPr>
          <p:cNvPr id="3" name="Picture 2">
            <a:extLst>
              <a:ext uri="{FF2B5EF4-FFF2-40B4-BE49-F238E27FC236}">
                <a16:creationId xmlns:a16="http://schemas.microsoft.com/office/drawing/2014/main" id="{E0ECF38E-0661-4677-97F1-B77929443856}"/>
              </a:ext>
            </a:extLst>
          </p:cNvPr>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5" name="Picture 4" descr="National Institute of Corrections">
            <a:extLst>
              <a:ext uri="{FF2B5EF4-FFF2-40B4-BE49-F238E27FC236}">
                <a16:creationId xmlns:a16="http://schemas.microsoft.com/office/drawing/2014/main" id="{68690BDA-0FE4-407E-A2FB-67F90B9B38A2}"/>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9103035" y="5977198"/>
            <a:ext cx="1249505" cy="499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1B18A04B-F0CA-40A5-9C43-179EC451C0D6}"/>
              </a:ext>
            </a:extLst>
          </p:cNvPr>
          <p:cNvGraphicFramePr>
            <a:graphicFrameLocks noGrp="1"/>
          </p:cNvGraphicFramePr>
          <p:nvPr>
            <p:extLst>
              <p:ext uri="{D42A27DB-BD31-4B8C-83A1-F6EECF244321}">
                <p14:modId xmlns:p14="http://schemas.microsoft.com/office/powerpoint/2010/main" val="3632054819"/>
              </p:ext>
            </p:extLst>
          </p:nvPr>
        </p:nvGraphicFramePr>
        <p:xfrm>
          <a:off x="1960647" y="709220"/>
          <a:ext cx="9264073" cy="5608320"/>
        </p:xfrm>
        <a:graphic>
          <a:graphicData uri="http://schemas.openxmlformats.org/drawingml/2006/table">
            <a:tbl>
              <a:tblPr firstRow="1" firstCol="1" bandRow="1">
                <a:tableStyleId>{616DA210-FB5B-4158-B5E0-FEB733F419BA}</a:tableStyleId>
              </a:tblPr>
              <a:tblGrid>
                <a:gridCol w="849915">
                  <a:extLst>
                    <a:ext uri="{9D8B030D-6E8A-4147-A177-3AD203B41FA5}">
                      <a16:colId xmlns:a16="http://schemas.microsoft.com/office/drawing/2014/main" val="3405054670"/>
                    </a:ext>
                  </a:extLst>
                </a:gridCol>
                <a:gridCol w="8414158">
                  <a:extLst>
                    <a:ext uri="{9D8B030D-6E8A-4147-A177-3AD203B41FA5}">
                      <a16:colId xmlns:a16="http://schemas.microsoft.com/office/drawing/2014/main" val="2941756315"/>
                    </a:ext>
                  </a:extLst>
                </a:gridCol>
              </a:tblGrid>
              <a:tr h="5608320">
                <a:tc>
                  <a:txBody>
                    <a:bodyPr/>
                    <a:lstStyle/>
                    <a:p>
                      <a:pPr marL="0" marR="0">
                        <a:spcBef>
                          <a:spcPts val="0"/>
                        </a:spcBef>
                        <a:spcAft>
                          <a:spcPts val="0"/>
                        </a:spcAft>
                      </a:pPr>
                      <a:endParaRPr lang="en-US" sz="1600" b="0" dirty="0">
                        <a:solidFill>
                          <a:schemeClr val="tx2">
                            <a:lumMod val="50000"/>
                          </a:schemeClr>
                        </a:solidFill>
                        <a:effectLst/>
                        <a:latin typeface="+mn-lt"/>
                        <a:ea typeface="Linux Biolinum G" panose="02000503000000000000" pitchFamily="2" charset="0"/>
                        <a:cs typeface="Linux Biolinum G" panose="02000503000000000000" pitchFamily="2" charset="0"/>
                      </a:endParaRPr>
                    </a:p>
                  </a:txBody>
                  <a:tcPr marL="44706" marR="44706" marT="0" marB="0">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2400" b="0" dirty="0">
                          <a:effectLst/>
                          <a:latin typeface="+mn-lt"/>
                        </a:rPr>
                        <a:t>Elements of an effective pretrial agency</a:t>
                      </a:r>
                    </a:p>
                    <a:p>
                      <a:pPr marL="0" marR="0">
                        <a:spcBef>
                          <a:spcPts val="0"/>
                        </a:spcBef>
                        <a:spcAft>
                          <a:spcPts val="0"/>
                        </a:spcAft>
                      </a:pPr>
                      <a:r>
                        <a:rPr lang="en-US" sz="1600" b="0" dirty="0">
                          <a:effectLst/>
                          <a:latin typeface="+mn-lt"/>
                        </a:rPr>
                        <a:t> </a:t>
                      </a:r>
                    </a:p>
                    <a:p>
                      <a:pPr marL="0" marR="0" lvl="0" indent="0">
                        <a:spcBef>
                          <a:spcPts val="0"/>
                        </a:spcBef>
                        <a:spcAft>
                          <a:spcPts val="0"/>
                        </a:spcAft>
                        <a:buFont typeface="+mj-lt"/>
                        <a:buNone/>
                      </a:pPr>
                      <a:r>
                        <a:rPr lang="en-US" sz="1600" b="0" dirty="0">
                          <a:effectLst/>
                          <a:latin typeface="+mn-lt"/>
                        </a:rPr>
                        <a:t>Operationalized Mission</a:t>
                      </a:r>
                    </a:p>
                    <a:p>
                      <a:pPr marL="0" marR="0" lvl="0" indent="0">
                        <a:spcBef>
                          <a:spcPts val="0"/>
                        </a:spcBef>
                        <a:spcAft>
                          <a:spcPts val="0"/>
                        </a:spcAft>
                        <a:buFont typeface="+mj-lt"/>
                        <a:buNone/>
                      </a:pPr>
                      <a:r>
                        <a:rPr lang="en-US" sz="1600" b="0" dirty="0">
                          <a:effectLst/>
                          <a:latin typeface="+mn-lt"/>
                        </a:rPr>
                        <a:t> </a:t>
                      </a:r>
                    </a:p>
                    <a:p>
                      <a:pPr marL="0" marR="0" lvl="0" indent="0">
                        <a:spcBef>
                          <a:spcPts val="0"/>
                        </a:spcBef>
                        <a:spcAft>
                          <a:spcPts val="0"/>
                        </a:spcAft>
                        <a:buFont typeface="+mj-lt"/>
                        <a:buNone/>
                      </a:pPr>
                      <a:r>
                        <a:rPr lang="en-US" sz="1600" b="0" dirty="0">
                          <a:effectLst/>
                          <a:latin typeface="+mn-lt"/>
                        </a:rPr>
                        <a:t>Universal Screening</a:t>
                      </a:r>
                    </a:p>
                    <a:p>
                      <a:pPr marL="0" marR="0" lvl="0" indent="0">
                        <a:spcBef>
                          <a:spcPts val="0"/>
                        </a:spcBef>
                        <a:spcAft>
                          <a:spcPts val="0"/>
                        </a:spcAft>
                        <a:buFont typeface="+mj-lt"/>
                        <a:buNone/>
                      </a:pPr>
                      <a:endParaRPr lang="en-US" sz="1600" b="0" dirty="0">
                        <a:effectLst/>
                        <a:latin typeface="+mn-lt"/>
                      </a:endParaRPr>
                    </a:p>
                    <a:p>
                      <a:pPr marL="0" marR="0" lvl="0" indent="0">
                        <a:spcBef>
                          <a:spcPts val="0"/>
                        </a:spcBef>
                        <a:spcAft>
                          <a:spcPts val="0"/>
                        </a:spcAft>
                        <a:buFont typeface="+mj-lt"/>
                        <a:buNone/>
                      </a:pPr>
                      <a:r>
                        <a:rPr lang="en-US" sz="1600" b="0" dirty="0">
                          <a:effectLst/>
                          <a:latin typeface="+mn-lt"/>
                        </a:rPr>
                        <a:t>Validated Pretrial Risk Assessment</a:t>
                      </a:r>
                    </a:p>
                    <a:p>
                      <a:pPr marL="0" marR="0" lvl="0" indent="0">
                        <a:spcBef>
                          <a:spcPts val="0"/>
                        </a:spcBef>
                        <a:spcAft>
                          <a:spcPts val="0"/>
                        </a:spcAft>
                        <a:buFont typeface="+mj-lt"/>
                        <a:buNone/>
                      </a:pPr>
                      <a:r>
                        <a:rPr lang="en-US" sz="1600" b="0" dirty="0">
                          <a:effectLst/>
                          <a:latin typeface="+mn-lt"/>
                        </a:rPr>
                        <a:t> </a:t>
                      </a:r>
                    </a:p>
                    <a:p>
                      <a:pPr marL="0" marR="0" lvl="0" indent="0">
                        <a:spcBef>
                          <a:spcPts val="0"/>
                        </a:spcBef>
                        <a:spcAft>
                          <a:spcPts val="0"/>
                        </a:spcAft>
                        <a:buFont typeface="+mj-lt"/>
                        <a:buNone/>
                      </a:pPr>
                      <a:r>
                        <a:rPr lang="en-US" sz="1600" b="0" dirty="0">
                          <a:effectLst/>
                          <a:latin typeface="+mn-lt"/>
                        </a:rPr>
                        <a:t>Sequential Bail Review</a:t>
                      </a:r>
                    </a:p>
                    <a:p>
                      <a:pPr marL="0" marR="0" lvl="0" indent="0">
                        <a:spcBef>
                          <a:spcPts val="0"/>
                        </a:spcBef>
                        <a:spcAft>
                          <a:spcPts val="0"/>
                        </a:spcAft>
                        <a:buFont typeface="+mj-lt"/>
                        <a:buNone/>
                      </a:pPr>
                      <a:endParaRPr lang="en-US" sz="1600" b="0" dirty="0">
                        <a:effectLst/>
                        <a:latin typeface="+mn-lt"/>
                      </a:endParaRPr>
                    </a:p>
                    <a:p>
                      <a:pPr marL="0" marR="0" lvl="0" indent="0">
                        <a:spcBef>
                          <a:spcPts val="0"/>
                        </a:spcBef>
                        <a:spcAft>
                          <a:spcPts val="0"/>
                        </a:spcAft>
                        <a:buFont typeface="+mj-lt"/>
                        <a:buNone/>
                      </a:pPr>
                      <a:r>
                        <a:rPr lang="en-US" sz="1600" b="0" dirty="0">
                          <a:effectLst/>
                          <a:latin typeface="+mn-lt"/>
                        </a:rPr>
                        <a:t>Risk-based Supervision</a:t>
                      </a:r>
                    </a:p>
                    <a:p>
                      <a:pPr marL="0" marR="0" lvl="0" indent="0">
                        <a:spcBef>
                          <a:spcPts val="0"/>
                        </a:spcBef>
                        <a:spcAft>
                          <a:spcPts val="0"/>
                        </a:spcAft>
                        <a:buFont typeface="+mj-lt"/>
                        <a:buNone/>
                      </a:pPr>
                      <a:endParaRPr lang="en-US" sz="1600" b="0" dirty="0">
                        <a:effectLst/>
                        <a:latin typeface="+mn-lt"/>
                      </a:endParaRPr>
                    </a:p>
                    <a:p>
                      <a:pPr marL="0" marR="0" lvl="0" indent="0">
                        <a:spcBef>
                          <a:spcPts val="0"/>
                        </a:spcBef>
                        <a:spcAft>
                          <a:spcPts val="0"/>
                        </a:spcAft>
                        <a:buFont typeface="+mj-lt"/>
                        <a:buNone/>
                      </a:pPr>
                      <a:r>
                        <a:rPr lang="en-US" sz="1600" b="0" dirty="0">
                          <a:effectLst/>
                          <a:latin typeface="+mn-lt"/>
                        </a:rPr>
                        <a:t>Performance Measurement and Feedback</a:t>
                      </a:r>
                    </a:p>
                    <a:p>
                      <a:pPr marL="0" marR="0" lvl="0" indent="0">
                        <a:spcBef>
                          <a:spcPts val="0"/>
                        </a:spcBef>
                        <a:spcAft>
                          <a:spcPts val="0"/>
                        </a:spcAft>
                        <a:buFont typeface="+mj-lt"/>
                        <a:buNone/>
                      </a:pPr>
                      <a:r>
                        <a:rPr lang="en-US" sz="1600" b="0" dirty="0">
                          <a:effectLst/>
                          <a:latin typeface="+mn-lt"/>
                        </a:rPr>
                        <a:t> </a:t>
                      </a:r>
                    </a:p>
                    <a:p>
                      <a:pPr marL="0" marR="0">
                        <a:spcBef>
                          <a:spcPts val="0"/>
                        </a:spcBef>
                        <a:spcAft>
                          <a:spcPts val="0"/>
                        </a:spcAft>
                      </a:pPr>
                      <a:r>
                        <a:rPr lang="en-US" sz="1600" b="0" dirty="0">
                          <a:effectLst/>
                          <a:latin typeface="+mn-lt"/>
                        </a:rPr>
                        <a:t> </a:t>
                      </a:r>
                      <a:endParaRPr lang="en-US" sz="1600" b="0" dirty="0">
                        <a:solidFill>
                          <a:schemeClr val="tx2">
                            <a:lumMod val="50000"/>
                          </a:schemeClr>
                        </a:solidFill>
                        <a:effectLst/>
                        <a:latin typeface="+mn-lt"/>
                        <a:ea typeface="Linux Biolinum G" panose="02000503000000000000" pitchFamily="2" charset="0"/>
                        <a:cs typeface="Linux Biolinum G" panose="02000503000000000000" pitchFamily="2" charset="0"/>
                      </a:endParaRPr>
                    </a:p>
                  </a:txBody>
                  <a:tcPr marL="44706" marR="44706" marT="0" marB="0">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497332640"/>
                  </a:ext>
                </a:extLst>
              </a:tr>
            </a:tbl>
          </a:graphicData>
        </a:graphic>
      </p:graphicFrame>
      <p:sp>
        <p:nvSpPr>
          <p:cNvPr id="7" name="Chord 6">
            <a:extLst>
              <a:ext uri="{FF2B5EF4-FFF2-40B4-BE49-F238E27FC236}">
                <a16:creationId xmlns:a16="http://schemas.microsoft.com/office/drawing/2014/main" id="{FC872144-EE01-47DA-BD3E-6FA2557FAC16}"/>
              </a:ext>
            </a:extLst>
          </p:cNvPr>
          <p:cNvSpPr/>
          <p:nvPr/>
        </p:nvSpPr>
        <p:spPr>
          <a:xfrm>
            <a:off x="2382982" y="1338218"/>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8" name="Chord 7">
            <a:extLst>
              <a:ext uri="{FF2B5EF4-FFF2-40B4-BE49-F238E27FC236}">
                <a16:creationId xmlns:a16="http://schemas.microsoft.com/office/drawing/2014/main" id="{9CC66710-5C7A-43BF-AB15-55722C5732F7}"/>
              </a:ext>
            </a:extLst>
          </p:cNvPr>
          <p:cNvSpPr/>
          <p:nvPr/>
        </p:nvSpPr>
        <p:spPr>
          <a:xfrm>
            <a:off x="2382985" y="3293518"/>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9" name="Chord 8">
            <a:extLst>
              <a:ext uri="{FF2B5EF4-FFF2-40B4-BE49-F238E27FC236}">
                <a16:creationId xmlns:a16="http://schemas.microsoft.com/office/drawing/2014/main" id="{C1243BC1-4F3D-41DB-928F-7417D104A7BD}"/>
              </a:ext>
            </a:extLst>
          </p:cNvPr>
          <p:cNvSpPr/>
          <p:nvPr/>
        </p:nvSpPr>
        <p:spPr>
          <a:xfrm>
            <a:off x="2382984" y="3776181"/>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13" name="Chord 12">
            <a:extLst>
              <a:ext uri="{FF2B5EF4-FFF2-40B4-BE49-F238E27FC236}">
                <a16:creationId xmlns:a16="http://schemas.microsoft.com/office/drawing/2014/main" id="{C8446BC9-C0F9-408B-9E10-3AFA8657B745}"/>
              </a:ext>
            </a:extLst>
          </p:cNvPr>
          <p:cNvSpPr/>
          <p:nvPr/>
        </p:nvSpPr>
        <p:spPr>
          <a:xfrm>
            <a:off x="2380663" y="2801113"/>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14" name="Chord 13">
            <a:extLst>
              <a:ext uri="{FF2B5EF4-FFF2-40B4-BE49-F238E27FC236}">
                <a16:creationId xmlns:a16="http://schemas.microsoft.com/office/drawing/2014/main" id="{AA069791-D92E-435D-B3B6-00826A639A33}"/>
              </a:ext>
            </a:extLst>
          </p:cNvPr>
          <p:cNvSpPr/>
          <p:nvPr/>
        </p:nvSpPr>
        <p:spPr>
          <a:xfrm>
            <a:off x="2382982" y="1867720"/>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15" name="Chord 14">
            <a:extLst>
              <a:ext uri="{FF2B5EF4-FFF2-40B4-BE49-F238E27FC236}">
                <a16:creationId xmlns:a16="http://schemas.microsoft.com/office/drawing/2014/main" id="{1F2CDC9E-9FB1-4248-BDD6-9D71EBAE0FB8}"/>
              </a:ext>
            </a:extLst>
          </p:cNvPr>
          <p:cNvSpPr/>
          <p:nvPr/>
        </p:nvSpPr>
        <p:spPr>
          <a:xfrm>
            <a:off x="2373772" y="2342859"/>
            <a:ext cx="318678" cy="305854"/>
          </a:xfrm>
          <a:prstGeom prst="chord">
            <a:avLst>
              <a:gd name="adj1" fmla="val 16200000"/>
              <a:gd name="adj2" fmla="val 16200000"/>
            </a:avLst>
          </a:prstGeom>
          <a:solidFill>
            <a:schemeClr val="bg2">
              <a:lumMod val="50000"/>
            </a:schemeClr>
          </a:solidFill>
          <a:ln>
            <a:noFill/>
          </a:ln>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8870779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0A9950-7214-422B-B21C-EC8477E5769B}"/>
              </a:ext>
            </a:extLst>
          </p:cNvPr>
          <p:cNvSpPr>
            <a:spLocks noGrp="1"/>
          </p:cNvSpPr>
          <p:nvPr>
            <p:ph type="sldNum" sz="quarter" idx="12"/>
          </p:nvPr>
        </p:nvSpPr>
        <p:spPr/>
        <p:txBody>
          <a:bodyPr/>
          <a:lstStyle/>
          <a:p>
            <a:fld id="{D57F1E4F-1CFF-5643-939E-02111984F565}" type="slidenum">
              <a:rPr lang="en-US" smtClean="0"/>
              <a:t>60</a:t>
            </a:fld>
            <a:endParaRPr lang="en-US" dirty="0"/>
          </a:p>
        </p:txBody>
      </p:sp>
      <p:sp>
        <p:nvSpPr>
          <p:cNvPr id="6" name="Rectangle 5">
            <a:extLst>
              <a:ext uri="{FF2B5EF4-FFF2-40B4-BE49-F238E27FC236}">
                <a16:creationId xmlns:a16="http://schemas.microsoft.com/office/drawing/2014/main" id="{AA0752A0-BE2A-4424-8461-A587616DA357}"/>
              </a:ext>
            </a:extLst>
          </p:cNvPr>
          <p:cNvSpPr/>
          <p:nvPr/>
        </p:nvSpPr>
        <p:spPr>
          <a:xfrm>
            <a:off x="1985818" y="2090172"/>
            <a:ext cx="7352146" cy="3108543"/>
          </a:xfrm>
          <a:prstGeom prst="rect">
            <a:avLst/>
          </a:prstGeom>
        </p:spPr>
        <p:txBody>
          <a:bodyPr wrap="square">
            <a:spAutoFit/>
          </a:bodyPr>
          <a:lstStyle/>
          <a:p>
            <a:r>
              <a:rPr lang="en-US" sz="28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rPr>
              <a:t>Judicial officers have authority to make determinations regarding bail in all stages of a criminal case, up to and including the trial stage </a:t>
            </a:r>
          </a:p>
          <a:p>
            <a:endParaRPr lang="en-US" sz="28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r>
              <a:rPr lang="en-US" sz="28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rPr>
              <a:t>Federal Bail Reform Act</a:t>
            </a:r>
          </a:p>
          <a:p>
            <a:r>
              <a:rPr lang="en-US" sz="2800" dirty="0">
                <a:solidFill>
                  <a:schemeClr val="accent5">
                    <a:lumMod val="20000"/>
                    <a:lumOff val="80000"/>
                  </a:schemeClr>
                </a:solidFill>
                <a:effectLst>
                  <a:outerShdw blurRad="38100" dist="38100" dir="2700000" algn="tl">
                    <a:srgbClr val="000000">
                      <a:alpha val="43137"/>
                    </a:srgbClr>
                  </a:outerShdw>
                </a:effectLst>
                <a:latin typeface="Century Gothic" panose="020B0502020202020204" pitchFamily="34" charset="0"/>
              </a:rPr>
              <a:t>18 USC § 3141 (a)</a:t>
            </a:r>
          </a:p>
        </p:txBody>
      </p:sp>
      <p:pic>
        <p:nvPicPr>
          <p:cNvPr id="4" name="Picture 3" descr="National Institute of Corrections">
            <a:extLst>
              <a:ext uri="{FF2B5EF4-FFF2-40B4-BE49-F238E27FC236}">
                <a16:creationId xmlns:a16="http://schemas.microsoft.com/office/drawing/2014/main" id="{2F7B16BC-4000-4D50-87E8-FC6E14F9C830}"/>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217D764-A642-4C7A-9565-B398555EF035}"/>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940376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0A9950-7214-422B-B21C-EC8477E5769B}"/>
              </a:ext>
            </a:extLst>
          </p:cNvPr>
          <p:cNvSpPr>
            <a:spLocks noGrp="1"/>
          </p:cNvSpPr>
          <p:nvPr>
            <p:ph type="sldNum" sz="quarter" idx="12"/>
          </p:nvPr>
        </p:nvSpPr>
        <p:spPr/>
        <p:txBody>
          <a:bodyPr/>
          <a:lstStyle/>
          <a:p>
            <a:fld id="{D57F1E4F-1CFF-5643-939E-02111984F565}" type="slidenum">
              <a:rPr lang="en-US" smtClean="0"/>
              <a:t>61</a:t>
            </a:fld>
            <a:endParaRPr lang="en-US" dirty="0"/>
          </a:p>
        </p:txBody>
      </p:sp>
      <p:sp>
        <p:nvSpPr>
          <p:cNvPr id="2" name="Rectangle 1">
            <a:extLst>
              <a:ext uri="{FF2B5EF4-FFF2-40B4-BE49-F238E27FC236}">
                <a16:creationId xmlns:a16="http://schemas.microsoft.com/office/drawing/2014/main" id="{3FDD64E6-27C6-41F8-B9BB-DCABDF3276A7}"/>
              </a:ext>
            </a:extLst>
          </p:cNvPr>
          <p:cNvSpPr/>
          <p:nvPr/>
        </p:nvSpPr>
        <p:spPr>
          <a:xfrm>
            <a:off x="862715" y="1382286"/>
            <a:ext cx="9609897" cy="4093428"/>
          </a:xfrm>
          <a:prstGeom prst="rect">
            <a:avLst/>
          </a:prstGeom>
        </p:spPr>
        <p:txBody>
          <a:bodyPr wrap="square">
            <a:spAutoFit/>
          </a:bodyPr>
          <a:lstStyle/>
          <a:p>
            <a:pPr marL="342900" indent="-342900">
              <a:buFont typeface="Arial" panose="020B0604020202020204" pitchFamily="34" charset="0"/>
              <a:buChar char="•"/>
            </a:pPr>
            <a:r>
              <a:rPr lang="en-US" sz="2000" kern="1400" dirty="0">
                <a:effectLst>
                  <a:outerShdw blurRad="38100" dist="38100" dir="2700000" algn="tl">
                    <a:srgbClr val="000000">
                      <a:alpha val="43137"/>
                    </a:srgbClr>
                  </a:outerShdw>
                </a:effectLst>
                <a:ea typeface="Cambria" panose="02040503050406030204" pitchFamily="18" charset="0"/>
                <a:cs typeface="Times New Roman" panose="02020603050405020304" pitchFamily="18" charset="0"/>
              </a:rPr>
              <a:t>Notify the Court of continued after the initial pretrial court appearance and offer the Court judicial officer reviewing the bail non-financial options appropriate to the defendant’s assessed risk level. </a:t>
            </a:r>
            <a:endParaRPr lang="en-US" sz="2000" kern="14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endParaRPr lang="en-US" sz="2000" kern="14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kern="1400" dirty="0">
                <a:effectLst>
                  <a:outerShdw blurRad="38100" dist="38100" dir="2700000" algn="tl">
                    <a:srgbClr val="000000">
                      <a:alpha val="43137"/>
                    </a:srgbClr>
                  </a:outerShdw>
                </a:effectLst>
                <a:ea typeface="Cambria" panose="02040503050406030204" pitchFamily="18" charset="0"/>
                <a:cs typeface="Times New Roman" panose="02020603050405020304" pitchFamily="18" charset="0"/>
              </a:rPr>
              <a:t>For detained defendants, notify the court of any new favorable information that would aid in facilitating a defendant's release or information that would affect the defendant's status while on release. </a:t>
            </a:r>
            <a:endParaRPr lang="en-US" sz="2000" kern="14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endParaRPr lang="en-US" sz="2000" kern="14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kern="1400" dirty="0">
                <a:effectLst>
                  <a:outerShdw blurRad="38100" dist="38100" dir="2700000" algn="tl">
                    <a:srgbClr val="000000">
                      <a:alpha val="43137"/>
                    </a:srgbClr>
                  </a:outerShdw>
                </a:effectLst>
                <a:ea typeface="Cambria" panose="02040503050406030204" pitchFamily="18" charset="0"/>
                <a:cs typeface="Times New Roman" panose="02020603050405020304" pitchFamily="18" charset="0"/>
              </a:rPr>
              <a:t>Encourage defense counsel and prosecutors to notify the agency of changes in circumstances that would affect the defendant's bail status. </a:t>
            </a:r>
          </a:p>
          <a:p>
            <a:endParaRPr lang="en-US" sz="2000" kern="14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kern="14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Review the status of released defendants, including a check for new criminal arrests and compliance with conditions of release. </a:t>
            </a:r>
          </a:p>
        </p:txBody>
      </p:sp>
    </p:spTree>
    <p:extLst>
      <p:ext uri="{BB962C8B-B14F-4D97-AF65-F5344CB8AC3E}">
        <p14:creationId xmlns:p14="http://schemas.microsoft.com/office/powerpoint/2010/main" val="2159025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Session Goals</a:t>
            </a:r>
          </a:p>
        </p:txBody>
      </p:sp>
      <p:graphicFrame>
        <p:nvGraphicFramePr>
          <p:cNvPr id="6" name="Content Placeholder 5"/>
          <p:cNvGraphicFramePr>
            <a:graphicFrameLocks noGrp="1"/>
          </p:cNvGraphicFramePr>
          <p:nvPr>
            <p:ph idx="1"/>
          </p:nvPr>
        </p:nvGraphicFramePr>
        <p:xfrm>
          <a:off x="1104293" y="1621597"/>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62</a:t>
            </a:fld>
            <a:endParaRPr lang="en-US" dirty="0"/>
          </a:p>
        </p:txBody>
      </p:sp>
      <p:pic>
        <p:nvPicPr>
          <p:cNvPr id="9" name="Picture 8" descr="National Institute of Corrections">
            <a:extLst>
              <a:ext uri="{FF2B5EF4-FFF2-40B4-BE49-F238E27FC236}">
                <a16:creationId xmlns:a16="http://schemas.microsoft.com/office/drawing/2014/main" id="{B522E208-D430-40BA-8528-AF7E7D8E24E4}"/>
              </a:ext>
            </a:extLst>
          </p:cNvPr>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C9FCFA4-E758-45CA-8079-D88B7B512CDB}"/>
              </a:ext>
            </a:extLst>
          </p:cNvPr>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76409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60AA5FD-59DA-42EE-A467-B9FFFF8CF408}"/>
                                            </p:graphicEl>
                                          </p:spTgt>
                                        </p:tgtEl>
                                        <p:attrNameLst>
                                          <p:attrName>style.visibility</p:attrName>
                                        </p:attrNameLst>
                                      </p:cBhvr>
                                      <p:to>
                                        <p:strVal val="visible"/>
                                      </p:to>
                                    </p:set>
                                    <p:animEffect transition="in" filter="fade">
                                      <p:cBhvr>
                                        <p:cTn id="7" dur="500"/>
                                        <p:tgtEl>
                                          <p:spTgt spid="6">
                                            <p:graphicEl>
                                              <a:dgm id="{160AA5FD-59DA-42EE-A467-B9FFFF8CF4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79C7B64-8B3B-430D-A5E0-BF2CF26F5470}"/>
                                            </p:graphicEl>
                                          </p:spTgt>
                                        </p:tgtEl>
                                        <p:attrNameLst>
                                          <p:attrName>style.visibility</p:attrName>
                                        </p:attrNameLst>
                                      </p:cBhvr>
                                      <p:to>
                                        <p:strVal val="visible"/>
                                      </p:to>
                                    </p:set>
                                    <p:animEffect transition="in" filter="fade">
                                      <p:cBhvr>
                                        <p:cTn id="12" dur="500"/>
                                        <p:tgtEl>
                                          <p:spTgt spid="6">
                                            <p:graphicEl>
                                              <a:dgm id="{079C7B64-8B3B-430D-A5E0-BF2CF26F547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750A2463-0FE1-4353-912F-A7F71A82113D}"/>
                                            </p:graphicEl>
                                          </p:spTgt>
                                        </p:tgtEl>
                                        <p:attrNameLst>
                                          <p:attrName>style.visibility</p:attrName>
                                        </p:attrNameLst>
                                      </p:cBhvr>
                                      <p:to>
                                        <p:strVal val="visible"/>
                                      </p:to>
                                    </p:set>
                                    <p:animEffect transition="in" filter="fade">
                                      <p:cBhvr>
                                        <p:cTn id="15" dur="500"/>
                                        <p:tgtEl>
                                          <p:spTgt spid="6">
                                            <p:graphicEl>
                                              <a:dgm id="{750A2463-0FE1-4353-912F-A7F71A82113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550A1AAF-4CD5-4D2C-91A7-019D3DBF8EE4}"/>
                                            </p:graphicEl>
                                          </p:spTgt>
                                        </p:tgtEl>
                                        <p:attrNameLst>
                                          <p:attrName>style.visibility</p:attrName>
                                        </p:attrNameLst>
                                      </p:cBhvr>
                                      <p:to>
                                        <p:strVal val="visible"/>
                                      </p:to>
                                    </p:set>
                                    <p:animEffect transition="in" filter="fade">
                                      <p:cBhvr>
                                        <p:cTn id="20" dur="500"/>
                                        <p:tgtEl>
                                          <p:spTgt spid="6">
                                            <p:graphicEl>
                                              <a:dgm id="{550A1AAF-4CD5-4D2C-91A7-019D3DBF8EE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4788DE17-7084-4C96-B1A8-6E284E301E8C}"/>
                                            </p:graphicEl>
                                          </p:spTgt>
                                        </p:tgtEl>
                                        <p:attrNameLst>
                                          <p:attrName>style.visibility</p:attrName>
                                        </p:attrNameLst>
                                      </p:cBhvr>
                                      <p:to>
                                        <p:strVal val="visible"/>
                                      </p:to>
                                    </p:set>
                                    <p:animEffect transition="in" filter="fade">
                                      <p:cBhvr>
                                        <p:cTn id="23" dur="500"/>
                                        <p:tgtEl>
                                          <p:spTgt spid="6">
                                            <p:graphicEl>
                                              <a:dgm id="{4788DE17-7084-4C96-B1A8-6E284E301E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D00794-BAD0-4231-82A8-B6F0D4F10CC1}"/>
              </a:ext>
            </a:extLst>
          </p:cNvPr>
          <p:cNvSpPr>
            <a:spLocks noGrp="1"/>
          </p:cNvSpPr>
          <p:nvPr>
            <p:ph type="sldNum" sz="quarter" idx="12"/>
          </p:nvPr>
        </p:nvSpPr>
        <p:spPr/>
        <p:txBody>
          <a:bodyPr/>
          <a:lstStyle/>
          <a:p>
            <a:fld id="{D57F1E4F-1CFF-5643-939E-02111984F565}" type="slidenum">
              <a:rPr lang="en-US" smtClean="0"/>
              <a:t>63</a:t>
            </a:fld>
            <a:endParaRPr lang="en-US" dirty="0"/>
          </a:p>
        </p:txBody>
      </p:sp>
      <p:sp>
        <p:nvSpPr>
          <p:cNvPr id="2" name="TextBox 1">
            <a:extLst>
              <a:ext uri="{FF2B5EF4-FFF2-40B4-BE49-F238E27FC236}">
                <a16:creationId xmlns:a16="http://schemas.microsoft.com/office/drawing/2014/main" id="{55D4442B-BFCF-428E-BB1F-F6695E050781}"/>
              </a:ext>
            </a:extLst>
          </p:cNvPr>
          <p:cNvSpPr txBox="1"/>
          <p:nvPr/>
        </p:nvSpPr>
        <p:spPr>
          <a:xfrm>
            <a:off x="1173018" y="1221062"/>
            <a:ext cx="8811394"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cs typeface="Aparajita" panose="02020603050405020304" pitchFamily="18" charset="0"/>
              </a:rPr>
              <a:t>Most defendants will make scheduled court dates and remain arrest-free pending adjudication. The goal of supervision, mitigation, and support strategies is </a:t>
            </a:r>
            <a:r>
              <a:rPr lang="en-US" sz="3200" i="1" u="sng" dirty="0">
                <a:effectLst>
                  <a:outerShdw blurRad="38100" dist="38100" dir="2700000" algn="tl">
                    <a:srgbClr val="000000">
                      <a:alpha val="43137"/>
                    </a:srgbClr>
                  </a:outerShdw>
                </a:effectLst>
                <a:cs typeface="Aparajita" panose="02020603050405020304" pitchFamily="18" charset="0"/>
              </a:rPr>
              <a:t>to promote that success among the greatest number of defendants</a:t>
            </a:r>
            <a:r>
              <a:rPr lang="en-US" sz="3200" u="sng" dirty="0">
                <a:effectLst>
                  <a:outerShdw blurRad="38100" dist="38100" dir="2700000" algn="tl">
                    <a:srgbClr val="000000">
                      <a:alpha val="43137"/>
                    </a:srgbClr>
                  </a:outerShdw>
                </a:effectLst>
                <a:cs typeface="Aparajita" panose="02020603050405020304" pitchFamily="18" charset="0"/>
              </a:rPr>
              <a:t>.</a:t>
            </a:r>
          </a:p>
          <a:p>
            <a:endParaRPr lang="en-US" sz="3200" dirty="0">
              <a:effectLst>
                <a:outerShdw blurRad="38100" dist="38100" dir="2700000" algn="tl">
                  <a:srgbClr val="000000">
                    <a:alpha val="43137"/>
                  </a:srgbClr>
                </a:outerShdw>
              </a:effectLst>
              <a:cs typeface="Aparajita" panose="02020603050405020304" pitchFamily="18" charset="0"/>
            </a:endParaRPr>
          </a:p>
          <a:p>
            <a:pPr algn="r"/>
            <a:r>
              <a:rPr lang="en-US" sz="3200" dirty="0">
                <a:effectLst>
                  <a:outerShdw blurRad="38100" dist="38100" dir="2700000" algn="tl">
                    <a:srgbClr val="000000">
                      <a:alpha val="43137"/>
                    </a:srgbClr>
                  </a:outerShdw>
                </a:effectLst>
                <a:cs typeface="Aparajita" panose="02020603050405020304" pitchFamily="18" charset="0"/>
              </a:rPr>
              <a:t>Promote Success rather than Manage Risk</a:t>
            </a:r>
          </a:p>
        </p:txBody>
      </p:sp>
      <p:pic>
        <p:nvPicPr>
          <p:cNvPr id="8" name="Picture 7" descr="National Institute of Corrections">
            <a:extLst>
              <a:ext uri="{FF2B5EF4-FFF2-40B4-BE49-F238E27FC236}">
                <a16:creationId xmlns:a16="http://schemas.microsoft.com/office/drawing/2014/main" id="{B935CB02-C27D-4E33-A967-7D59F70CF78A}"/>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5712980-C4F9-4FD9-8A3E-53BF4B78B9AF}"/>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55941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DEF979-59E1-48B5-81B2-A2DB58BFD529}"/>
              </a:ext>
            </a:extLst>
          </p:cNvPr>
          <p:cNvSpPr>
            <a:spLocks noGrp="1"/>
          </p:cNvSpPr>
          <p:nvPr>
            <p:ph type="sldNum" sz="quarter" idx="12"/>
          </p:nvPr>
        </p:nvSpPr>
        <p:spPr/>
        <p:txBody>
          <a:bodyPr/>
          <a:lstStyle/>
          <a:p>
            <a:fld id="{D57F1E4F-1CFF-5643-939E-02111984F565}" type="slidenum">
              <a:rPr lang="en-US" smtClean="0"/>
              <a:t>64</a:t>
            </a:fld>
            <a:endParaRPr lang="en-US" dirty="0"/>
          </a:p>
        </p:txBody>
      </p:sp>
      <p:graphicFrame>
        <p:nvGraphicFramePr>
          <p:cNvPr id="5" name="Table 4">
            <a:extLst>
              <a:ext uri="{FF2B5EF4-FFF2-40B4-BE49-F238E27FC236}">
                <a16:creationId xmlns:a16="http://schemas.microsoft.com/office/drawing/2014/main" id="{92FE7645-C658-46C8-9662-D9F082B9599B}"/>
              </a:ext>
            </a:extLst>
          </p:cNvPr>
          <p:cNvGraphicFramePr>
            <a:graphicFrameLocks noGrp="1"/>
          </p:cNvGraphicFramePr>
          <p:nvPr>
            <p:extLst>
              <p:ext uri="{D42A27DB-BD31-4B8C-83A1-F6EECF244321}">
                <p14:modId xmlns:p14="http://schemas.microsoft.com/office/powerpoint/2010/main" val="275448095"/>
              </p:ext>
            </p:extLst>
          </p:nvPr>
        </p:nvGraphicFramePr>
        <p:xfrm>
          <a:off x="579986" y="2381429"/>
          <a:ext cx="9772554" cy="1798320"/>
        </p:xfrm>
        <a:graphic>
          <a:graphicData uri="http://schemas.openxmlformats.org/drawingml/2006/table">
            <a:tbl>
              <a:tblPr firstRow="1" bandRow="1">
                <a:tableStyleId>{0505E3EF-67EA-436B-97B2-0124C06EBD24}</a:tableStyleId>
              </a:tblPr>
              <a:tblGrid>
                <a:gridCol w="3960116">
                  <a:extLst>
                    <a:ext uri="{9D8B030D-6E8A-4147-A177-3AD203B41FA5}">
                      <a16:colId xmlns:a16="http://schemas.microsoft.com/office/drawing/2014/main" val="2945527033"/>
                    </a:ext>
                  </a:extLst>
                </a:gridCol>
                <a:gridCol w="5812438">
                  <a:extLst>
                    <a:ext uri="{9D8B030D-6E8A-4147-A177-3AD203B41FA5}">
                      <a16:colId xmlns:a16="http://schemas.microsoft.com/office/drawing/2014/main" val="730838899"/>
                    </a:ext>
                  </a:extLst>
                </a:gridCol>
              </a:tblGrid>
              <a:tr h="370840">
                <a:tc>
                  <a:txBody>
                    <a:bodyPr/>
                    <a:lstStyle/>
                    <a:p>
                      <a:pPr algn="r"/>
                      <a:r>
                        <a:rPr lang="en-US" sz="4800" b="0" dirty="0">
                          <a:solidFill>
                            <a:schemeClr val="tx1">
                              <a:lumMod val="85000"/>
                            </a:schemeClr>
                          </a:solidFill>
                          <a:effectLst>
                            <a:outerShdw blurRad="38100" dist="38100" dir="2700000" algn="tl">
                              <a:srgbClr val="000000">
                                <a:alpha val="43137"/>
                              </a:srgbClr>
                            </a:outerShdw>
                          </a:effectLst>
                        </a:rPr>
                        <a:t>Risk-based Interventions</a:t>
                      </a:r>
                      <a:endParaRPr lang="en-US" sz="4800" b="0" i="0" dirty="0">
                        <a:solidFill>
                          <a:schemeClr val="tx1">
                            <a:lumMod val="85000"/>
                          </a:schemeClr>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2800" b="0" dirty="0">
                          <a:solidFill>
                            <a:schemeClr val="tx1">
                              <a:lumMod val="85000"/>
                            </a:schemeClr>
                          </a:solidFill>
                          <a:effectLst>
                            <a:outerShdw blurRad="38100" dist="38100" dir="2700000" algn="tl">
                              <a:srgbClr val="000000">
                                <a:alpha val="43137"/>
                              </a:srgbClr>
                            </a:outerShdw>
                          </a:effectLst>
                        </a:rPr>
                        <a:t>Using the least restrictive interventions needed to promote court appearance and community safety</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504437"/>
                  </a:ext>
                </a:extLst>
              </a:tr>
            </a:tbl>
          </a:graphicData>
        </a:graphic>
      </p:graphicFrame>
      <p:pic>
        <p:nvPicPr>
          <p:cNvPr id="19" name="Picture 18" descr="National Institute of Corrections">
            <a:extLst>
              <a:ext uri="{FF2B5EF4-FFF2-40B4-BE49-F238E27FC236}">
                <a16:creationId xmlns:a16="http://schemas.microsoft.com/office/drawing/2014/main" id="{DD3D7861-C164-4E8A-A84A-A45FFC53B0F3}"/>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6A55F4F-0173-4EC2-B18D-5EA7E42FDB6E}"/>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426091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3934A7-87AC-4C16-B455-C18C486C7798}"/>
              </a:ext>
            </a:extLst>
          </p:cNvPr>
          <p:cNvSpPr>
            <a:spLocks noGrp="1"/>
          </p:cNvSpPr>
          <p:nvPr>
            <p:ph type="sldNum" sz="quarter" idx="12"/>
          </p:nvPr>
        </p:nvSpPr>
        <p:spPr/>
        <p:txBody>
          <a:bodyPr/>
          <a:lstStyle/>
          <a:p>
            <a:fld id="{D57F1E4F-1CFF-5643-939E-02111984F565}" type="slidenum">
              <a:rPr lang="en-US" smtClean="0"/>
              <a:t>65</a:t>
            </a:fld>
            <a:endParaRPr lang="en-US" dirty="0"/>
          </a:p>
        </p:txBody>
      </p:sp>
      <p:graphicFrame>
        <p:nvGraphicFramePr>
          <p:cNvPr id="5" name="Diagram 4">
            <a:extLst>
              <a:ext uri="{FF2B5EF4-FFF2-40B4-BE49-F238E27FC236}">
                <a16:creationId xmlns:a16="http://schemas.microsoft.com/office/drawing/2014/main" id="{4B8C4198-C6BC-41DA-976C-B0858847CE7F}"/>
              </a:ext>
            </a:extLst>
          </p:cNvPr>
          <p:cNvGraphicFramePr/>
          <p:nvPr/>
        </p:nvGraphicFramePr>
        <p:xfrm>
          <a:off x="-117906" y="660219"/>
          <a:ext cx="11694050" cy="5812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National Institute of Corrections">
            <a:extLst>
              <a:ext uri="{FF2B5EF4-FFF2-40B4-BE49-F238E27FC236}">
                <a16:creationId xmlns:a16="http://schemas.microsoft.com/office/drawing/2014/main" id="{C5E734B3-091E-411F-A3D5-193380B87AF4}"/>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0B0DAF-DBC1-4C2D-AA62-3D560C0F6FAE}"/>
              </a:ext>
            </a:extLst>
          </p:cNvPr>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82681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A29455D9-3D36-4359-AE74-44B6302C31B1}"/>
                                            </p:graphicEl>
                                          </p:spTgt>
                                        </p:tgtEl>
                                        <p:attrNameLst>
                                          <p:attrName>style.visibility</p:attrName>
                                        </p:attrNameLst>
                                      </p:cBhvr>
                                      <p:to>
                                        <p:strVal val="visible"/>
                                      </p:to>
                                    </p:set>
                                    <p:animEffect transition="in" filter="fade">
                                      <p:cBhvr>
                                        <p:cTn id="7" dur="500"/>
                                        <p:tgtEl>
                                          <p:spTgt spid="5">
                                            <p:graphicEl>
                                              <a:dgm id="{A29455D9-3D36-4359-AE74-44B6302C31B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6525EB0-CCF9-4D0E-81D5-2B3631038B81}"/>
                                            </p:graphicEl>
                                          </p:spTgt>
                                        </p:tgtEl>
                                        <p:attrNameLst>
                                          <p:attrName>style.visibility</p:attrName>
                                        </p:attrNameLst>
                                      </p:cBhvr>
                                      <p:to>
                                        <p:strVal val="visible"/>
                                      </p:to>
                                    </p:set>
                                    <p:animEffect transition="in" filter="fade">
                                      <p:cBhvr>
                                        <p:cTn id="12" dur="500"/>
                                        <p:tgtEl>
                                          <p:spTgt spid="5">
                                            <p:graphicEl>
                                              <a:dgm id="{E6525EB0-CCF9-4D0E-81D5-2B3631038B8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E05D0281-13A2-4DB8-98FF-57F806B662EE}"/>
                                            </p:graphicEl>
                                          </p:spTgt>
                                        </p:tgtEl>
                                        <p:attrNameLst>
                                          <p:attrName>style.visibility</p:attrName>
                                        </p:attrNameLst>
                                      </p:cBhvr>
                                      <p:to>
                                        <p:strVal val="visible"/>
                                      </p:to>
                                    </p:set>
                                    <p:animEffect transition="in" filter="fade">
                                      <p:cBhvr>
                                        <p:cTn id="17" dur="500"/>
                                        <p:tgtEl>
                                          <p:spTgt spid="5">
                                            <p:graphicEl>
                                              <a:dgm id="{E05D0281-13A2-4DB8-98FF-57F806B662E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7DCED3FB-88E1-48B8-A9E3-DB6CFA6585F3}"/>
                                            </p:graphicEl>
                                          </p:spTgt>
                                        </p:tgtEl>
                                        <p:attrNameLst>
                                          <p:attrName>style.visibility</p:attrName>
                                        </p:attrNameLst>
                                      </p:cBhvr>
                                      <p:to>
                                        <p:strVal val="visible"/>
                                      </p:to>
                                    </p:set>
                                    <p:animEffect transition="in" filter="fade">
                                      <p:cBhvr>
                                        <p:cTn id="22" dur="500"/>
                                        <p:tgtEl>
                                          <p:spTgt spid="5">
                                            <p:graphicEl>
                                              <a:dgm id="{7DCED3FB-88E1-48B8-A9E3-DB6CFA6585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66</a:t>
            </a:fld>
            <a:endParaRPr lang="en-US" dirty="0"/>
          </a:p>
        </p:txBody>
      </p:sp>
      <p:graphicFrame>
        <p:nvGraphicFramePr>
          <p:cNvPr id="9" name="Table 8">
            <a:extLst>
              <a:ext uri="{FF2B5EF4-FFF2-40B4-BE49-F238E27FC236}">
                <a16:creationId xmlns:a16="http://schemas.microsoft.com/office/drawing/2014/main" id="{BCD603BC-40F1-49F8-AF91-7302DA2D8AFD}"/>
              </a:ext>
            </a:extLst>
          </p:cNvPr>
          <p:cNvGraphicFramePr>
            <a:graphicFrameLocks noGrp="1"/>
          </p:cNvGraphicFramePr>
          <p:nvPr>
            <p:extLst>
              <p:ext uri="{D42A27DB-BD31-4B8C-83A1-F6EECF244321}">
                <p14:modId xmlns:p14="http://schemas.microsoft.com/office/powerpoint/2010/main" val="2578232864"/>
              </p:ext>
            </p:extLst>
          </p:nvPr>
        </p:nvGraphicFramePr>
        <p:xfrm>
          <a:off x="442715" y="1483136"/>
          <a:ext cx="10185510" cy="3017520"/>
        </p:xfrm>
        <a:graphic>
          <a:graphicData uri="http://schemas.openxmlformats.org/drawingml/2006/table">
            <a:tbl>
              <a:tblPr firstRow="1" bandRow="1">
                <a:tableStyleId>{0505E3EF-67EA-436B-97B2-0124C06EBD24}</a:tableStyleId>
              </a:tblPr>
              <a:tblGrid>
                <a:gridCol w="3705495">
                  <a:extLst>
                    <a:ext uri="{9D8B030D-6E8A-4147-A177-3AD203B41FA5}">
                      <a16:colId xmlns:a16="http://schemas.microsoft.com/office/drawing/2014/main" val="2945527033"/>
                    </a:ext>
                  </a:extLst>
                </a:gridCol>
                <a:gridCol w="6480015">
                  <a:extLst>
                    <a:ext uri="{9D8B030D-6E8A-4147-A177-3AD203B41FA5}">
                      <a16:colId xmlns:a16="http://schemas.microsoft.com/office/drawing/2014/main" val="730838899"/>
                    </a:ext>
                  </a:extLst>
                </a:gridCol>
              </a:tblGrid>
              <a:tr h="370840">
                <a:tc>
                  <a:txBody>
                    <a:bodyPr/>
                    <a:lstStyle/>
                    <a:p>
                      <a:pPr algn="r"/>
                      <a:r>
                        <a:rPr lang="en-US" sz="4800" b="0" dirty="0">
                          <a:solidFill>
                            <a:schemeClr val="tx2">
                              <a:lumMod val="75000"/>
                            </a:schemeClr>
                          </a:solidFill>
                          <a:effectLst>
                            <a:outerShdw blurRad="38100" dist="38100" dir="2700000" algn="tl">
                              <a:srgbClr val="000000">
                                <a:alpha val="43137"/>
                              </a:srgbClr>
                            </a:outerShdw>
                          </a:effectLst>
                        </a:rPr>
                        <a:t>Supervision Supports</a:t>
                      </a:r>
                      <a:endParaRPr lang="en-US" sz="4800" b="0" i="0" dirty="0">
                        <a:solidFill>
                          <a:schemeClr val="tx2">
                            <a:lumMod val="75000"/>
                          </a:schemeClr>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Effective pretrial supervision includes:</a:t>
                      </a:r>
                    </a:p>
                    <a:p>
                      <a:pPr marL="231775" indent="-231775">
                        <a:buFont typeface="Arial" panose="020B0604020202020204" pitchFamily="34" charset="0"/>
                        <a:buChar char="•"/>
                      </a:pPr>
                      <a:r>
                        <a:rPr lang="en-US" sz="2400" b="0"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Notification to defendants of upcoming court dates</a:t>
                      </a:r>
                    </a:p>
                    <a:p>
                      <a:pPr marL="231775" indent="-231775">
                        <a:buFont typeface="Arial" panose="020B0604020202020204" pitchFamily="34" charset="0"/>
                        <a:buChar char="•"/>
                      </a:pPr>
                      <a:r>
                        <a:rPr lang="en-US" sz="2400" b="0"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Early and meaningful responses to defendant conduct</a:t>
                      </a:r>
                    </a:p>
                    <a:p>
                      <a:pPr marL="231775" indent="-231775">
                        <a:buFont typeface="Arial" panose="020B0604020202020204" pitchFamily="34" charset="0"/>
                        <a:buChar char="•"/>
                      </a:pPr>
                      <a:r>
                        <a:rPr lang="en-US" sz="2400" b="0"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Notification to the Court of defendant conduct and the possible need for supervision adjustment</a:t>
                      </a:r>
                      <a:endParaRPr lang="en-US" b="0" dirty="0">
                        <a:solidFill>
                          <a:schemeClr val="accent4">
                            <a:lumMod val="40000"/>
                            <a:lumOff val="60000"/>
                          </a:schemeClr>
                        </a:solidFill>
                        <a:effectLst>
                          <a:outerShdw blurRad="38100" dist="38100" dir="2700000" algn="tl">
                            <a:srgbClr val="000000">
                              <a:alpha val="43137"/>
                            </a:srgbClr>
                          </a:outerShdw>
                        </a:effectLst>
                        <a:latin typeface="+mj-lt"/>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504437"/>
                  </a:ext>
                </a:extLst>
              </a:tr>
            </a:tbl>
          </a:graphicData>
        </a:graphic>
      </p:graphicFrame>
      <p:pic>
        <p:nvPicPr>
          <p:cNvPr id="6" name="Picture 5" descr="National Institute of Corrections">
            <a:extLst>
              <a:ext uri="{FF2B5EF4-FFF2-40B4-BE49-F238E27FC236}">
                <a16:creationId xmlns:a16="http://schemas.microsoft.com/office/drawing/2014/main" id="{B56F6770-F980-4958-9338-EC4879A0CC49}"/>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37C2EE6-BCAC-488F-8865-35964F567B09}"/>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45282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A1BD8B-C251-401E-BD76-9FE362FE7BA2}"/>
              </a:ext>
            </a:extLst>
          </p:cNvPr>
          <p:cNvSpPr>
            <a:spLocks noGrp="1"/>
          </p:cNvSpPr>
          <p:nvPr>
            <p:ph type="sldNum" sz="quarter" idx="12"/>
          </p:nvPr>
        </p:nvSpPr>
        <p:spPr/>
        <p:txBody>
          <a:bodyPr/>
          <a:lstStyle/>
          <a:p>
            <a:fld id="{D57F1E4F-1CFF-5643-939E-02111984F565}" type="slidenum">
              <a:rPr lang="en-US" smtClean="0"/>
              <a:t>67</a:t>
            </a:fld>
            <a:endParaRPr lang="en-US" dirty="0"/>
          </a:p>
        </p:txBody>
      </p:sp>
      <p:graphicFrame>
        <p:nvGraphicFramePr>
          <p:cNvPr id="5" name="Chart 4">
            <a:extLst>
              <a:ext uri="{FF2B5EF4-FFF2-40B4-BE49-F238E27FC236}">
                <a16:creationId xmlns:a16="http://schemas.microsoft.com/office/drawing/2014/main" id="{8397AFE2-A947-4A1E-ACAA-F52711AC6C5D}"/>
              </a:ext>
            </a:extLst>
          </p:cNvPr>
          <p:cNvGraphicFramePr/>
          <p:nvPr/>
        </p:nvGraphicFramePr>
        <p:xfrm>
          <a:off x="285750" y="190500"/>
          <a:ext cx="9810750" cy="630555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National Institute of Corrections">
            <a:extLst>
              <a:ext uri="{FF2B5EF4-FFF2-40B4-BE49-F238E27FC236}">
                <a16:creationId xmlns:a16="http://schemas.microsoft.com/office/drawing/2014/main" id="{A6851162-C29D-46B3-AA1F-7A09473D1A1C}"/>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69CD1CE-F8EB-48C4-8308-5043FB55B0F2}"/>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762746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A1BD8B-C251-401E-BD76-9FE362FE7BA2}"/>
              </a:ext>
            </a:extLst>
          </p:cNvPr>
          <p:cNvSpPr>
            <a:spLocks noGrp="1"/>
          </p:cNvSpPr>
          <p:nvPr>
            <p:ph type="sldNum" sz="quarter" idx="12"/>
          </p:nvPr>
        </p:nvSpPr>
        <p:spPr/>
        <p:txBody>
          <a:bodyPr/>
          <a:lstStyle/>
          <a:p>
            <a:fld id="{D57F1E4F-1CFF-5643-939E-02111984F565}" type="slidenum">
              <a:rPr lang="en-US" smtClean="0"/>
              <a:t>68</a:t>
            </a:fld>
            <a:endParaRPr lang="en-US" dirty="0"/>
          </a:p>
        </p:txBody>
      </p:sp>
      <p:graphicFrame>
        <p:nvGraphicFramePr>
          <p:cNvPr id="5" name="Chart 4">
            <a:extLst>
              <a:ext uri="{FF2B5EF4-FFF2-40B4-BE49-F238E27FC236}">
                <a16:creationId xmlns:a16="http://schemas.microsoft.com/office/drawing/2014/main" id="{8397AFE2-A947-4A1E-ACAA-F52711AC6C5D}"/>
              </a:ext>
            </a:extLst>
          </p:cNvPr>
          <p:cNvGraphicFramePr/>
          <p:nvPr/>
        </p:nvGraphicFramePr>
        <p:xfrm>
          <a:off x="285750" y="190500"/>
          <a:ext cx="9810750" cy="630555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5A0E7F12-25B1-4D15-9C7B-7F54BB83B6B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736827" y="5383161"/>
            <a:ext cx="1179870" cy="1091429"/>
          </a:xfrm>
          <a:prstGeom prst="rect">
            <a:avLst/>
          </a:prstGeom>
          <a:effectLst>
            <a:reflection blurRad="6350" stA="50000" endA="300" endPos="55500" dist="50800" dir="5400000" sy="-100000" algn="bl" rotWithShape="0"/>
          </a:effectLst>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5="http://schemas.microsoft.com/office/word/2012/wordml" xmlns:ve="http://schemas.openxmlformats.org/markup-compatibility/2006" xmlns:lc="http://schemas.openxmlformats.org/drawingml/2006/lockedCanvas"/>
            </a:ext>
          </a:extLst>
        </p:spPr>
      </p:pic>
    </p:spTree>
    <p:extLst>
      <p:ext uri="{BB962C8B-B14F-4D97-AF65-F5344CB8AC3E}">
        <p14:creationId xmlns:p14="http://schemas.microsoft.com/office/powerpoint/2010/main" val="928884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55612" y="1309255"/>
            <a:ext cx="8896928" cy="4093428"/>
          </a:xfrm>
          <a:prstGeom prst="rect">
            <a:avLst/>
          </a:prstGeom>
        </p:spPr>
        <p:txBody>
          <a:bodyPr wrap="square">
            <a:spAutoFit/>
          </a:bodyPr>
          <a:lstStyle/>
          <a:p>
            <a:r>
              <a:rPr lang="en-US" sz="2000"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In Kentucky, we are striving to limit costly and unproven options for release. We provide court date notifications and monitor for new criminal activity and court appearance for every defendant released. In the past 12 months, </a:t>
            </a:r>
            <a:r>
              <a:rPr lang="en-US" sz="2000" b="1"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only 3% of the 135,324 people released before trial were placed on supervision.</a:t>
            </a:r>
            <a:r>
              <a:rPr lang="en-US" sz="2000"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 We choose to recommend release with minimal supervision for a lot of people and we get good results.</a:t>
            </a:r>
          </a:p>
          <a:p>
            <a:endParaRPr lang="en-US" sz="2000"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endParaRPr>
          </a:p>
          <a:p>
            <a:r>
              <a:rPr lang="en-US" sz="2000"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For high-risk defendants—only about 12% of all arrested people—standard supervision in Kentucky entails one contact (either by phone or in person) with the defendant per month, court notification and compliance verification. Even with supervision this minimal, </a:t>
            </a:r>
            <a:r>
              <a:rPr lang="en-US" sz="2000" b="1"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high-risk defendants only get arrested 14% of the time while on pretrial release and 79% show up for court when scheduled</a:t>
            </a:r>
            <a:r>
              <a:rPr lang="en-US" sz="2000" dirty="0">
                <a:solidFill>
                  <a:schemeClr val="accent4">
                    <a:lumMod val="40000"/>
                    <a:lumOff val="60000"/>
                  </a:schemeClr>
                </a:solidFill>
                <a:effectLst>
                  <a:outerShdw blurRad="38100" dist="38100" dir="2700000" algn="tl">
                    <a:srgbClr val="000000">
                      <a:alpha val="43137"/>
                    </a:srgbClr>
                  </a:outerShdw>
                </a:effectLst>
                <a:latin typeface="+mj-lt"/>
                <a:ea typeface="Linux Biolinum G" panose="02000503000000000000" pitchFamily="2" charset="0"/>
                <a:cs typeface="Linux Biolinum G" panose="02000503000000000000" pitchFamily="2" charset="0"/>
              </a:rPr>
              <a:t>.</a:t>
            </a:r>
          </a:p>
        </p:txBody>
      </p:sp>
      <p:sp>
        <p:nvSpPr>
          <p:cNvPr id="2" name="Slide Number Placeholder 1">
            <a:extLst>
              <a:ext uri="{FF2B5EF4-FFF2-40B4-BE49-F238E27FC236}">
                <a16:creationId xmlns:a16="http://schemas.microsoft.com/office/drawing/2014/main" id="{A3A7EB76-BAA6-41D9-B9D7-381E35C4B1CC}"/>
              </a:ext>
            </a:extLst>
          </p:cNvPr>
          <p:cNvSpPr>
            <a:spLocks noGrp="1"/>
          </p:cNvSpPr>
          <p:nvPr>
            <p:ph type="sldNum" sz="quarter" idx="12"/>
          </p:nvPr>
        </p:nvSpPr>
        <p:spPr/>
        <p:txBody>
          <a:bodyPr/>
          <a:lstStyle/>
          <a:p>
            <a:fld id="{D57F1E4F-1CFF-5643-939E-02111984F565}" type="slidenum">
              <a:rPr lang="en-US" smtClean="0"/>
              <a:t>69</a:t>
            </a:fld>
            <a:endParaRPr lang="en-US" dirty="0"/>
          </a:p>
        </p:txBody>
      </p:sp>
      <p:pic>
        <p:nvPicPr>
          <p:cNvPr id="5" name="Picture 4" descr="National Institute of Corrections">
            <a:extLst>
              <a:ext uri="{FF2B5EF4-FFF2-40B4-BE49-F238E27FC236}">
                <a16:creationId xmlns:a16="http://schemas.microsoft.com/office/drawing/2014/main" id="{9682DE39-6605-4413-842D-5E1948F8BFD2}"/>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46DB18-7EFD-40DF-850F-B5E8DFBB9E9C}"/>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305512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5" name="Picture 14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7" name="Oval 14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9" name="Picture 14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1" name="Picture 15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3" name="Rectangle 15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0" name="Picture 2" descr="See the source image">
            <a:extLst>
              <a:ext uri="{FF2B5EF4-FFF2-40B4-BE49-F238E27FC236}">
                <a16:creationId xmlns:a16="http://schemas.microsoft.com/office/drawing/2014/main" id="{4A70946B-827A-48E5-9C2B-E67060206CA1}"/>
              </a:ext>
            </a:extLst>
          </p:cNvPr>
          <p:cNvPicPr>
            <a:picLocks noChangeAspect="1" noChangeArrowheads="1"/>
          </p:cNvPicPr>
          <p:nvPr/>
        </p:nvPicPr>
        <p:blipFill rotWithShape="1">
          <a:blip r:embed="rId7">
            <a:alphaModFix/>
            <a:extLst>
              <a:ext uri="{28A0092B-C50C-407E-A947-70E740481C1C}">
                <a14:useLocalDpi xmlns:a14="http://schemas.microsoft.com/office/drawing/2010/main" val="0"/>
              </a:ext>
            </a:extLst>
          </a:blip>
          <a:srcRect l="9091" t="30413" b="184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C73A1314-2070-446E-B692-C78D88AAB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7800" y="0"/>
            <a:ext cx="58658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7" name="Rectangle 156">
            <a:extLst>
              <a:ext uri="{FF2B5EF4-FFF2-40B4-BE49-F238E27FC236}">
                <a16:creationId xmlns:a16="http://schemas.microsoft.com/office/drawing/2014/main" id="{2B65E6B8-0D17-4912-97E4-60B47A511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257800" y="1295400"/>
            <a:ext cx="5867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E6F2400-C51A-480D-916E-21D1C8127F71}"/>
              </a:ext>
            </a:extLst>
          </p:cNvPr>
          <p:cNvSpPr>
            <a:spLocks noGrp="1"/>
          </p:cNvSpPr>
          <p:nvPr>
            <p:ph type="title"/>
          </p:nvPr>
        </p:nvSpPr>
        <p:spPr>
          <a:xfrm>
            <a:off x="5418161" y="1447800"/>
            <a:ext cx="4562452" cy="3253378"/>
          </a:xfrm>
        </p:spPr>
        <p:txBody>
          <a:bodyPr vert="horz" lIns="91440" tIns="45720" rIns="91440" bIns="45720" rtlCol="0" anchor="b">
            <a:normAutofit/>
          </a:bodyPr>
          <a:lstStyle/>
          <a:p>
            <a:r>
              <a:rPr lang="en-US" sz="4800" dirty="0">
                <a:effectLst>
                  <a:outerShdw blurRad="38100" dist="38100" dir="2700000" algn="tl">
                    <a:srgbClr val="000000">
                      <a:alpha val="43137"/>
                    </a:srgbClr>
                  </a:outerShdw>
                </a:effectLst>
              </a:rPr>
              <a:t>Essential Elements of a Pretrial Justice System</a:t>
            </a:r>
          </a:p>
        </p:txBody>
      </p:sp>
      <p:sp>
        <p:nvSpPr>
          <p:cNvPr id="5" name="Text Placeholder 4">
            <a:extLst>
              <a:ext uri="{FF2B5EF4-FFF2-40B4-BE49-F238E27FC236}">
                <a16:creationId xmlns:a16="http://schemas.microsoft.com/office/drawing/2014/main" id="{D81502F0-35EA-4EE1-B168-5C70396283FB}"/>
              </a:ext>
            </a:extLst>
          </p:cNvPr>
          <p:cNvSpPr>
            <a:spLocks noGrp="1"/>
          </p:cNvSpPr>
          <p:nvPr>
            <p:ph type="body" idx="1"/>
          </p:nvPr>
        </p:nvSpPr>
        <p:spPr>
          <a:xfrm>
            <a:off x="5418161" y="4701178"/>
            <a:ext cx="4562452" cy="937622"/>
          </a:xfrm>
        </p:spPr>
        <p:txBody>
          <a:bodyPr vert="horz" lIns="91440" tIns="45720" rIns="91440" bIns="45720" rtlCol="0" anchor="t">
            <a:normAutofit/>
          </a:bodyPr>
          <a:lstStyle/>
          <a:p>
            <a:r>
              <a:rPr lang="en-US" sz="1800" dirty="0">
                <a:effectLst>
                  <a:outerShdw blurRad="38100" dist="38100" dir="2700000" algn="tl">
                    <a:srgbClr val="000000">
                      <a:alpha val="43137"/>
                    </a:srgbClr>
                  </a:outerShdw>
                </a:effectLst>
              </a:rPr>
              <a:t>A system-wide approach to real bail reform</a:t>
            </a:r>
          </a:p>
        </p:txBody>
      </p:sp>
      <p:sp>
        <p:nvSpPr>
          <p:cNvPr id="6" name="Slide Number Placeholder 5">
            <a:extLst>
              <a:ext uri="{FF2B5EF4-FFF2-40B4-BE49-F238E27FC236}">
                <a16:creationId xmlns:a16="http://schemas.microsoft.com/office/drawing/2014/main" id="{2ED74C36-D56C-47A6-B5FA-6D3FC39D5C94}"/>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1995776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1A6BF1-3AE1-400A-A5C6-BD25A4AA2BDF}"/>
              </a:ext>
            </a:extLst>
          </p:cNvPr>
          <p:cNvSpPr>
            <a:spLocks noGrp="1"/>
          </p:cNvSpPr>
          <p:nvPr>
            <p:ph type="sldNum" sz="quarter" idx="12"/>
          </p:nvPr>
        </p:nvSpPr>
        <p:spPr/>
        <p:txBody>
          <a:bodyPr/>
          <a:lstStyle/>
          <a:p>
            <a:fld id="{D57F1E4F-1CFF-5643-939E-02111984F565}" type="slidenum">
              <a:rPr lang="en-US" smtClean="0"/>
              <a:t>70</a:t>
            </a:fld>
            <a:endParaRPr lang="en-US" dirty="0"/>
          </a:p>
        </p:txBody>
      </p:sp>
      <p:graphicFrame>
        <p:nvGraphicFramePr>
          <p:cNvPr id="5" name="Chart 4">
            <a:extLst>
              <a:ext uri="{FF2B5EF4-FFF2-40B4-BE49-F238E27FC236}">
                <a16:creationId xmlns:a16="http://schemas.microsoft.com/office/drawing/2014/main" id="{27662AE0-AC31-45D3-9CA5-71E650E20374}"/>
              </a:ext>
            </a:extLst>
          </p:cNvPr>
          <p:cNvGraphicFramePr/>
          <p:nvPr/>
        </p:nvGraphicFramePr>
        <p:xfrm>
          <a:off x="283325" y="311239"/>
          <a:ext cx="10069215" cy="611684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National Institute of Corrections">
            <a:extLst>
              <a:ext uri="{FF2B5EF4-FFF2-40B4-BE49-F238E27FC236}">
                <a16:creationId xmlns:a16="http://schemas.microsoft.com/office/drawing/2014/main" id="{6129437E-7674-46C9-A159-6C9228E537C2}"/>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6BD2601-1EE7-4104-B648-A980A51C73B6}"/>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770355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BDD93-CDD2-4F65-9CDA-648B8A719678}"/>
              </a:ext>
            </a:extLst>
          </p:cNvPr>
          <p:cNvSpPr>
            <a:spLocks noGrp="1"/>
          </p:cNvSpPr>
          <p:nvPr>
            <p:ph type="sldNum" sz="quarter" idx="12"/>
          </p:nvPr>
        </p:nvSpPr>
        <p:spPr/>
        <p:txBody>
          <a:bodyPr/>
          <a:lstStyle/>
          <a:p>
            <a:fld id="{D57F1E4F-1CFF-5643-939E-02111984F565}" type="slidenum">
              <a:rPr lang="en-US" smtClean="0"/>
              <a:t>71</a:t>
            </a:fld>
            <a:endParaRPr lang="en-US" dirty="0"/>
          </a:p>
        </p:txBody>
      </p:sp>
      <p:sp>
        <p:nvSpPr>
          <p:cNvPr id="5" name="Rectangle 4">
            <a:extLst>
              <a:ext uri="{FF2B5EF4-FFF2-40B4-BE49-F238E27FC236}">
                <a16:creationId xmlns:a16="http://schemas.microsoft.com/office/drawing/2014/main" id="{5970E5A2-51F4-4841-90E5-AF76C9B9DE51}"/>
              </a:ext>
            </a:extLst>
          </p:cNvPr>
          <p:cNvSpPr/>
          <p:nvPr/>
        </p:nvSpPr>
        <p:spPr>
          <a:xfrm>
            <a:off x="989824" y="1563198"/>
            <a:ext cx="8983415" cy="3724096"/>
          </a:xfrm>
          <a:prstGeom prst="rect">
            <a:avLst/>
          </a:prstGeom>
        </p:spPr>
        <p:txBody>
          <a:bodyPr wrap="square">
            <a:spAutoFit/>
          </a:bodyPr>
          <a:lstStyle/>
          <a:p>
            <a:pPr marL="342900" indent="-342900" fontAlgn="auto">
              <a:spcBef>
                <a:spcPts val="0"/>
              </a:spcBef>
              <a:spcAft>
                <a:spcPts val="0"/>
              </a:spcAft>
              <a:buFont typeface="Wingdings" panose="05000000000000000000" pitchFamily="2" charset="2"/>
              <a:buChar char="§"/>
              <a:defRPr/>
            </a:pPr>
            <a:r>
              <a:rPr lang="en-US" sz="2400" dirty="0">
                <a:solidFill>
                  <a:schemeClr val="accent5">
                    <a:lumMod val="40000"/>
                    <a:lumOff val="60000"/>
                  </a:schemeClr>
                </a:solidFill>
                <a:effectLst>
                  <a:outerShdw blurRad="38100" dist="38100" dir="2700000" algn="tl">
                    <a:srgbClr val="000000">
                      <a:alpha val="43137"/>
                    </a:srgbClr>
                  </a:outerShdw>
                </a:effectLst>
                <a:latin typeface="+mj-lt"/>
              </a:rPr>
              <a:t>The body of knowledge about evidence-based and best Pretrial Supervision practices is still developing.</a:t>
            </a:r>
          </a:p>
          <a:p>
            <a:pPr marL="342900" indent="-342900" fontAlgn="auto">
              <a:spcBef>
                <a:spcPts val="0"/>
              </a:spcBef>
              <a:spcAft>
                <a:spcPts val="0"/>
              </a:spcAft>
              <a:buFont typeface="Wingdings" panose="05000000000000000000" pitchFamily="2" charset="2"/>
              <a:buChar char="§"/>
              <a:defRPr/>
            </a:pPr>
            <a:endParaRPr lang="en-US" sz="2400" dirty="0">
              <a:solidFill>
                <a:schemeClr val="accent5">
                  <a:lumMod val="40000"/>
                  <a:lumOff val="60000"/>
                </a:schemeClr>
              </a:solidFill>
              <a:effectLst>
                <a:outerShdw blurRad="38100" dist="38100" dir="2700000" algn="tl">
                  <a:srgbClr val="000000">
                    <a:alpha val="43137"/>
                  </a:srgbClr>
                </a:outerShdw>
              </a:effectLst>
              <a:latin typeface="+mj-lt"/>
            </a:endParaRPr>
          </a:p>
          <a:p>
            <a:pPr marL="342900" indent="-342900" fontAlgn="auto">
              <a:spcBef>
                <a:spcPts val="0"/>
              </a:spcBef>
              <a:spcAft>
                <a:spcPts val="0"/>
              </a:spcAft>
              <a:buFont typeface="Wingdings" panose="05000000000000000000" pitchFamily="2" charset="2"/>
              <a:buChar char="§"/>
              <a:defRPr/>
            </a:pPr>
            <a:r>
              <a:rPr lang="en-US" sz="2400" dirty="0">
                <a:solidFill>
                  <a:schemeClr val="accent5">
                    <a:lumMod val="40000"/>
                    <a:lumOff val="60000"/>
                  </a:schemeClr>
                </a:solidFill>
                <a:effectLst>
                  <a:outerShdw blurRad="38100" dist="38100" dir="2700000" algn="tl">
                    <a:srgbClr val="000000">
                      <a:alpha val="43137"/>
                    </a:srgbClr>
                  </a:outerShdw>
                </a:effectLst>
                <a:latin typeface="+mj-lt"/>
              </a:rPr>
              <a:t>Levels of supervision appear to influence outcomes, but the effect of individual conditions is an open question.</a:t>
            </a:r>
          </a:p>
          <a:p>
            <a:pPr marL="342900" indent="-342900" fontAlgn="auto">
              <a:spcBef>
                <a:spcPts val="0"/>
              </a:spcBef>
              <a:spcAft>
                <a:spcPts val="0"/>
              </a:spcAft>
              <a:buFont typeface="Wingdings" panose="05000000000000000000" pitchFamily="2" charset="2"/>
              <a:buChar char="§"/>
              <a:defRPr/>
            </a:pPr>
            <a:endParaRPr lang="en-US" sz="2400" dirty="0">
              <a:solidFill>
                <a:schemeClr val="accent5">
                  <a:lumMod val="40000"/>
                  <a:lumOff val="60000"/>
                </a:schemeClr>
              </a:solidFill>
              <a:effectLst>
                <a:outerShdw blurRad="38100" dist="38100" dir="2700000" algn="tl">
                  <a:srgbClr val="000000">
                    <a:alpha val="43137"/>
                  </a:srgbClr>
                </a:outerShdw>
              </a:effectLst>
              <a:latin typeface="+mj-lt"/>
            </a:endParaRPr>
          </a:p>
          <a:p>
            <a:pPr marL="342900" indent="-342900" fontAlgn="auto">
              <a:spcBef>
                <a:spcPts val="0"/>
              </a:spcBef>
              <a:spcAft>
                <a:spcPts val="0"/>
              </a:spcAft>
              <a:buFont typeface="Wingdings" panose="05000000000000000000" pitchFamily="2" charset="2"/>
              <a:buChar char="§"/>
              <a:defRPr/>
            </a:pPr>
            <a:r>
              <a:rPr lang="en-US" sz="2400" dirty="0">
                <a:solidFill>
                  <a:schemeClr val="accent5">
                    <a:lumMod val="40000"/>
                    <a:lumOff val="60000"/>
                  </a:schemeClr>
                </a:solidFill>
                <a:effectLst>
                  <a:outerShdw blurRad="38100" dist="38100" dir="2700000" algn="tl">
                    <a:srgbClr val="000000">
                      <a:alpha val="43137"/>
                    </a:srgbClr>
                  </a:outerShdw>
                </a:effectLst>
                <a:latin typeface="+mj-lt"/>
              </a:rPr>
              <a:t>Risk assessment and outcome and performance measurement data suggest that low to moderate supervision levels are appropriate for most defendants.</a:t>
            </a:r>
            <a:endParaRPr lang="en-US" sz="2400" dirty="0">
              <a:effectLst>
                <a:outerShdw blurRad="38100" dist="38100" dir="2700000" algn="tl">
                  <a:srgbClr val="000000">
                    <a:alpha val="43137"/>
                  </a:srgbClr>
                </a:outerShdw>
              </a:effectLst>
              <a:latin typeface="+mj-lt"/>
            </a:endParaRPr>
          </a:p>
          <a:p>
            <a:endParaRPr lang="en-US" sz="2000" dirty="0">
              <a:solidFill>
                <a:schemeClr val="accent5">
                  <a:lumMod val="40000"/>
                  <a:lumOff val="60000"/>
                </a:schemeClr>
              </a:solidFill>
              <a:effectLst>
                <a:outerShdw blurRad="38100" dist="38100" dir="2700000" algn="tl">
                  <a:srgbClr val="000000">
                    <a:alpha val="43137"/>
                  </a:srgbClr>
                </a:outerShdw>
              </a:effectLst>
            </a:endParaRPr>
          </a:p>
        </p:txBody>
      </p:sp>
      <p:sp>
        <p:nvSpPr>
          <p:cNvPr id="6" name="Title 3">
            <a:extLst>
              <a:ext uri="{FF2B5EF4-FFF2-40B4-BE49-F238E27FC236}">
                <a16:creationId xmlns:a16="http://schemas.microsoft.com/office/drawing/2014/main" id="{BEC0456C-007A-43CB-AE43-D6BFD4B39646}"/>
              </a:ext>
            </a:extLst>
          </p:cNvPr>
          <p:cNvSpPr>
            <a:spLocks noGrp="1"/>
          </p:cNvSpPr>
          <p:nvPr>
            <p:ph type="title"/>
          </p:nvPr>
        </p:nvSpPr>
        <p:spPr>
          <a:xfrm>
            <a:off x="646111" y="452718"/>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effectLst>
                  <a:outerShdw blurRad="38100" dist="38100" dir="2700000" algn="tl">
                    <a:srgbClr val="000000">
                      <a:alpha val="43137"/>
                    </a:srgbClr>
                  </a:outerShdw>
                </a:effectLst>
              </a:rPr>
              <a:t>What We Know</a:t>
            </a:r>
          </a:p>
        </p:txBody>
      </p:sp>
      <p:pic>
        <p:nvPicPr>
          <p:cNvPr id="7" name="Picture 6" descr="National Institute of Corrections">
            <a:extLst>
              <a:ext uri="{FF2B5EF4-FFF2-40B4-BE49-F238E27FC236}">
                <a16:creationId xmlns:a16="http://schemas.microsoft.com/office/drawing/2014/main" id="{C33C98F7-D640-433A-898E-FF29A0843ED7}"/>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BAF71FA-23E4-4594-8970-DF4749BA843A}"/>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939630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4A9C6-ADE4-46D0-93EA-0F27948020C3}"/>
              </a:ext>
            </a:extLst>
          </p:cNvPr>
          <p:cNvSpPr>
            <a:spLocks noGrp="1"/>
          </p:cNvSpPr>
          <p:nvPr>
            <p:ph type="sldNum" sz="quarter" idx="12"/>
          </p:nvPr>
        </p:nvSpPr>
        <p:spPr/>
        <p:txBody>
          <a:bodyPr/>
          <a:lstStyle/>
          <a:p>
            <a:fld id="{D57F1E4F-1CFF-5643-939E-02111984F565}" type="slidenum">
              <a:rPr lang="en-US" smtClean="0"/>
              <a:t>72</a:t>
            </a:fld>
            <a:endParaRPr lang="en-US" dirty="0"/>
          </a:p>
        </p:txBody>
      </p:sp>
      <p:sp>
        <p:nvSpPr>
          <p:cNvPr id="5" name="Rectangle 4">
            <a:extLst>
              <a:ext uri="{FF2B5EF4-FFF2-40B4-BE49-F238E27FC236}">
                <a16:creationId xmlns:a16="http://schemas.microsoft.com/office/drawing/2014/main" id="{3DAEB083-824E-4A17-9871-BF7CE7FE884E}"/>
              </a:ext>
            </a:extLst>
          </p:cNvPr>
          <p:cNvSpPr/>
          <p:nvPr/>
        </p:nvSpPr>
        <p:spPr>
          <a:xfrm>
            <a:off x="3067710" y="632494"/>
            <a:ext cx="7452507" cy="923330"/>
          </a:xfrm>
          <a:prstGeom prst="rect">
            <a:avLst/>
          </a:prstGeom>
        </p:spPr>
        <p:txBody>
          <a:bodyPr wrap="square">
            <a:spAutoFit/>
          </a:bodyPr>
          <a:lstStyle/>
          <a:p>
            <a:r>
              <a:rPr lang="en-US" dirty="0">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rPr>
              <a:t>Supervision levels tied to assessed risk levels greatly improve pretrial outcomes. Conversely, improper supervision produces poor outcomes and wastes resources.  (The “risk principle”). </a:t>
            </a:r>
          </a:p>
        </p:txBody>
      </p:sp>
      <p:sp>
        <p:nvSpPr>
          <p:cNvPr id="6" name="Rectangle 5">
            <a:extLst>
              <a:ext uri="{FF2B5EF4-FFF2-40B4-BE49-F238E27FC236}">
                <a16:creationId xmlns:a16="http://schemas.microsoft.com/office/drawing/2014/main" id="{C7F8937E-1759-4F51-8194-823BAD33BCE2}"/>
              </a:ext>
            </a:extLst>
          </p:cNvPr>
          <p:cNvSpPr/>
          <p:nvPr/>
        </p:nvSpPr>
        <p:spPr>
          <a:xfrm>
            <a:off x="761206" y="1773901"/>
            <a:ext cx="9216230" cy="3046988"/>
          </a:xfrm>
          <a:prstGeom prst="rect">
            <a:avLst/>
          </a:prstGeom>
        </p:spPr>
        <p:txBody>
          <a:bodyPr wrap="square">
            <a:spAutoFit/>
          </a:bodyPr>
          <a:lstStyle/>
          <a:p>
            <a:r>
              <a:rPr lang="en-US" sz="2400" dirty="0">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rPr>
              <a:t>Drawing on data from two states, the Laura and John Arnold Foundation examined the likelihood of new criminal arrest and failure to appear for defendants released pretrial with supervision and those released without supervision. The study found that moderate- and high-risk defendants who received pretrial supervision were more likely to appear in court, and all defendants who were supervised pretrial for 180 days or more were less likely to be arrested for new criminal activity.</a:t>
            </a:r>
          </a:p>
        </p:txBody>
      </p:sp>
      <p:sp>
        <p:nvSpPr>
          <p:cNvPr id="7" name="Rectangle 6">
            <a:extLst>
              <a:ext uri="{FF2B5EF4-FFF2-40B4-BE49-F238E27FC236}">
                <a16:creationId xmlns:a16="http://schemas.microsoft.com/office/drawing/2014/main" id="{F5EACCD6-3443-48CA-884F-8A2F8CA55A7F}"/>
              </a:ext>
            </a:extLst>
          </p:cNvPr>
          <p:cNvSpPr/>
          <p:nvPr/>
        </p:nvSpPr>
        <p:spPr>
          <a:xfrm>
            <a:off x="3254787" y="5160412"/>
            <a:ext cx="6722649" cy="707886"/>
          </a:xfrm>
          <a:prstGeom prst="rect">
            <a:avLst/>
          </a:prstGeom>
        </p:spPr>
        <p:txBody>
          <a:bodyPr wrap="square">
            <a:spAutoFit/>
          </a:bodyPr>
          <a:lstStyle/>
          <a:p>
            <a:r>
              <a:rPr lang="en-US" sz="2000" dirty="0">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rPr>
              <a:t>Van Nostrand, M. and </a:t>
            </a:r>
            <a:r>
              <a:rPr lang="en-US" sz="2000" dirty="0" err="1">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rPr>
              <a:t>Lowencamp</a:t>
            </a:r>
            <a:r>
              <a:rPr lang="en-US" sz="2000" dirty="0">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rPr>
              <a:t>, C. 2013. </a:t>
            </a:r>
            <a:r>
              <a:rPr lang="en-US" sz="2000" i="1" dirty="0">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rPr>
              <a:t>Exploring the Impact of Supervision and Pretrial Outcomes</a:t>
            </a:r>
            <a:r>
              <a:rPr lang="en-US" sz="2000" dirty="0">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rPr>
              <a:t>. New York: LJAF </a:t>
            </a:r>
          </a:p>
        </p:txBody>
      </p:sp>
      <p:pic>
        <p:nvPicPr>
          <p:cNvPr id="8" name="Picture 7" descr="National Institute of Corrections">
            <a:extLst>
              <a:ext uri="{FF2B5EF4-FFF2-40B4-BE49-F238E27FC236}">
                <a16:creationId xmlns:a16="http://schemas.microsoft.com/office/drawing/2014/main" id="{C7E5B6E9-2C9E-4A1A-B5F5-21EE83306D61}"/>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ECA2A53-2D52-41ED-88DB-9229FC112BA0}"/>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898415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F8CE64-F420-45DC-AF72-9C59957AEF15}"/>
              </a:ext>
            </a:extLst>
          </p:cNvPr>
          <p:cNvSpPr>
            <a:spLocks noGrp="1"/>
          </p:cNvSpPr>
          <p:nvPr>
            <p:ph type="sldNum" sz="quarter" idx="12"/>
          </p:nvPr>
        </p:nvSpPr>
        <p:spPr/>
        <p:txBody>
          <a:bodyPr/>
          <a:lstStyle/>
          <a:p>
            <a:fld id="{D57F1E4F-1CFF-5643-939E-02111984F565}" type="slidenum">
              <a:rPr lang="en-US" smtClean="0"/>
              <a:t>73</a:t>
            </a:fld>
            <a:endParaRPr lang="en-US" dirty="0"/>
          </a:p>
        </p:txBody>
      </p:sp>
      <p:sp>
        <p:nvSpPr>
          <p:cNvPr id="5" name="Slide Number Placeholder 1">
            <a:extLst>
              <a:ext uri="{FF2B5EF4-FFF2-40B4-BE49-F238E27FC236}">
                <a16:creationId xmlns:a16="http://schemas.microsoft.com/office/drawing/2014/main" id="{28357F06-DE1C-4406-9167-068BC547A1D2}"/>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73</a:t>
            </a:fld>
            <a:endParaRPr lang="en-US" dirty="0"/>
          </a:p>
        </p:txBody>
      </p:sp>
      <p:sp>
        <p:nvSpPr>
          <p:cNvPr id="6" name="Rectangle 5">
            <a:extLst>
              <a:ext uri="{FF2B5EF4-FFF2-40B4-BE49-F238E27FC236}">
                <a16:creationId xmlns:a16="http://schemas.microsoft.com/office/drawing/2014/main" id="{0E36ED21-C06D-4BE7-87A9-E1A72BEA3F67}"/>
              </a:ext>
            </a:extLst>
          </p:cNvPr>
          <p:cNvSpPr/>
          <p:nvPr/>
        </p:nvSpPr>
        <p:spPr>
          <a:xfrm>
            <a:off x="3067710" y="632494"/>
            <a:ext cx="7452507" cy="923330"/>
          </a:xfrm>
          <a:prstGeom prst="rect">
            <a:avLst/>
          </a:prstGeom>
        </p:spPr>
        <p:txBody>
          <a:bodyPr wrap="square">
            <a:spAutoFit/>
          </a:bodyPr>
          <a:lstStyle/>
          <a:p>
            <a:r>
              <a:rPr lang="en-US" dirty="0">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rPr>
              <a:t>Supervision levels tied to assessed risk levels greatly improve pretrial outcomes. Conversely, improper supervision produces poor outcomes and wastes resources.  (The “risk principle”). </a:t>
            </a:r>
          </a:p>
        </p:txBody>
      </p:sp>
      <p:sp>
        <p:nvSpPr>
          <p:cNvPr id="7" name="Rectangle 6">
            <a:extLst>
              <a:ext uri="{FF2B5EF4-FFF2-40B4-BE49-F238E27FC236}">
                <a16:creationId xmlns:a16="http://schemas.microsoft.com/office/drawing/2014/main" id="{6117AD52-2393-44BB-81DE-CD474F51E455}"/>
              </a:ext>
            </a:extLst>
          </p:cNvPr>
          <p:cNvSpPr/>
          <p:nvPr/>
        </p:nvSpPr>
        <p:spPr>
          <a:xfrm>
            <a:off x="383382" y="2083502"/>
            <a:ext cx="9216230" cy="2677656"/>
          </a:xfrm>
          <a:prstGeom prst="rect">
            <a:avLst/>
          </a:prstGeom>
        </p:spPr>
        <p:txBody>
          <a:bodyPr wrap="square">
            <a:spAutoFit/>
          </a:bodyPr>
          <a:lstStyle/>
          <a:p>
            <a:pPr marL="342900" indent="-342900">
              <a:buFont typeface="Wingdings" panose="05000000000000000000" pitchFamily="2" charset="2"/>
              <a:buChar char="§"/>
            </a:pPr>
            <a:r>
              <a:rPr lang="en-US" sz="2400" dirty="0">
                <a:solidFill>
                  <a:schemeClr val="accent5">
                    <a:lumMod val="40000"/>
                    <a:lumOff val="60000"/>
                  </a:schemeClr>
                </a:solidFill>
                <a:effectLst>
                  <a:outerShdw blurRad="38100" dist="38100" dir="2700000" algn="tl">
                    <a:srgbClr val="000000">
                      <a:alpha val="43137"/>
                    </a:srgbClr>
                  </a:outerShdw>
                </a:effectLst>
              </a:rPr>
              <a:t>Moderate and higher risk defendants who were required to participate in ATD (e.g., drug testing, treatment, electronic monitoring) were more likely to succeed pending trial.</a:t>
            </a:r>
          </a:p>
          <a:p>
            <a:endParaRPr lang="en-US" sz="2400" dirty="0">
              <a:solidFill>
                <a:schemeClr val="accent5">
                  <a:lumMod val="40000"/>
                  <a:lumOff val="60000"/>
                </a:schemeClr>
              </a:solidFill>
              <a:effectLst>
                <a:outerShdw blurRad="38100" dist="38100" dir="2700000" algn="tl">
                  <a:srgbClr val="000000">
                    <a:alpha val="43137"/>
                  </a:srgbClr>
                </a:outerShdw>
              </a:effectLst>
            </a:endParaRPr>
          </a:p>
          <a:p>
            <a:pPr marL="342900" indent="-342900">
              <a:buFont typeface="Wingdings" panose="05000000000000000000" pitchFamily="2" charset="2"/>
              <a:buChar char="§"/>
            </a:pPr>
            <a:r>
              <a:rPr lang="en-US" sz="2400" dirty="0">
                <a:solidFill>
                  <a:schemeClr val="accent5">
                    <a:lumMod val="40000"/>
                    <a:lumOff val="60000"/>
                  </a:schemeClr>
                </a:solidFill>
                <a:effectLst>
                  <a:outerShdw blurRad="38100" dist="38100" dir="2700000" algn="tl">
                    <a:srgbClr val="000000">
                      <a:alpha val="43137"/>
                    </a:srgbClr>
                  </a:outerShdw>
                </a:effectLst>
              </a:rPr>
              <a:t>Lower risk defendants who were required to participate in ATD pending trial were more likely to fail pending trial</a:t>
            </a:r>
            <a:endParaRPr lang="en-US" sz="2400" dirty="0">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endParaRPr>
          </a:p>
        </p:txBody>
      </p:sp>
      <p:sp>
        <p:nvSpPr>
          <p:cNvPr id="8" name="Rectangle 7">
            <a:extLst>
              <a:ext uri="{FF2B5EF4-FFF2-40B4-BE49-F238E27FC236}">
                <a16:creationId xmlns:a16="http://schemas.microsoft.com/office/drawing/2014/main" id="{BF830E79-7CA6-402C-8597-6582DE0FB6FA}"/>
              </a:ext>
            </a:extLst>
          </p:cNvPr>
          <p:cNvSpPr/>
          <p:nvPr/>
        </p:nvSpPr>
        <p:spPr>
          <a:xfrm>
            <a:off x="2946839" y="5190278"/>
            <a:ext cx="7379855" cy="707886"/>
          </a:xfrm>
          <a:prstGeom prst="rect">
            <a:avLst/>
          </a:prstGeom>
        </p:spPr>
        <p:txBody>
          <a:bodyPr wrap="square">
            <a:spAutoFit/>
          </a:bodyPr>
          <a:lstStyle/>
          <a:p>
            <a:r>
              <a:rPr lang="en-US" sz="2000" dirty="0" err="1">
                <a:solidFill>
                  <a:schemeClr val="accent5">
                    <a:lumMod val="40000"/>
                    <a:lumOff val="60000"/>
                  </a:schemeClr>
                </a:solidFill>
                <a:effectLst>
                  <a:outerShdw blurRad="38100" dist="38100" dir="2700000" algn="tl">
                    <a:srgbClr val="000000">
                      <a:alpha val="43137"/>
                    </a:srgbClr>
                  </a:outerShdw>
                </a:effectLst>
              </a:rPr>
              <a:t>VanNostrand</a:t>
            </a:r>
            <a:r>
              <a:rPr lang="en-US" sz="2000" dirty="0">
                <a:solidFill>
                  <a:schemeClr val="accent5">
                    <a:lumMod val="40000"/>
                    <a:lumOff val="60000"/>
                  </a:schemeClr>
                </a:solidFill>
                <a:effectLst>
                  <a:outerShdw blurRad="38100" dist="38100" dir="2700000" algn="tl">
                    <a:srgbClr val="000000">
                      <a:alpha val="43137"/>
                    </a:srgbClr>
                  </a:outerShdw>
                </a:effectLst>
              </a:rPr>
              <a:t>, M., &amp; Keebler, G. (2009). Pretrial Risk Assessment in the Federal Court. Federal Probation, 72 (2)</a:t>
            </a:r>
            <a:endParaRPr lang="en-US" sz="2000" dirty="0">
              <a:solidFill>
                <a:schemeClr val="accent5">
                  <a:lumMod val="40000"/>
                  <a:lumOff val="60000"/>
                </a:schemeClr>
              </a:solidFill>
              <a:effectLst>
                <a:outerShdw blurRad="38100" dist="38100" dir="2700000" algn="tl">
                  <a:srgbClr val="000000">
                    <a:alpha val="43137"/>
                  </a:srgbClr>
                </a:outerShdw>
              </a:effectLst>
              <a:latin typeface="Candara" panose="020E0502030303020204" pitchFamily="34" charset="0"/>
            </a:endParaRPr>
          </a:p>
        </p:txBody>
      </p:sp>
      <p:pic>
        <p:nvPicPr>
          <p:cNvPr id="9" name="Picture 8" descr="National Institute of Corrections">
            <a:extLst>
              <a:ext uri="{FF2B5EF4-FFF2-40B4-BE49-F238E27FC236}">
                <a16:creationId xmlns:a16="http://schemas.microsoft.com/office/drawing/2014/main" id="{E6A802A3-4D57-402D-A5D6-59C2A22ECB5A}"/>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CD8C15E-6143-488D-B711-7EBC9C2526AA}"/>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1198274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F17C1F-D4FC-4CE9-A2E2-005647A330D4}"/>
              </a:ext>
            </a:extLst>
          </p:cNvPr>
          <p:cNvSpPr>
            <a:spLocks noGrp="1"/>
          </p:cNvSpPr>
          <p:nvPr>
            <p:ph type="sldNum" sz="quarter" idx="12"/>
          </p:nvPr>
        </p:nvSpPr>
        <p:spPr/>
        <p:txBody>
          <a:bodyPr/>
          <a:lstStyle/>
          <a:p>
            <a:fld id="{D57F1E4F-1CFF-5643-939E-02111984F565}" type="slidenum">
              <a:rPr lang="en-US" smtClean="0"/>
              <a:t>74</a:t>
            </a:fld>
            <a:endParaRPr lang="en-US" dirty="0"/>
          </a:p>
        </p:txBody>
      </p:sp>
      <p:graphicFrame>
        <p:nvGraphicFramePr>
          <p:cNvPr id="5" name="Table 4">
            <a:extLst>
              <a:ext uri="{FF2B5EF4-FFF2-40B4-BE49-F238E27FC236}">
                <a16:creationId xmlns:a16="http://schemas.microsoft.com/office/drawing/2014/main" id="{DBE40599-EF2B-4C07-97C3-D68645544A18}"/>
              </a:ext>
            </a:extLst>
          </p:cNvPr>
          <p:cNvGraphicFramePr>
            <a:graphicFrameLocks noGrp="1"/>
          </p:cNvGraphicFramePr>
          <p:nvPr>
            <p:extLst>
              <p:ext uri="{D42A27DB-BD31-4B8C-83A1-F6EECF244321}">
                <p14:modId xmlns:p14="http://schemas.microsoft.com/office/powerpoint/2010/main" val="2062681269"/>
              </p:ext>
            </p:extLst>
          </p:nvPr>
        </p:nvGraphicFramePr>
        <p:xfrm>
          <a:off x="139999" y="1709128"/>
          <a:ext cx="10790193" cy="3078480"/>
        </p:xfrm>
        <a:graphic>
          <a:graphicData uri="http://schemas.openxmlformats.org/drawingml/2006/table">
            <a:tbl>
              <a:tblPr firstRow="1" bandRow="1">
                <a:tableStyleId>{0505E3EF-67EA-436B-97B2-0124C06EBD24}</a:tableStyleId>
              </a:tblPr>
              <a:tblGrid>
                <a:gridCol w="3563783">
                  <a:extLst>
                    <a:ext uri="{9D8B030D-6E8A-4147-A177-3AD203B41FA5}">
                      <a16:colId xmlns:a16="http://schemas.microsoft.com/office/drawing/2014/main" val="2945527033"/>
                    </a:ext>
                  </a:extLst>
                </a:gridCol>
                <a:gridCol w="7226410">
                  <a:extLst>
                    <a:ext uri="{9D8B030D-6E8A-4147-A177-3AD203B41FA5}">
                      <a16:colId xmlns:a16="http://schemas.microsoft.com/office/drawing/2014/main" val="730838899"/>
                    </a:ext>
                  </a:extLst>
                </a:gridCol>
              </a:tblGrid>
              <a:tr h="370840">
                <a:tc>
                  <a:txBody>
                    <a:bodyPr/>
                    <a:lstStyle/>
                    <a:p>
                      <a:pPr algn="r"/>
                      <a:r>
                        <a:rPr lang="en-US" sz="4800" b="0" dirty="0">
                          <a:solidFill>
                            <a:schemeClr val="tx2">
                              <a:lumMod val="75000"/>
                            </a:schemeClr>
                          </a:solidFill>
                          <a:effectLst>
                            <a:outerShdw blurRad="38100" dist="38100" dir="2700000" algn="tl">
                              <a:srgbClr val="000000">
                                <a:alpha val="43137"/>
                              </a:srgbClr>
                            </a:outerShdw>
                          </a:effectLst>
                        </a:rPr>
                        <a:t>Conditions</a:t>
                      </a:r>
                      <a:endParaRPr lang="en-US" sz="4800" b="0" i="0" dirty="0">
                        <a:solidFill>
                          <a:schemeClr val="tx2">
                            <a:lumMod val="75000"/>
                          </a:schemeClr>
                        </a:solidFill>
                        <a:effectLst>
                          <a:outerShdw blurRad="38100" dist="38100" dir="2700000" algn="tl">
                            <a:srgbClr val="000000">
                              <a:alpha val="43137"/>
                            </a:srgbClr>
                          </a:outerShdw>
                        </a:effectLst>
                        <a:latin typeface="Linux Biolinum G" panose="02000503000000000000" pitchFamily="2" charset="0"/>
                        <a:ea typeface="Linux Biolinum G" panose="02000503000000000000" pitchFamily="2" charset="0"/>
                        <a:cs typeface="Linux Biolinum G" panose="02000503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457200" indent="-457200">
                        <a:buFont typeface="Wingdings" panose="05000000000000000000" pitchFamily="2" charset="2"/>
                        <a:buChar char="ü"/>
                      </a:pPr>
                      <a:r>
                        <a:rPr lang="en-US" sz="2800" b="0" dirty="0">
                          <a:solidFill>
                            <a:schemeClr val="accent4">
                              <a:lumMod val="40000"/>
                              <a:lumOff val="60000"/>
                            </a:schemeClr>
                          </a:solidFill>
                          <a:effectLst>
                            <a:outerShdw blurRad="38100" dist="38100" dir="2700000" algn="tl">
                              <a:srgbClr val="000000">
                                <a:alpha val="43137"/>
                              </a:srgbClr>
                            </a:outerShdw>
                          </a:effectLst>
                          <a:latin typeface="+mj-lt"/>
                        </a:rPr>
                        <a:t>Tied to mitigating risk of nonappearance or public safety </a:t>
                      </a:r>
                    </a:p>
                    <a:p>
                      <a:pPr marL="457200" indent="-457200">
                        <a:buFont typeface="Wingdings" panose="05000000000000000000" pitchFamily="2" charset="2"/>
                        <a:buChar char="ü"/>
                      </a:pPr>
                      <a:r>
                        <a:rPr lang="en-US" sz="2800" b="0" dirty="0">
                          <a:solidFill>
                            <a:schemeClr val="accent4">
                              <a:lumMod val="40000"/>
                              <a:lumOff val="60000"/>
                            </a:schemeClr>
                          </a:solidFill>
                          <a:effectLst>
                            <a:outerShdw blurRad="38100" dist="38100" dir="2700000" algn="tl">
                              <a:srgbClr val="000000">
                                <a:alpha val="43137"/>
                              </a:srgbClr>
                            </a:outerShdw>
                          </a:effectLst>
                          <a:latin typeface="+mj-lt"/>
                        </a:rPr>
                        <a:t>Least restrictive </a:t>
                      </a:r>
                    </a:p>
                    <a:p>
                      <a:pPr marL="457200" indent="-457200">
                        <a:buFont typeface="Wingdings" panose="05000000000000000000" pitchFamily="2" charset="2"/>
                        <a:buChar char="ü"/>
                      </a:pPr>
                      <a:r>
                        <a:rPr lang="en-US" sz="2800" b="0" dirty="0">
                          <a:solidFill>
                            <a:schemeClr val="accent4">
                              <a:lumMod val="40000"/>
                              <a:lumOff val="60000"/>
                            </a:schemeClr>
                          </a:solidFill>
                          <a:effectLst>
                            <a:outerShdw blurRad="38100" dist="38100" dir="2700000" algn="tl">
                              <a:srgbClr val="000000">
                                <a:alpha val="43137"/>
                              </a:srgbClr>
                            </a:outerShdw>
                          </a:effectLst>
                          <a:latin typeface="+mj-lt"/>
                        </a:rPr>
                        <a:t>Individualized (NO blanket conditions)</a:t>
                      </a:r>
                    </a:p>
                    <a:p>
                      <a:pPr marL="457200" indent="-457200">
                        <a:buFont typeface="Wingdings" panose="05000000000000000000" pitchFamily="2" charset="2"/>
                        <a:buChar char="ü"/>
                      </a:pPr>
                      <a:r>
                        <a:rPr lang="en-US" sz="2800" b="0" dirty="0">
                          <a:solidFill>
                            <a:schemeClr val="accent4">
                              <a:lumMod val="40000"/>
                              <a:lumOff val="60000"/>
                            </a:schemeClr>
                          </a:solidFill>
                          <a:effectLst>
                            <a:outerShdw blurRad="38100" dist="38100" dir="2700000" algn="tl">
                              <a:srgbClr val="000000">
                                <a:alpha val="43137"/>
                              </a:srgbClr>
                            </a:outerShdw>
                          </a:effectLst>
                          <a:latin typeface="+mj-lt"/>
                        </a:rPr>
                        <a:t>Research about what specific conditions best mitigate which risk is lacking</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504437"/>
                  </a:ext>
                </a:extLst>
              </a:tr>
            </a:tbl>
          </a:graphicData>
        </a:graphic>
      </p:graphicFrame>
      <p:pic>
        <p:nvPicPr>
          <p:cNvPr id="7" name="Picture 6" descr="National Institute of Corrections">
            <a:extLst>
              <a:ext uri="{FF2B5EF4-FFF2-40B4-BE49-F238E27FC236}">
                <a16:creationId xmlns:a16="http://schemas.microsoft.com/office/drawing/2014/main" id="{5AA95387-71BB-44C8-964B-9D3E0ADD257C}"/>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19A4831-EB9A-4B8F-AA42-1425B3E0497A}"/>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272142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type="body" sz="half" idx="2"/>
          </p:nvPr>
        </p:nvSpPr>
        <p:spPr>
          <a:xfrm>
            <a:off x="568159" y="2478438"/>
            <a:ext cx="11125077" cy="1548617"/>
          </a:xfrm>
        </p:spPr>
        <p:txBody>
          <a:bodyPr>
            <a:noAutofit/>
          </a:bodyPr>
          <a:lstStyle/>
          <a:p>
            <a:pPr marL="0" indent="0">
              <a:buNone/>
            </a:pPr>
            <a:r>
              <a:rPr lang="en-US" sz="2200" dirty="0">
                <a:effectLst>
                  <a:outerShdw blurRad="38100" dist="38100" dir="2700000" algn="tl">
                    <a:srgbClr val="000000">
                      <a:alpha val="43137"/>
                    </a:srgbClr>
                  </a:outerShdw>
                </a:effectLst>
                <a:cs typeface="Arabic Typesetting" pitchFamily="66" charset="-78"/>
              </a:rPr>
              <a:t>Court Notification (Appearance):</a:t>
            </a:r>
          </a:p>
          <a:p>
            <a:pPr marL="227013" indent="0">
              <a:buNone/>
            </a:pPr>
            <a:r>
              <a:rPr lang="en-US" sz="2200" dirty="0">
                <a:solidFill>
                  <a:schemeClr val="tx2"/>
                </a:solidFill>
                <a:effectLst>
                  <a:outerShdw blurRad="38100" dist="38100" dir="2700000" algn="tl">
                    <a:srgbClr val="000000">
                      <a:alpha val="43137"/>
                    </a:srgbClr>
                  </a:outerShdw>
                </a:effectLst>
                <a:cs typeface="Arabic Typesetting" pitchFamily="66" charset="-78"/>
                <a:sym typeface="Wingdings"/>
              </a:rPr>
              <a:t></a:t>
            </a:r>
            <a:r>
              <a:rPr lang="en-US" sz="2200" dirty="0">
                <a:solidFill>
                  <a:schemeClr val="tx2"/>
                </a:solidFill>
                <a:effectLst>
                  <a:outerShdw blurRad="38100" dist="38100" dir="2700000" algn="tl">
                    <a:srgbClr val="000000">
                      <a:alpha val="43137"/>
                    </a:srgbClr>
                  </a:outerShdw>
                </a:effectLst>
                <a:cs typeface="Arabic Typesetting" pitchFamily="66" charset="-78"/>
              </a:rPr>
              <a:t>Solid evidence-based practice. Should be used as a uniform intervention. Could be the baseline for low/moderate level supervision.</a:t>
            </a:r>
          </a:p>
        </p:txBody>
      </p:sp>
      <p:sp>
        <p:nvSpPr>
          <p:cNvPr id="2" name="Slide Number Placeholder 1"/>
          <p:cNvSpPr>
            <a:spLocks noGrp="1"/>
          </p:cNvSpPr>
          <p:nvPr>
            <p:ph type="sldNum" sz="quarter" idx="12"/>
          </p:nvPr>
        </p:nvSpPr>
        <p:spPr/>
        <p:txBody>
          <a:bodyPr/>
          <a:lstStyle/>
          <a:p>
            <a:fld id="{D57F1E4F-1CFF-5643-939E-02111984F565}" type="slidenum">
              <a:rPr lang="en-US" smtClean="0"/>
              <a:t>75</a:t>
            </a:fld>
            <a:endParaRPr lang="en-US" dirty="0"/>
          </a:p>
        </p:txBody>
      </p:sp>
      <p:sp>
        <p:nvSpPr>
          <p:cNvPr id="7" name="Title 1">
            <a:extLst>
              <a:ext uri="{FF2B5EF4-FFF2-40B4-BE49-F238E27FC236}">
                <a16:creationId xmlns:a16="http://schemas.microsoft.com/office/drawing/2014/main" id="{4AD4C716-979C-497B-9C87-F83E3B3E6894}"/>
              </a:ext>
            </a:extLst>
          </p:cNvPr>
          <p:cNvSpPr>
            <a:spLocks noGrp="1"/>
          </p:cNvSpPr>
          <p:nvPr>
            <p:ph type="title"/>
          </p:nvPr>
        </p:nvSpPr>
        <p:spPr>
          <a:xfrm>
            <a:off x="690705" y="966697"/>
            <a:ext cx="9410451" cy="945232"/>
          </a:xfrm>
        </p:spPr>
        <p:txBody>
          <a:bodyPr anchor="t">
            <a:noAutofit/>
          </a:bodyPr>
          <a:lstStyle/>
          <a:p>
            <a:r>
              <a:rPr lang="en-US" sz="4800" dirty="0">
                <a:solidFill>
                  <a:schemeClr val="tx2">
                    <a:lumMod val="75000"/>
                  </a:schemeClr>
                </a:solidFill>
                <a:effectLst>
                  <a:outerShdw blurRad="38100" dist="38100" dir="2700000" algn="tl">
                    <a:srgbClr val="000000">
                      <a:alpha val="43137"/>
                    </a:srgbClr>
                  </a:outerShdw>
                </a:effectLst>
              </a:rPr>
              <a:t>Conditions- The research</a:t>
            </a:r>
          </a:p>
        </p:txBody>
      </p:sp>
      <p:pic>
        <p:nvPicPr>
          <p:cNvPr id="6" name="Picture 5" descr="National Institute of Corrections">
            <a:extLst>
              <a:ext uri="{FF2B5EF4-FFF2-40B4-BE49-F238E27FC236}">
                <a16:creationId xmlns:a16="http://schemas.microsoft.com/office/drawing/2014/main" id="{239A0FF6-3BB0-4DDF-9970-6B524FAA4505}"/>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B32E52D-029E-4C33-ABB5-67360F50BF17}"/>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892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type="body" sz="half" idx="2"/>
          </p:nvPr>
        </p:nvSpPr>
        <p:spPr>
          <a:xfrm>
            <a:off x="447032" y="1589075"/>
            <a:ext cx="11125077" cy="4759474"/>
          </a:xfrm>
        </p:spPr>
        <p:txBody>
          <a:bodyPr>
            <a:noAutofit/>
          </a:bodyPr>
          <a:lstStyle/>
          <a:p>
            <a:pPr marL="0" indent="0">
              <a:buNone/>
            </a:pPr>
            <a:r>
              <a:rPr lang="en-US" sz="2200" dirty="0">
                <a:effectLst>
                  <a:outerShdw blurRad="38100" dist="38100" dir="2700000" algn="tl">
                    <a:srgbClr val="000000">
                      <a:alpha val="43137"/>
                    </a:srgbClr>
                  </a:outerShdw>
                </a:effectLst>
                <a:cs typeface="Arabic Typesetting" pitchFamily="66" charset="-78"/>
              </a:rPr>
              <a:t>Drug testing (Appearance, Public Safety):</a:t>
            </a:r>
          </a:p>
          <a:p>
            <a:pPr marL="569913" indent="-342900">
              <a:buFont typeface="Wingdings" panose="05000000000000000000" pitchFamily="2" charset="2"/>
              <a:buChar char="Æ"/>
            </a:pPr>
            <a:r>
              <a:rPr lang="en-US" sz="2200" dirty="0">
                <a:solidFill>
                  <a:schemeClr val="tx2"/>
                </a:solidFill>
                <a:effectLst>
                  <a:outerShdw blurRad="38100" dist="38100" dir="2700000" algn="tl">
                    <a:srgbClr val="000000">
                      <a:alpha val="43137"/>
                    </a:srgbClr>
                  </a:outerShdw>
                </a:effectLst>
                <a:cs typeface="Arabic Typesetting" pitchFamily="66" charset="-78"/>
              </a:rPr>
              <a:t>Results are mixed and dated. Drug use often is a behavior, not a risk factor. Used when specific drug has a link to pretrial failure. Should not be a blanket condition. Don’t drug test alone if there is an IOP or greater treatment need.  Keeping up with drug use trends is a must.</a:t>
            </a:r>
          </a:p>
          <a:p>
            <a:pPr marL="0" indent="0">
              <a:buNone/>
            </a:pPr>
            <a:r>
              <a:rPr lang="en-US" sz="2200" dirty="0">
                <a:effectLst>
                  <a:outerShdw blurRad="38100" dist="38100" dir="2700000" algn="tl">
                    <a:srgbClr val="000000">
                      <a:alpha val="43137"/>
                    </a:srgbClr>
                  </a:outerShdw>
                </a:effectLst>
                <a:cs typeface="Arabic Typesetting" pitchFamily="66" charset="-78"/>
              </a:rPr>
              <a:t>Electronic Surveillance (Safety):</a:t>
            </a:r>
          </a:p>
          <a:p>
            <a:pPr marL="569913" indent="-342900">
              <a:buFont typeface="Wingdings" panose="05000000000000000000" pitchFamily="2" charset="2"/>
              <a:buChar char="Æ"/>
            </a:pPr>
            <a:r>
              <a:rPr lang="en-US" sz="2200" dirty="0">
                <a:solidFill>
                  <a:schemeClr val="tx2"/>
                </a:solidFill>
                <a:effectLst>
                  <a:outerShdw blurRad="38100" dist="38100" dir="2700000" algn="tl">
                    <a:srgbClr val="000000">
                      <a:alpha val="43137"/>
                    </a:srgbClr>
                  </a:outerShdw>
                </a:effectLst>
                <a:cs typeface="Arabic Typesetting" pitchFamily="66" charset="-78"/>
                <a:sym typeface="Wingdings"/>
              </a:rPr>
              <a:t>No evidence of safety benefit, though limited study suggests an appearance outcome benefit. Best used to monitor stay away and curfew conditions. Can encourage nonfinancial release but also increased technical violations. Possible legal issues with targeted populations and costs imposed on defendants.</a:t>
            </a:r>
            <a:endParaRPr lang="en-US" sz="2200" dirty="0">
              <a:solidFill>
                <a:schemeClr val="tx2"/>
              </a:solidFill>
              <a:effectLst>
                <a:outerShdw blurRad="38100" dist="38100" dir="2700000" algn="tl">
                  <a:srgbClr val="000000">
                    <a:alpha val="43137"/>
                  </a:srgbClr>
                </a:outerShdw>
              </a:effectLst>
              <a:cs typeface="Arabic Typesetting" pitchFamily="66" charset="-78"/>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t>76</a:t>
            </a:fld>
            <a:endParaRPr lang="en-US" dirty="0"/>
          </a:p>
        </p:txBody>
      </p:sp>
      <p:sp>
        <p:nvSpPr>
          <p:cNvPr id="8" name="Title 1">
            <a:extLst>
              <a:ext uri="{FF2B5EF4-FFF2-40B4-BE49-F238E27FC236}">
                <a16:creationId xmlns:a16="http://schemas.microsoft.com/office/drawing/2014/main" id="{DFC41062-70D8-4456-9320-3E9DDEC529D6}"/>
              </a:ext>
            </a:extLst>
          </p:cNvPr>
          <p:cNvSpPr>
            <a:spLocks noGrp="1"/>
          </p:cNvSpPr>
          <p:nvPr>
            <p:ph type="title"/>
          </p:nvPr>
        </p:nvSpPr>
        <p:spPr>
          <a:xfrm>
            <a:off x="709177" y="590800"/>
            <a:ext cx="9410451" cy="945232"/>
          </a:xfrm>
        </p:spPr>
        <p:txBody>
          <a:bodyPr anchor="t">
            <a:noAutofit/>
          </a:bodyPr>
          <a:lstStyle/>
          <a:p>
            <a:r>
              <a:rPr lang="en-US" sz="4800" dirty="0">
                <a:solidFill>
                  <a:schemeClr val="tx2">
                    <a:lumMod val="75000"/>
                  </a:schemeClr>
                </a:solidFill>
                <a:effectLst>
                  <a:outerShdw blurRad="38100" dist="38100" dir="2700000" algn="tl">
                    <a:srgbClr val="000000">
                      <a:alpha val="43137"/>
                    </a:srgbClr>
                  </a:outerShdw>
                </a:effectLst>
              </a:rPr>
              <a:t>Conditions- The research</a:t>
            </a:r>
          </a:p>
        </p:txBody>
      </p:sp>
      <p:pic>
        <p:nvPicPr>
          <p:cNvPr id="6" name="Picture 5" descr="National Institute of Corrections">
            <a:extLst>
              <a:ext uri="{FF2B5EF4-FFF2-40B4-BE49-F238E27FC236}">
                <a16:creationId xmlns:a16="http://schemas.microsoft.com/office/drawing/2014/main" id="{600CAC69-67CA-4FF4-94AC-828BD77BFB8D}"/>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9B635E8-5775-4A29-AD5B-3AE3C4368C99}"/>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2557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type="body" sz="half" idx="2"/>
          </p:nvPr>
        </p:nvSpPr>
        <p:spPr>
          <a:xfrm>
            <a:off x="690705" y="2498481"/>
            <a:ext cx="10500034" cy="2908724"/>
          </a:xfrm>
        </p:spPr>
        <p:txBody>
          <a:bodyPr>
            <a:noAutofit/>
          </a:bodyPr>
          <a:lstStyle/>
          <a:p>
            <a:pPr marL="0" indent="0">
              <a:buNone/>
            </a:pPr>
            <a:r>
              <a:rPr lang="en-US" sz="2400" dirty="0">
                <a:effectLst>
                  <a:outerShdw blurRad="38100" dist="38100" dir="2700000" algn="tl">
                    <a:srgbClr val="000000">
                      <a:alpha val="43137"/>
                    </a:srgbClr>
                  </a:outerShdw>
                </a:effectLst>
                <a:cs typeface="Arabic Typesetting" pitchFamily="66" charset="-78"/>
              </a:rPr>
              <a:t>Regular Reporting (Appearance):</a:t>
            </a:r>
          </a:p>
          <a:p>
            <a:pPr marL="512763" indent="-285750">
              <a:buFont typeface="Wingdings" panose="05000000000000000000" pitchFamily="2" charset="2"/>
              <a:buChar char="Æ"/>
            </a:pPr>
            <a:r>
              <a:rPr lang="en-US" sz="2400" dirty="0">
                <a:solidFill>
                  <a:schemeClr val="tx2"/>
                </a:solidFill>
                <a:effectLst>
                  <a:outerShdw blurRad="38100" dist="38100" dir="2700000" algn="tl">
                    <a:srgbClr val="000000">
                      <a:alpha val="43137"/>
                    </a:srgbClr>
                  </a:outerShdw>
                </a:effectLst>
                <a:cs typeface="Arabic Typesetting" pitchFamily="66" charset="-78"/>
                <a:sym typeface="Wingdings"/>
              </a:rPr>
              <a:t>No significant research to date. Best used to verify court dates and as a complement to other conditions.</a:t>
            </a:r>
          </a:p>
          <a:p>
            <a:r>
              <a:rPr lang="en-US" sz="2400" dirty="0">
                <a:effectLst>
                  <a:outerShdw blurRad="38100" dist="38100" dir="2700000" algn="tl">
                    <a:srgbClr val="000000">
                      <a:alpha val="43137"/>
                    </a:srgbClr>
                  </a:outerShdw>
                </a:effectLst>
                <a:cs typeface="Arabic Typesetting" pitchFamily="66" charset="-78"/>
              </a:rPr>
              <a:t>Treatment (Appearance and Safety):</a:t>
            </a:r>
          </a:p>
          <a:p>
            <a:pPr marL="227013" indent="0">
              <a:buNone/>
            </a:pPr>
            <a:r>
              <a:rPr lang="en-US" sz="2400" dirty="0">
                <a:solidFill>
                  <a:schemeClr val="tx2"/>
                </a:solidFill>
                <a:effectLst>
                  <a:outerShdw blurRad="38100" dist="38100" dir="2700000" algn="tl">
                    <a:srgbClr val="000000">
                      <a:alpha val="43137"/>
                    </a:srgbClr>
                  </a:outerShdw>
                </a:effectLst>
                <a:cs typeface="Arabic Typesetting" pitchFamily="66" charset="-78"/>
                <a:sym typeface="Wingdings"/>
              </a:rPr>
              <a:t>Let’s Talk. </a:t>
            </a:r>
            <a:endParaRPr lang="en-US" sz="2400" dirty="0">
              <a:solidFill>
                <a:schemeClr val="tx2"/>
              </a:solidFill>
              <a:effectLst>
                <a:outerShdw blurRad="38100" dist="38100" dir="2700000" algn="tl">
                  <a:srgbClr val="000000">
                    <a:alpha val="43137"/>
                  </a:srgbClr>
                </a:outerShdw>
              </a:effectLst>
              <a:cs typeface="Arabic Typesetting" pitchFamily="66" charset="-78"/>
            </a:endParaRPr>
          </a:p>
          <a:p>
            <a:pPr marL="512763" indent="-285750">
              <a:buFont typeface="Wingdings" panose="05000000000000000000" pitchFamily="2" charset="2"/>
              <a:buChar char="Æ"/>
            </a:pPr>
            <a:endParaRPr lang="en-US" sz="2400" dirty="0">
              <a:solidFill>
                <a:schemeClr val="tx2"/>
              </a:solidFill>
              <a:effectLst>
                <a:outerShdw blurRad="38100" dist="38100" dir="2700000" algn="tl">
                  <a:srgbClr val="000000">
                    <a:alpha val="43137"/>
                  </a:srgbClr>
                </a:outerShdw>
              </a:effectLst>
              <a:cs typeface="Arabic Typesetting" pitchFamily="66" charset="-78"/>
              <a:sym typeface="Wingdings"/>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t>77</a:t>
            </a:fld>
            <a:endParaRPr lang="en-US" dirty="0"/>
          </a:p>
        </p:txBody>
      </p:sp>
      <p:sp>
        <p:nvSpPr>
          <p:cNvPr id="7" name="Title 1">
            <a:extLst>
              <a:ext uri="{FF2B5EF4-FFF2-40B4-BE49-F238E27FC236}">
                <a16:creationId xmlns:a16="http://schemas.microsoft.com/office/drawing/2014/main" id="{8F474BEB-B4ED-4025-92AB-726A73269B0A}"/>
              </a:ext>
            </a:extLst>
          </p:cNvPr>
          <p:cNvSpPr txBox="1">
            <a:spLocks/>
          </p:cNvSpPr>
          <p:nvPr/>
        </p:nvSpPr>
        <p:spPr>
          <a:xfrm>
            <a:off x="690705" y="966697"/>
            <a:ext cx="9410451" cy="94523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solidFill>
                  <a:schemeClr val="tx2">
                    <a:lumMod val="75000"/>
                  </a:schemeClr>
                </a:solidFill>
                <a:effectLst>
                  <a:outerShdw blurRad="38100" dist="38100" dir="2700000" algn="tl">
                    <a:srgbClr val="000000">
                      <a:alpha val="43137"/>
                    </a:srgbClr>
                  </a:outerShdw>
                </a:effectLst>
              </a:rPr>
              <a:t>Conditions- The research</a:t>
            </a:r>
          </a:p>
        </p:txBody>
      </p:sp>
      <p:pic>
        <p:nvPicPr>
          <p:cNvPr id="6" name="Picture 5" descr="National Institute of Corrections">
            <a:extLst>
              <a:ext uri="{FF2B5EF4-FFF2-40B4-BE49-F238E27FC236}">
                <a16:creationId xmlns:a16="http://schemas.microsoft.com/office/drawing/2014/main" id="{4EFDD050-2090-4FB9-961A-55D1CE660DE2}"/>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8FB90E-3C4D-41BE-889E-1D682A8E164D}"/>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69432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78</a:t>
            </a:fld>
            <a:endParaRPr lang="en-US" dirty="0"/>
          </a:p>
        </p:txBody>
      </p:sp>
      <p:sp>
        <p:nvSpPr>
          <p:cNvPr id="16" name="Rectangle 15">
            <a:extLst>
              <a:ext uri="{FF2B5EF4-FFF2-40B4-BE49-F238E27FC236}">
                <a16:creationId xmlns:a16="http://schemas.microsoft.com/office/drawing/2014/main" id="{15BC4CD7-96DD-4FE3-866B-B245D34F7564}"/>
              </a:ext>
            </a:extLst>
          </p:cNvPr>
          <p:cNvSpPr/>
          <p:nvPr/>
        </p:nvSpPr>
        <p:spPr>
          <a:xfrm>
            <a:off x="1216537" y="1925747"/>
            <a:ext cx="8300957" cy="2246769"/>
          </a:xfrm>
          <a:prstGeom prst="rect">
            <a:avLst/>
          </a:prstGeom>
        </p:spPr>
        <p:txBody>
          <a:bodyPr wrap="square">
            <a:spAutoFit/>
          </a:bodyPr>
          <a:lstStyle/>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Infractions versus Violations</a:t>
            </a:r>
          </a:p>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Addressing failures to appear and arrests</a:t>
            </a:r>
          </a:p>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Reporting compliance to Court</a:t>
            </a:r>
          </a:p>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Sequential bail review</a:t>
            </a:r>
          </a:p>
          <a:p>
            <a:pPr marL="457200" indent="-457200">
              <a:buFont typeface="+mj-lt"/>
              <a:buAutoNum type="arabicPeriod"/>
            </a:pPr>
            <a:r>
              <a:rPr lang="en-US" sz="2800" dirty="0">
                <a:solidFill>
                  <a:schemeClr val="accent4">
                    <a:lumMod val="40000"/>
                    <a:lumOff val="60000"/>
                  </a:schemeClr>
                </a:solidFill>
                <a:effectLst>
                  <a:outerShdw blurRad="38100" dist="38100" dir="2700000" algn="tl">
                    <a:srgbClr val="000000">
                      <a:alpha val="43137"/>
                    </a:srgbClr>
                  </a:outerShdw>
                </a:effectLst>
                <a:latin typeface="+mj-lt"/>
              </a:rPr>
              <a:t>Need versus Risk</a:t>
            </a:r>
          </a:p>
        </p:txBody>
      </p:sp>
      <p:sp>
        <p:nvSpPr>
          <p:cNvPr id="13" name="Title 1">
            <a:extLst>
              <a:ext uri="{FF2B5EF4-FFF2-40B4-BE49-F238E27FC236}">
                <a16:creationId xmlns:a16="http://schemas.microsoft.com/office/drawing/2014/main" id="{6581EE64-D5DD-4636-A658-E86164BFB2E3}"/>
              </a:ext>
            </a:extLst>
          </p:cNvPr>
          <p:cNvSpPr>
            <a:spLocks noGrp="1"/>
          </p:cNvSpPr>
          <p:nvPr>
            <p:ph type="title"/>
          </p:nvPr>
        </p:nvSpPr>
        <p:spPr>
          <a:xfrm>
            <a:off x="761206" y="762711"/>
            <a:ext cx="3589121" cy="945232"/>
          </a:xfrm>
        </p:spPr>
        <p:txBody>
          <a:bodyPr anchor="t">
            <a:noAutofit/>
          </a:bodyPr>
          <a:lstStyle/>
          <a:p>
            <a:r>
              <a:rPr lang="en-US" sz="4800" dirty="0">
                <a:solidFill>
                  <a:schemeClr val="tx2">
                    <a:lumMod val="75000"/>
                  </a:schemeClr>
                </a:solidFill>
                <a:effectLst>
                  <a:outerShdw blurRad="38100" dist="38100" dir="2700000" algn="tl">
                    <a:srgbClr val="000000">
                      <a:alpha val="43137"/>
                    </a:srgbClr>
                  </a:outerShdw>
                </a:effectLst>
              </a:rPr>
              <a:t>Issues</a:t>
            </a:r>
          </a:p>
        </p:txBody>
      </p:sp>
      <p:pic>
        <p:nvPicPr>
          <p:cNvPr id="15" name="Picture 14" descr="National Institute of Corrections">
            <a:extLst>
              <a:ext uri="{FF2B5EF4-FFF2-40B4-BE49-F238E27FC236}">
                <a16:creationId xmlns:a16="http://schemas.microsoft.com/office/drawing/2014/main" id="{11B0CE78-7F96-4ACB-A8C8-27E58D0D7ACC}"/>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B95CDC8-1A6B-4C4A-B125-BCBA3898F4D6}"/>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858384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2012" y="1447800"/>
            <a:ext cx="5222325" cy="3329581"/>
          </a:xfrm>
        </p:spPr>
        <p:txBody>
          <a:bodyPr anchor="ctr">
            <a:normAutofit/>
          </a:bodyPr>
          <a:lstStyle/>
          <a:p>
            <a:r>
              <a:rPr lang="en-US" dirty="0">
                <a:solidFill>
                  <a:srgbClr val="EBEBEB"/>
                </a:solidFill>
              </a:rPr>
              <a:t>Questions?</a:t>
            </a:r>
          </a:p>
        </p:txBody>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79</a:t>
            </a:fld>
            <a:endParaRPr lang="en-US">
              <a:solidFill>
                <a:srgbClr val="FFFFFF"/>
              </a:solidFill>
            </a:endParaRPr>
          </a:p>
        </p:txBody>
      </p:sp>
      <p:pic>
        <p:nvPicPr>
          <p:cNvPr id="94" name="Graphic 78" descr="Questions">
            <a:extLst>
              <a:ext uri="{FF2B5EF4-FFF2-40B4-BE49-F238E27FC236}">
                <a16:creationId xmlns:a16="http://schemas.microsoft.com/office/drawing/2014/main" id="{E179748C-C661-4AFE-BC1D-3439427EE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9495" y="1644172"/>
            <a:ext cx="2936836" cy="2936836"/>
          </a:xfrm>
          <a:prstGeom prst="rect">
            <a:avLst/>
          </a:prstGeom>
          <a:effectLst/>
        </p:spPr>
      </p:pic>
    </p:spTree>
    <p:extLst>
      <p:ext uri="{BB962C8B-B14F-4D97-AF65-F5344CB8AC3E}">
        <p14:creationId xmlns:p14="http://schemas.microsoft.com/office/powerpoint/2010/main" val="153805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30B4D2-F026-49EA-9ABC-FF2289632639}"/>
              </a:ext>
            </a:extLst>
          </p:cNvPr>
          <p:cNvSpPr>
            <a:spLocks noGrp="1"/>
          </p:cNvSpPr>
          <p:nvPr>
            <p:ph type="sldNum" sz="quarter" idx="12"/>
          </p:nvPr>
        </p:nvSpPr>
        <p:spPr/>
        <p:txBody>
          <a:bodyPr/>
          <a:lstStyle/>
          <a:p>
            <a:fld id="{D57F1E4F-1CFF-5643-939E-02111984F565}" type="slidenum">
              <a:rPr lang="en-US" smtClean="0"/>
              <a:t>8</a:t>
            </a:fld>
            <a:endParaRPr lang="en-US" dirty="0"/>
          </a:p>
        </p:txBody>
      </p:sp>
      <p:graphicFrame>
        <p:nvGraphicFramePr>
          <p:cNvPr id="5" name="Table 4">
            <a:extLst>
              <a:ext uri="{FF2B5EF4-FFF2-40B4-BE49-F238E27FC236}">
                <a16:creationId xmlns:a16="http://schemas.microsoft.com/office/drawing/2014/main" id="{26318F3D-C7DA-4D43-AF4B-DE69A05654E8}"/>
              </a:ext>
            </a:extLst>
          </p:cNvPr>
          <p:cNvGraphicFramePr>
            <a:graphicFrameLocks noGrp="1"/>
          </p:cNvGraphicFramePr>
          <p:nvPr>
            <p:extLst>
              <p:ext uri="{D42A27DB-BD31-4B8C-83A1-F6EECF244321}">
                <p14:modId xmlns:p14="http://schemas.microsoft.com/office/powerpoint/2010/main" val="1556739787"/>
              </p:ext>
            </p:extLst>
          </p:nvPr>
        </p:nvGraphicFramePr>
        <p:xfrm>
          <a:off x="261188" y="490198"/>
          <a:ext cx="9963467" cy="5882640"/>
        </p:xfrm>
        <a:graphic>
          <a:graphicData uri="http://schemas.openxmlformats.org/drawingml/2006/table">
            <a:tbl>
              <a:tblPr firstRow="1" bandRow="1">
                <a:tableStyleId>{616DA210-FB5B-4158-B5E0-FEB733F419BA}</a:tableStyleId>
              </a:tblPr>
              <a:tblGrid>
                <a:gridCol w="3621968">
                  <a:extLst>
                    <a:ext uri="{9D8B030D-6E8A-4147-A177-3AD203B41FA5}">
                      <a16:colId xmlns:a16="http://schemas.microsoft.com/office/drawing/2014/main" val="2945527033"/>
                    </a:ext>
                  </a:extLst>
                </a:gridCol>
                <a:gridCol w="6341499">
                  <a:extLst>
                    <a:ext uri="{9D8B030D-6E8A-4147-A177-3AD203B41FA5}">
                      <a16:colId xmlns:a16="http://schemas.microsoft.com/office/drawing/2014/main" val="730838899"/>
                    </a:ext>
                  </a:extLst>
                </a:gridCol>
              </a:tblGrid>
              <a:tr h="370840">
                <a:tc>
                  <a:txBody>
                    <a:bodyPr/>
                    <a:lstStyle/>
                    <a:p>
                      <a:pPr algn="r"/>
                      <a:endParaRPr lang="en-US" sz="4800" b="0" dirty="0">
                        <a:effectLst>
                          <a:outerShdw blurRad="38100" dist="38100" dir="2700000" algn="tl">
                            <a:srgbClr val="000000">
                              <a:alpha val="43137"/>
                            </a:srgbClr>
                          </a:outerShdw>
                        </a:effectLst>
                      </a:endParaRPr>
                    </a:p>
                    <a:p>
                      <a:pPr algn="r"/>
                      <a:endParaRPr lang="en-US" sz="4800" b="0" dirty="0">
                        <a:effectLst>
                          <a:outerShdw blurRad="38100" dist="38100" dir="2700000" algn="tl">
                            <a:srgbClr val="000000">
                              <a:alpha val="43137"/>
                            </a:srgbClr>
                          </a:outerShdw>
                        </a:effectLst>
                      </a:endParaRPr>
                    </a:p>
                    <a:p>
                      <a:pPr algn="r"/>
                      <a:r>
                        <a:rPr lang="en-US" sz="4800" b="0" dirty="0">
                          <a:effectLst>
                            <a:outerShdw blurRad="38100" dist="38100" dir="2700000" algn="tl">
                              <a:srgbClr val="000000">
                                <a:alpha val="43137"/>
                              </a:srgbClr>
                            </a:outerShdw>
                          </a:effectLst>
                        </a:rPr>
                        <a:t>“The 3 M’s”</a:t>
                      </a:r>
                      <a:endParaRPr lang="en-US" sz="4800" b="0" i="0" dirty="0">
                        <a:solidFill>
                          <a:schemeClr val="bg2">
                            <a:lumMod val="20000"/>
                            <a:lumOff val="80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r>
                        <a:rPr lang="en-US" sz="2000" b="0" dirty="0">
                          <a:effectLst>
                            <a:outerShdw blurRad="38100" dist="38100" dir="2700000" algn="tl">
                              <a:srgbClr val="000000">
                                <a:alpha val="43137"/>
                              </a:srgbClr>
                            </a:outerShdw>
                          </a:effectLst>
                        </a:rPr>
                        <a:t>Goal: To Maximize Court Appearance, Public Safety, and Release rates. All other essential elements flow from this defining principle.</a:t>
                      </a:r>
                      <a:r>
                        <a:rPr lang="en-US" sz="2000" b="0" baseline="30000" dirty="0">
                          <a:effectLst>
                            <a:outerShdw blurRad="38100" dist="38100" dir="2700000" algn="tl">
                              <a:srgbClr val="000000">
                                <a:alpha val="43137"/>
                              </a:srgbClr>
                            </a:outerShdw>
                          </a:effectLst>
                        </a:rPr>
                        <a:t> </a:t>
                      </a:r>
                      <a:endParaRPr lang="en-US" sz="2000" b="0" dirty="0">
                        <a:effectLst>
                          <a:outerShdw blurRad="38100" dist="38100" dir="2700000" algn="tl">
                            <a:srgbClr val="000000">
                              <a:alpha val="43137"/>
                            </a:srgbClr>
                          </a:outerShdw>
                        </a:effectLst>
                      </a:endParaRPr>
                    </a:p>
                    <a:p>
                      <a:endParaRPr lang="en-US" sz="2000" b="0" dirty="0">
                        <a:effectLst>
                          <a:outerShdw blurRad="38100" dist="38100" dir="2700000" algn="tl">
                            <a:srgbClr val="000000">
                              <a:alpha val="43137"/>
                            </a:srgbClr>
                          </a:outerShdw>
                        </a:effectLst>
                      </a:endParaRPr>
                    </a:p>
                    <a:p>
                      <a:r>
                        <a:rPr lang="en-US" sz="2000" b="0" dirty="0">
                          <a:effectLst>
                            <a:outerShdw blurRad="38100" dist="38100" dir="2700000" algn="tl">
                              <a:srgbClr val="000000">
                                <a:alpha val="43137"/>
                              </a:srgbClr>
                            </a:outerShdw>
                          </a:effectLst>
                        </a:rPr>
                        <a:t>Appearance: “Bail set at a figure higher than an amount reasonably calculated to [ensure court appearance] is ‘excessive’ under the Eighth Amendment.” Stack v. Boyle 342 U.S. 1 (1951).</a:t>
                      </a:r>
                    </a:p>
                    <a:p>
                      <a:endParaRPr lang="en-US" sz="2000" b="0" dirty="0">
                        <a:effectLst>
                          <a:outerShdw blurRad="38100" dist="38100" dir="2700000" algn="tl">
                            <a:srgbClr val="000000">
                              <a:alpha val="43137"/>
                            </a:srgbClr>
                          </a:outerShdw>
                        </a:effectLst>
                      </a:endParaRPr>
                    </a:p>
                    <a:p>
                      <a:r>
                        <a:rPr lang="en-US" sz="2000" b="0" dirty="0">
                          <a:effectLst>
                            <a:outerShdw blurRad="38100" dist="38100" dir="2700000" algn="tl">
                              <a:srgbClr val="000000">
                                <a:alpha val="43137"/>
                              </a:srgbClr>
                            </a:outerShdw>
                          </a:effectLst>
                        </a:rPr>
                        <a:t>Safety: Detention may be authorized when defendants are found “after an adversary hearing to pose a threat to the safety of individuals or to the community which no condition of release can dispel.” United States v. Salerno, 481 U.S. 739, 755 (1987).</a:t>
                      </a:r>
                    </a:p>
                    <a:p>
                      <a:endParaRPr lang="en-US" sz="2000" b="0" dirty="0">
                        <a:effectLst>
                          <a:outerShdw blurRad="38100" dist="38100" dir="2700000" algn="tl">
                            <a:srgbClr val="000000">
                              <a:alpha val="43137"/>
                            </a:srgbClr>
                          </a:outerShdw>
                        </a:effectLst>
                      </a:endParaRPr>
                    </a:p>
                    <a:p>
                      <a:r>
                        <a:rPr lang="en-US" sz="2000" b="0" dirty="0">
                          <a:effectLst>
                            <a:outerShdw blurRad="38100" dist="38100" dir="2700000" algn="tl">
                              <a:srgbClr val="000000">
                                <a:alpha val="43137"/>
                              </a:srgbClr>
                            </a:outerShdw>
                          </a:effectLst>
                        </a:rPr>
                        <a:t>Release: “In our society, liberty is the norm, and detention prior to trial or without trial is the carefully limited exception.” Salerno.</a:t>
                      </a:r>
                      <a:endParaRPr lang="en-US" sz="2000" b="0" dirty="0">
                        <a:solidFill>
                          <a:schemeClr val="bg2">
                            <a:lumMod val="20000"/>
                            <a:lumOff val="80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00504437"/>
                  </a:ext>
                </a:extLst>
              </a:tr>
            </a:tbl>
          </a:graphicData>
        </a:graphic>
      </p:graphicFrame>
      <p:pic>
        <p:nvPicPr>
          <p:cNvPr id="6" name="Picture 5" descr="National Institute of Corrections">
            <a:extLst>
              <a:ext uri="{FF2B5EF4-FFF2-40B4-BE49-F238E27FC236}">
                <a16:creationId xmlns:a16="http://schemas.microsoft.com/office/drawing/2014/main" id="{A8171D25-C082-4D52-9D5E-58074A63557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9E367B1-EC03-421A-B8D1-91DDEFFD074E}"/>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5928933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8288" y="2283979"/>
            <a:ext cx="6815281" cy="1145021"/>
          </a:xfrm>
        </p:spPr>
        <p:txBody>
          <a:bodyPr anchor="t">
            <a:normAutofit/>
          </a:bodyPr>
          <a:lstStyle/>
          <a:p>
            <a:pPr>
              <a:lnSpc>
                <a:spcPct val="90000"/>
              </a:lnSpc>
            </a:pPr>
            <a:r>
              <a:rPr lang="en-US" sz="4800" dirty="0">
                <a:effectLst>
                  <a:outerShdw blurRad="38100" dist="38100" dir="2700000" algn="tl">
                    <a:srgbClr val="000000">
                      <a:alpha val="43137"/>
                    </a:srgbClr>
                  </a:outerShdw>
                </a:effectLst>
              </a:rPr>
              <a:t>Measuring for Results</a:t>
            </a:r>
          </a:p>
        </p:txBody>
      </p:sp>
      <p:sp>
        <p:nvSpPr>
          <p:cNvPr id="3" name="Subtitle 2"/>
          <p:cNvSpPr>
            <a:spLocks noGrp="1"/>
          </p:cNvSpPr>
          <p:nvPr>
            <p:ph type="subTitle" idx="1"/>
          </p:nvPr>
        </p:nvSpPr>
        <p:spPr>
          <a:xfrm>
            <a:off x="5300330" y="3198092"/>
            <a:ext cx="6258690" cy="616657"/>
          </a:xfrm>
        </p:spPr>
        <p:txBody>
          <a:bodyPr>
            <a:normAutofit fontScale="70000" lnSpcReduction="20000"/>
          </a:bodyPr>
          <a:lstStyle/>
          <a:p>
            <a:r>
              <a:rPr lang="en-US" sz="2800" dirty="0">
                <a:effectLst>
                  <a:outerShdw blurRad="38100" dist="38100" dir="2700000" algn="tl">
                    <a:srgbClr val="000000">
                      <a:alpha val="43137"/>
                    </a:srgbClr>
                  </a:outerShdw>
                </a:effectLst>
              </a:rPr>
              <a:t>Using Outcome and Performance Measures to Achieve Mission and Goals</a:t>
            </a:r>
          </a:p>
        </p:txBody>
      </p:sp>
      <p:sp>
        <p:nvSpPr>
          <p:cNvPr id="4" name="Slide Number Placeholder 3"/>
          <p:cNvSpPr>
            <a:spLocks noGrp="1"/>
          </p:cNvSpPr>
          <p:nvPr>
            <p:ph type="sldNum" sz="quarter" idx="12"/>
          </p:nvPr>
        </p:nvSpPr>
        <p:spPr>
          <a:xfrm>
            <a:off x="10352540" y="295729"/>
            <a:ext cx="838199" cy="767687"/>
          </a:xfrm>
        </p:spPr>
        <p:txBody>
          <a:bodyPr/>
          <a:lstStyle/>
          <a:p>
            <a:fld id="{D57F1E4F-1CFF-5643-939E-02111984F565}" type="slidenum">
              <a:rPr lang="en-US" smtClean="0"/>
              <a:t>80</a:t>
            </a:fld>
            <a:endParaRPr lang="en-US" dirty="0"/>
          </a:p>
        </p:txBody>
      </p:sp>
      <p:sp>
        <p:nvSpPr>
          <p:cNvPr id="5" name="Rectangle 4">
            <a:extLst>
              <a:ext uri="{FF2B5EF4-FFF2-40B4-BE49-F238E27FC236}">
                <a16:creationId xmlns:a16="http://schemas.microsoft.com/office/drawing/2014/main" id="{5F58E5A8-E83E-4B63-A484-10B76A107681}"/>
              </a:ext>
            </a:extLst>
          </p:cNvPr>
          <p:cNvSpPr/>
          <p:nvPr/>
        </p:nvSpPr>
        <p:spPr>
          <a:xfrm>
            <a:off x="260926" y="1687570"/>
            <a:ext cx="4099261" cy="2739211"/>
          </a:xfrm>
          <a:prstGeom prst="rect">
            <a:avLst/>
          </a:prstGeom>
          <a:effectLst>
            <a:softEdge rad="635000"/>
          </a:effectLst>
        </p:spPr>
        <p:style>
          <a:lnRef idx="3">
            <a:schemeClr val="lt1"/>
          </a:lnRef>
          <a:fillRef idx="1">
            <a:schemeClr val="accent4"/>
          </a:fillRef>
          <a:effectRef idx="1">
            <a:schemeClr val="accent4"/>
          </a:effectRef>
          <a:fontRef idx="minor">
            <a:schemeClr val="lt1"/>
          </a:fontRef>
        </p:style>
        <p:txBody>
          <a:bodyPr wrap="square">
            <a:spAutoFit/>
          </a:bodyPr>
          <a:lstStyle/>
          <a:p>
            <a:r>
              <a:rPr lang="en-US" sz="2800" dirty="0" err="1">
                <a:solidFill>
                  <a:schemeClr val="tx1"/>
                </a:solidFill>
                <a:latin typeface="Segoe UI" panose="020B0502040204020203" pitchFamily="34" charset="0"/>
              </a:rPr>
              <a:t>meas·ure</a:t>
            </a:r>
            <a:endParaRPr lang="en-US" sz="2800" dirty="0">
              <a:solidFill>
                <a:schemeClr val="tx1"/>
              </a:solidFill>
              <a:latin typeface="Segoe UI" panose="020B0502040204020203" pitchFamily="34" charset="0"/>
            </a:endParaRPr>
          </a:p>
          <a:p>
            <a:pPr fontAlgn="t"/>
            <a:r>
              <a:rPr lang="en-US" sz="2400" dirty="0">
                <a:solidFill>
                  <a:schemeClr val="tx1"/>
                </a:solidFill>
                <a:latin typeface="Aparajita" panose="02020603050405020304" pitchFamily="18" charset="0"/>
                <a:cs typeface="Aparajita" panose="02020603050405020304" pitchFamily="18" charset="0"/>
              </a:rPr>
              <a:t>[ˈ</a:t>
            </a:r>
            <a:r>
              <a:rPr lang="en-US" sz="2400" dirty="0" err="1">
                <a:solidFill>
                  <a:schemeClr val="tx1"/>
                </a:solidFill>
                <a:latin typeface="Aparajita" panose="02020603050405020304" pitchFamily="18" charset="0"/>
                <a:cs typeface="Aparajita" panose="02020603050405020304" pitchFamily="18" charset="0"/>
              </a:rPr>
              <a:t>meZHər</a:t>
            </a:r>
            <a:r>
              <a:rPr lang="en-US" sz="2400" dirty="0">
                <a:solidFill>
                  <a:schemeClr val="tx1"/>
                </a:solidFill>
                <a:latin typeface="Aparajita" panose="02020603050405020304" pitchFamily="18" charset="0"/>
                <a:cs typeface="Aparajita" panose="02020603050405020304" pitchFamily="18" charset="0"/>
              </a:rPr>
              <a:t>]</a:t>
            </a:r>
          </a:p>
          <a:p>
            <a:r>
              <a:rPr lang="en-US" sz="2000" dirty="0">
                <a:solidFill>
                  <a:schemeClr val="tx1"/>
                </a:solidFill>
                <a:latin typeface="Aparajita" panose="02020603050405020304" pitchFamily="18" charset="0"/>
                <a:cs typeface="Aparajita" panose="02020603050405020304" pitchFamily="18" charset="0"/>
              </a:rPr>
              <a:t>VERB</a:t>
            </a:r>
          </a:p>
          <a:p>
            <a:pPr>
              <a:buFont typeface="+mj-lt"/>
              <a:buAutoNum type="arabicPeriod"/>
            </a:pPr>
            <a:r>
              <a:rPr lang="en-US" sz="2000" dirty="0">
                <a:solidFill>
                  <a:schemeClr val="tx1"/>
                </a:solidFill>
                <a:latin typeface="Aparajita" panose="02020603050405020304" pitchFamily="18" charset="0"/>
                <a:cs typeface="Aparajita" panose="02020603050405020304" pitchFamily="18" charset="0"/>
              </a:rPr>
              <a:t>ascertain the size, amount, or degree of (something) by using an instrument or device marked in standard units or by comparing it with an object of known size.</a:t>
            </a:r>
          </a:p>
          <a:p>
            <a:pPr>
              <a:buFont typeface="+mj-lt"/>
              <a:buAutoNum type="arabicPeriod"/>
            </a:pPr>
            <a:r>
              <a:rPr lang="en-US" sz="2000" dirty="0">
                <a:solidFill>
                  <a:schemeClr val="tx1"/>
                </a:solidFill>
                <a:latin typeface="Aparajita" panose="02020603050405020304" pitchFamily="18" charset="0"/>
                <a:cs typeface="Aparajita" panose="02020603050405020304" pitchFamily="18" charset="0"/>
              </a:rPr>
              <a:t> </a:t>
            </a:r>
            <a:r>
              <a:rPr lang="en-US" sz="2000" dirty="0">
                <a:solidFill>
                  <a:schemeClr val="tx1"/>
                </a:solidFill>
                <a:latin typeface="Aparajita" panose="02020603050405020304" pitchFamily="18" charset="0"/>
                <a:cs typeface="Aparajita" panose="02020603050405020304" pitchFamily="18" charset="0"/>
                <a:hlinkClick r:id="rId2">
                  <a:extLst>
                    <a:ext uri="{A12FA001-AC4F-418D-AE19-62706E023703}">
                      <ahyp:hlinkClr xmlns:ahyp="http://schemas.microsoft.com/office/drawing/2018/hyperlinkcolor" val="tx"/>
                    </a:ext>
                  </a:extLst>
                </a:hlinkClick>
              </a:rPr>
              <a:t>calculate</a:t>
            </a:r>
            <a:r>
              <a:rPr lang="en-US" sz="2000" dirty="0">
                <a:solidFill>
                  <a:schemeClr val="tx1"/>
                </a:solidFill>
                <a:latin typeface="Aparajita" panose="02020603050405020304" pitchFamily="18" charset="0"/>
                <a:cs typeface="Aparajita" panose="02020603050405020304" pitchFamily="18" charset="0"/>
              </a:rPr>
              <a:t> · </a:t>
            </a:r>
            <a:r>
              <a:rPr lang="en-US" sz="2000" dirty="0">
                <a:solidFill>
                  <a:schemeClr val="tx1"/>
                </a:solidFill>
                <a:latin typeface="Aparajita" panose="02020603050405020304" pitchFamily="18" charset="0"/>
                <a:cs typeface="Aparajita" panose="02020603050405020304" pitchFamily="18" charset="0"/>
                <a:hlinkClick r:id="rId3">
                  <a:extLst>
                    <a:ext uri="{A12FA001-AC4F-418D-AE19-62706E023703}">
                      <ahyp:hlinkClr xmlns:ahyp="http://schemas.microsoft.com/office/drawing/2018/hyperlinkcolor" val="tx"/>
                    </a:ext>
                  </a:extLst>
                </a:hlinkClick>
              </a:rPr>
              <a:t>compute</a:t>
            </a:r>
            <a:r>
              <a:rPr lang="en-US" sz="2000" dirty="0">
                <a:solidFill>
                  <a:schemeClr val="tx1"/>
                </a:solidFill>
                <a:latin typeface="Aparajita" panose="02020603050405020304" pitchFamily="18" charset="0"/>
                <a:cs typeface="Aparajita" panose="02020603050405020304" pitchFamily="18" charset="0"/>
              </a:rPr>
              <a:t> · </a:t>
            </a:r>
            <a:r>
              <a:rPr lang="en-US" sz="2000" dirty="0">
                <a:solidFill>
                  <a:schemeClr val="tx1"/>
                </a:solidFill>
                <a:latin typeface="Aparajita" panose="02020603050405020304" pitchFamily="18" charset="0"/>
                <a:cs typeface="Aparajita" panose="02020603050405020304" pitchFamily="18" charset="0"/>
                <a:hlinkClick r:id="rId4">
                  <a:extLst>
                    <a:ext uri="{A12FA001-AC4F-418D-AE19-62706E023703}">
                      <ahyp:hlinkClr xmlns:ahyp="http://schemas.microsoft.com/office/drawing/2018/hyperlinkcolor" val="tx"/>
                    </a:ext>
                  </a:extLst>
                </a:hlinkClick>
              </a:rPr>
              <a:t>estimate</a:t>
            </a:r>
            <a:r>
              <a:rPr lang="en-US" sz="2000" dirty="0">
                <a:solidFill>
                  <a:schemeClr val="tx1"/>
                </a:solidFill>
                <a:latin typeface="Aparajita" panose="02020603050405020304" pitchFamily="18" charset="0"/>
                <a:cs typeface="Aparajita" panose="02020603050405020304" pitchFamily="18" charset="0"/>
              </a:rPr>
              <a:t> · </a:t>
            </a:r>
            <a:r>
              <a:rPr lang="en-US" sz="2000" dirty="0">
                <a:solidFill>
                  <a:schemeClr val="tx1"/>
                </a:solidFill>
                <a:latin typeface="Aparajita" panose="02020603050405020304" pitchFamily="18" charset="0"/>
                <a:cs typeface="Aparajita" panose="02020603050405020304" pitchFamily="18" charset="0"/>
                <a:hlinkClick r:id="rId5">
                  <a:extLst>
                    <a:ext uri="{A12FA001-AC4F-418D-AE19-62706E023703}">
                      <ahyp:hlinkClr xmlns:ahyp="http://schemas.microsoft.com/office/drawing/2018/hyperlinkcolor" val="tx"/>
                    </a:ext>
                  </a:extLst>
                </a:hlinkClick>
              </a:rPr>
              <a:t>count</a:t>
            </a:r>
            <a:r>
              <a:rPr lang="en-US" sz="2000" dirty="0">
                <a:solidFill>
                  <a:schemeClr val="tx1"/>
                </a:solidFill>
                <a:latin typeface="Aparajita" panose="02020603050405020304" pitchFamily="18" charset="0"/>
                <a:cs typeface="Aparajita" panose="02020603050405020304" pitchFamily="18" charset="0"/>
              </a:rPr>
              <a:t> · </a:t>
            </a:r>
            <a:r>
              <a:rPr lang="en-US" sz="2000" dirty="0">
                <a:solidFill>
                  <a:schemeClr val="tx1"/>
                </a:solidFill>
                <a:latin typeface="Aparajita" panose="02020603050405020304" pitchFamily="18" charset="0"/>
                <a:cs typeface="Aparajita" panose="02020603050405020304" pitchFamily="18" charset="0"/>
                <a:hlinkClick r:id="rId6">
                  <a:extLst>
                    <a:ext uri="{A12FA001-AC4F-418D-AE19-62706E023703}">
                      <ahyp:hlinkClr xmlns:ahyp="http://schemas.microsoft.com/office/drawing/2018/hyperlinkcolor" val="tx"/>
                    </a:ext>
                  </a:extLst>
                </a:hlinkClick>
              </a:rPr>
              <a:t>meter</a:t>
            </a:r>
            <a:r>
              <a:rPr lang="en-US" sz="2000" dirty="0">
                <a:solidFill>
                  <a:schemeClr val="tx1"/>
                </a:solidFill>
                <a:latin typeface="Aparajita" panose="02020603050405020304" pitchFamily="18" charset="0"/>
                <a:cs typeface="Aparajita" panose="02020603050405020304" pitchFamily="18" charset="0"/>
              </a:rPr>
              <a:t> </a:t>
            </a:r>
          </a:p>
        </p:txBody>
      </p:sp>
      <p:pic>
        <p:nvPicPr>
          <p:cNvPr id="6" name="Picture 5" descr="National Institute of Corrections">
            <a:extLst>
              <a:ext uri="{FF2B5EF4-FFF2-40B4-BE49-F238E27FC236}">
                <a16:creationId xmlns:a16="http://schemas.microsoft.com/office/drawing/2014/main" id="{9C14E678-973C-4CDB-9B42-43889700940A}"/>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FFB5100-E4F1-4467-AC20-DFDE297DFE6D}"/>
              </a:ext>
            </a:extLst>
          </p:cNvPr>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15032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mbria" panose="02040503050406030204" pitchFamily="18" charset="0"/>
              </a:rPr>
              <a:t>Session Goals</a:t>
            </a:r>
          </a:p>
        </p:txBody>
      </p:sp>
      <p:graphicFrame>
        <p:nvGraphicFramePr>
          <p:cNvPr id="6" name="Content Placeholder 5"/>
          <p:cNvGraphicFramePr>
            <a:graphicFrameLocks noGrp="1"/>
          </p:cNvGraphicFramePr>
          <p:nvPr>
            <p:ph idx="1"/>
          </p:nvPr>
        </p:nvGraphicFramePr>
        <p:xfrm>
          <a:off x="1190018" y="1381126"/>
          <a:ext cx="9687532" cy="448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81</a:t>
            </a:fld>
            <a:endParaRPr lang="en-US" dirty="0"/>
          </a:p>
        </p:txBody>
      </p:sp>
      <p:pic>
        <p:nvPicPr>
          <p:cNvPr id="5" name="Picture 4" descr="National Institute of Corrections">
            <a:extLst>
              <a:ext uri="{FF2B5EF4-FFF2-40B4-BE49-F238E27FC236}">
                <a16:creationId xmlns:a16="http://schemas.microsoft.com/office/drawing/2014/main" id="{08167300-15AC-4F66-BDAE-C2F958B15F0C}"/>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A403A91-565A-4AD3-A907-52CA76BDBA2D}"/>
              </a:ext>
            </a:extLst>
          </p:cNvPr>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4115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60AA5FD-59DA-42EE-A467-B9FFFF8CF408}"/>
                                            </p:graphicEl>
                                          </p:spTgt>
                                        </p:tgtEl>
                                        <p:attrNameLst>
                                          <p:attrName>style.visibility</p:attrName>
                                        </p:attrNameLst>
                                      </p:cBhvr>
                                      <p:to>
                                        <p:strVal val="visible"/>
                                      </p:to>
                                    </p:set>
                                    <p:animEffect transition="in" filter="fade">
                                      <p:cBhvr>
                                        <p:cTn id="7" dur="500"/>
                                        <p:tgtEl>
                                          <p:spTgt spid="6">
                                            <p:graphicEl>
                                              <a:dgm id="{160AA5FD-59DA-42EE-A467-B9FFFF8CF4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79C7B64-8B3B-430D-A5E0-BF2CF26F5470}"/>
                                            </p:graphicEl>
                                          </p:spTgt>
                                        </p:tgtEl>
                                        <p:attrNameLst>
                                          <p:attrName>style.visibility</p:attrName>
                                        </p:attrNameLst>
                                      </p:cBhvr>
                                      <p:to>
                                        <p:strVal val="visible"/>
                                      </p:to>
                                    </p:set>
                                    <p:animEffect transition="in" filter="fade">
                                      <p:cBhvr>
                                        <p:cTn id="12" dur="500"/>
                                        <p:tgtEl>
                                          <p:spTgt spid="6">
                                            <p:graphicEl>
                                              <a:dgm id="{079C7B64-8B3B-430D-A5E0-BF2CF26F547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C3626058-087C-4920-9DC1-EC089D92D877}"/>
                                            </p:graphicEl>
                                          </p:spTgt>
                                        </p:tgtEl>
                                        <p:attrNameLst>
                                          <p:attrName>style.visibility</p:attrName>
                                        </p:attrNameLst>
                                      </p:cBhvr>
                                      <p:to>
                                        <p:strVal val="visible"/>
                                      </p:to>
                                    </p:set>
                                    <p:animEffect transition="in" filter="fade">
                                      <p:cBhvr>
                                        <p:cTn id="15" dur="500"/>
                                        <p:tgtEl>
                                          <p:spTgt spid="6">
                                            <p:graphicEl>
                                              <a:dgm id="{C3626058-087C-4920-9DC1-EC089D92D87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FA616F04-FDDA-4069-BB88-7BF133F67A38}"/>
                                            </p:graphicEl>
                                          </p:spTgt>
                                        </p:tgtEl>
                                        <p:attrNameLst>
                                          <p:attrName>style.visibility</p:attrName>
                                        </p:attrNameLst>
                                      </p:cBhvr>
                                      <p:to>
                                        <p:strVal val="visible"/>
                                      </p:to>
                                    </p:set>
                                    <p:animEffect transition="in" filter="fade">
                                      <p:cBhvr>
                                        <p:cTn id="20" dur="500"/>
                                        <p:tgtEl>
                                          <p:spTgt spid="6">
                                            <p:graphicEl>
                                              <a:dgm id="{FA616F04-FDDA-4069-BB88-7BF133F67A3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64E35AAF-7B99-41A8-A987-28ACBB6AB036}"/>
                                            </p:graphicEl>
                                          </p:spTgt>
                                        </p:tgtEl>
                                        <p:attrNameLst>
                                          <p:attrName>style.visibility</p:attrName>
                                        </p:attrNameLst>
                                      </p:cBhvr>
                                      <p:to>
                                        <p:strVal val="visible"/>
                                      </p:to>
                                    </p:set>
                                    <p:animEffect transition="in" filter="fade">
                                      <p:cBhvr>
                                        <p:cTn id="23" dur="500"/>
                                        <p:tgtEl>
                                          <p:spTgt spid="6">
                                            <p:graphicEl>
                                              <a:dgm id="{64E35AAF-7B99-41A8-A987-28ACBB6AB03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34B8776F-D92D-4D0C-8B5D-62D7393A2030}"/>
                                            </p:graphicEl>
                                          </p:spTgt>
                                        </p:tgtEl>
                                        <p:attrNameLst>
                                          <p:attrName>style.visibility</p:attrName>
                                        </p:attrNameLst>
                                      </p:cBhvr>
                                      <p:to>
                                        <p:strVal val="visible"/>
                                      </p:to>
                                    </p:set>
                                    <p:animEffect transition="in" filter="fade">
                                      <p:cBhvr>
                                        <p:cTn id="28" dur="500"/>
                                        <p:tgtEl>
                                          <p:spTgt spid="6">
                                            <p:graphicEl>
                                              <a:dgm id="{34B8776F-D92D-4D0C-8B5D-62D7393A203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AE7B0900-B18C-4A6B-A51E-54F62F90F542}"/>
                                            </p:graphicEl>
                                          </p:spTgt>
                                        </p:tgtEl>
                                        <p:attrNameLst>
                                          <p:attrName>style.visibility</p:attrName>
                                        </p:attrNameLst>
                                      </p:cBhvr>
                                      <p:to>
                                        <p:strVal val="visible"/>
                                      </p:to>
                                    </p:set>
                                    <p:animEffect transition="in" filter="fade">
                                      <p:cBhvr>
                                        <p:cTn id="31" dur="500"/>
                                        <p:tgtEl>
                                          <p:spTgt spid="6">
                                            <p:graphicEl>
                                              <a:dgm id="{AE7B0900-B18C-4A6B-A51E-54F62F90F5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fld id="{D57F1E4F-1CFF-5643-939E-02111984F565}" type="slidenum">
              <a:rPr lang="en-US" smtClean="0"/>
              <a:pPr defTabSz="914400"/>
              <a:t>82</a:t>
            </a:fld>
            <a:endParaRPr lang="en-US"/>
          </a:p>
        </p:txBody>
      </p:sp>
      <p:sp>
        <p:nvSpPr>
          <p:cNvPr id="14" name="TextBox 13">
            <a:extLst>
              <a:ext uri="{FF2B5EF4-FFF2-40B4-BE49-F238E27FC236}">
                <a16:creationId xmlns:a16="http://schemas.microsoft.com/office/drawing/2014/main" id="{14C0A2D8-3764-41A7-AAE0-289EE90A0AA2}"/>
              </a:ext>
            </a:extLst>
          </p:cNvPr>
          <p:cNvSpPr txBox="1"/>
          <p:nvPr/>
        </p:nvSpPr>
        <p:spPr>
          <a:xfrm>
            <a:off x="905164" y="1598024"/>
            <a:ext cx="4715520" cy="707886"/>
          </a:xfrm>
          <a:prstGeom prst="rect">
            <a:avLst/>
          </a:prstGeom>
          <a:noFill/>
        </p:spPr>
        <p:txBody>
          <a:bodyPr wrap="square" rtlCol="0">
            <a:spAutoFit/>
          </a:bodyPr>
          <a:lstStyle/>
          <a:p>
            <a:pPr algn="r"/>
            <a:r>
              <a:rPr lang="en-US" sz="4000" i="1" dirty="0">
                <a:solidFill>
                  <a:schemeClr val="accent5">
                    <a:lumMod val="40000"/>
                    <a:lumOff val="60000"/>
                  </a:schemeClr>
                </a:solidFill>
                <a:effectLst>
                  <a:outerShdw blurRad="38100" dist="38100" dir="2700000" algn="tl">
                    <a:srgbClr val="000000">
                      <a:alpha val="43137"/>
                    </a:srgbClr>
                  </a:outerShdw>
                </a:effectLst>
                <a:latin typeface="+mj-lt"/>
              </a:rPr>
              <a:t>Data are good…</a:t>
            </a:r>
          </a:p>
        </p:txBody>
      </p:sp>
      <p:sp>
        <p:nvSpPr>
          <p:cNvPr id="15" name="TextBox 14">
            <a:extLst>
              <a:ext uri="{FF2B5EF4-FFF2-40B4-BE49-F238E27FC236}">
                <a16:creationId xmlns:a16="http://schemas.microsoft.com/office/drawing/2014/main" id="{272BB846-96A5-4068-B05E-757639FF1E51}"/>
              </a:ext>
            </a:extLst>
          </p:cNvPr>
          <p:cNvSpPr txBox="1"/>
          <p:nvPr/>
        </p:nvSpPr>
        <p:spPr>
          <a:xfrm>
            <a:off x="4581043" y="2825072"/>
            <a:ext cx="5328501" cy="707886"/>
          </a:xfrm>
          <a:prstGeom prst="rect">
            <a:avLst/>
          </a:prstGeom>
          <a:noFill/>
        </p:spPr>
        <p:txBody>
          <a:bodyPr wrap="square" rtlCol="0">
            <a:spAutoFit/>
          </a:bodyPr>
          <a:lstStyle/>
          <a:p>
            <a:pPr algn="r"/>
            <a:r>
              <a:rPr lang="en-US" sz="4000" i="1" dirty="0">
                <a:solidFill>
                  <a:schemeClr val="accent5">
                    <a:lumMod val="40000"/>
                    <a:lumOff val="60000"/>
                  </a:schemeClr>
                </a:solidFill>
                <a:effectLst>
                  <a:outerShdw blurRad="38100" dist="38100" dir="2700000" algn="tl">
                    <a:srgbClr val="000000">
                      <a:alpha val="43137"/>
                    </a:srgbClr>
                  </a:outerShdw>
                </a:effectLst>
                <a:latin typeface="+mj-lt"/>
              </a:rPr>
              <a:t>…Results are better</a:t>
            </a:r>
          </a:p>
        </p:txBody>
      </p:sp>
      <p:pic>
        <p:nvPicPr>
          <p:cNvPr id="12" name="Picture 11" descr="National Institute of Corrections">
            <a:extLst>
              <a:ext uri="{FF2B5EF4-FFF2-40B4-BE49-F238E27FC236}">
                <a16:creationId xmlns:a16="http://schemas.microsoft.com/office/drawing/2014/main" id="{28DB7E53-5533-41E3-9AF3-FEF6C92DB402}"/>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46F5A46-5B04-4A47-AEBB-3F2D5B176285}"/>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41312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83</a:t>
            </a:fld>
            <a:endParaRPr lang="en-US" dirty="0"/>
          </a:p>
        </p:txBody>
      </p:sp>
      <p:sp>
        <p:nvSpPr>
          <p:cNvPr id="15" name="TextBox 14">
            <a:extLst>
              <a:ext uri="{FF2B5EF4-FFF2-40B4-BE49-F238E27FC236}">
                <a16:creationId xmlns:a16="http://schemas.microsoft.com/office/drawing/2014/main" id="{3F278845-7596-4BA7-AE88-76662B65EBC4}"/>
              </a:ext>
            </a:extLst>
          </p:cNvPr>
          <p:cNvSpPr txBox="1"/>
          <p:nvPr/>
        </p:nvSpPr>
        <p:spPr>
          <a:xfrm>
            <a:off x="284672" y="1126874"/>
            <a:ext cx="5003320" cy="1631216"/>
          </a:xfrm>
          <a:prstGeom prst="rect">
            <a:avLst/>
          </a:prstGeom>
          <a:noFill/>
        </p:spPr>
        <p:txBody>
          <a:bodyPr wrap="square" rtlCol="0">
            <a:spAutoFit/>
          </a:bodyPr>
          <a:lstStyle/>
          <a:p>
            <a:pPr algn="r"/>
            <a:r>
              <a:rPr lang="en-US" sz="2000" dirty="0">
                <a:effectLst>
                  <a:outerShdw blurRad="38100" dist="38100" dir="2700000" algn="tl">
                    <a:srgbClr val="000000">
                      <a:alpha val="43137"/>
                    </a:srgbClr>
                  </a:outerShdw>
                </a:effectLst>
              </a:rPr>
              <a:t>“When you have mastered numbers, you will in fact no longer be reading numbers, any more than you read words when reading books. You will be reading meanings.”</a:t>
            </a:r>
            <a:endParaRPr lang="en-US" sz="2000" i="1" dirty="0">
              <a:solidFill>
                <a:schemeClr val="accent5">
                  <a:lumMod val="40000"/>
                  <a:lumOff val="60000"/>
                </a:schemeClr>
              </a:solidFill>
              <a:effectLst>
                <a:outerShdw blurRad="38100" dist="38100" dir="2700000" algn="tl">
                  <a:srgbClr val="000000">
                    <a:alpha val="43137"/>
                  </a:srgbClr>
                </a:outerShdw>
              </a:effectLst>
              <a:latin typeface="+mj-lt"/>
            </a:endParaRPr>
          </a:p>
        </p:txBody>
      </p:sp>
      <p:sp>
        <p:nvSpPr>
          <p:cNvPr id="16" name="TextBox 15">
            <a:extLst>
              <a:ext uri="{FF2B5EF4-FFF2-40B4-BE49-F238E27FC236}">
                <a16:creationId xmlns:a16="http://schemas.microsoft.com/office/drawing/2014/main" id="{1D6FDC62-6651-4FDB-9F03-6A5C8A30936E}"/>
              </a:ext>
            </a:extLst>
          </p:cNvPr>
          <p:cNvSpPr txBox="1"/>
          <p:nvPr/>
        </p:nvSpPr>
        <p:spPr>
          <a:xfrm>
            <a:off x="2173955" y="3136612"/>
            <a:ext cx="3071002" cy="584775"/>
          </a:xfrm>
          <a:prstGeom prst="rect">
            <a:avLst/>
          </a:prstGeom>
          <a:noFill/>
        </p:spPr>
        <p:txBody>
          <a:bodyPr wrap="square" rtlCol="0">
            <a:spAutoFit/>
          </a:bodyPr>
          <a:lstStyle/>
          <a:p>
            <a:pPr algn="r"/>
            <a:r>
              <a:rPr lang="en-US" sz="3200" i="1" dirty="0">
                <a:solidFill>
                  <a:schemeClr val="accent5">
                    <a:lumMod val="40000"/>
                    <a:lumOff val="60000"/>
                  </a:schemeClr>
                </a:solidFill>
                <a:effectLst>
                  <a:outerShdw blurRad="38100" dist="38100" dir="2700000" algn="tl">
                    <a:srgbClr val="000000">
                      <a:alpha val="43137"/>
                    </a:srgbClr>
                  </a:outerShdw>
                </a:effectLst>
                <a:latin typeface="+mj-lt"/>
              </a:rPr>
              <a:t>Harold S. </a:t>
            </a:r>
            <a:r>
              <a:rPr lang="en-US" sz="3200" i="1" dirty="0" err="1">
                <a:solidFill>
                  <a:schemeClr val="accent5">
                    <a:lumMod val="40000"/>
                    <a:lumOff val="60000"/>
                  </a:schemeClr>
                </a:solidFill>
                <a:effectLst>
                  <a:outerShdw blurRad="38100" dist="38100" dir="2700000" algn="tl">
                    <a:srgbClr val="000000">
                      <a:alpha val="43137"/>
                    </a:srgbClr>
                  </a:outerShdw>
                </a:effectLst>
                <a:latin typeface="+mj-lt"/>
              </a:rPr>
              <a:t>Geneen</a:t>
            </a:r>
            <a:endParaRPr lang="en-US" sz="3200" i="1" dirty="0">
              <a:solidFill>
                <a:schemeClr val="accent5">
                  <a:lumMod val="40000"/>
                  <a:lumOff val="60000"/>
                </a:schemeClr>
              </a:solidFill>
              <a:effectLst>
                <a:outerShdw blurRad="38100" dist="38100" dir="2700000" algn="tl">
                  <a:srgbClr val="000000">
                    <a:alpha val="43137"/>
                  </a:srgbClr>
                </a:outerShdw>
              </a:effectLst>
              <a:latin typeface="+mj-lt"/>
            </a:endParaRPr>
          </a:p>
        </p:txBody>
      </p:sp>
      <p:cxnSp>
        <p:nvCxnSpPr>
          <p:cNvPr id="18" name="Straight Connector 17">
            <a:extLst>
              <a:ext uri="{FF2B5EF4-FFF2-40B4-BE49-F238E27FC236}">
                <a16:creationId xmlns:a16="http://schemas.microsoft.com/office/drawing/2014/main" id="{ECA99552-7071-45F0-BC47-E59352BACB49}"/>
              </a:ext>
            </a:extLst>
          </p:cNvPr>
          <p:cNvCxnSpPr/>
          <p:nvPr/>
        </p:nvCxnSpPr>
        <p:spPr>
          <a:xfrm>
            <a:off x="5385014" y="543464"/>
            <a:ext cx="12939" cy="4934309"/>
          </a:xfrm>
          <a:prstGeom prst="line">
            <a:avLst/>
          </a:prstGeom>
          <a:ln/>
        </p:spPr>
        <p:style>
          <a:lnRef idx="3">
            <a:schemeClr val="accent5"/>
          </a:lnRef>
          <a:fillRef idx="0">
            <a:schemeClr val="accent5"/>
          </a:fillRef>
          <a:effectRef idx="2">
            <a:schemeClr val="accent5"/>
          </a:effectRef>
          <a:fontRef idx="minor">
            <a:schemeClr val="tx1"/>
          </a:fontRef>
        </p:style>
      </p:cxnSp>
      <p:sp>
        <p:nvSpPr>
          <p:cNvPr id="19" name="TextBox 18">
            <a:extLst>
              <a:ext uri="{FF2B5EF4-FFF2-40B4-BE49-F238E27FC236}">
                <a16:creationId xmlns:a16="http://schemas.microsoft.com/office/drawing/2014/main" id="{7BEBAB7E-8689-4C34-B7F7-FD9C3B777671}"/>
              </a:ext>
            </a:extLst>
          </p:cNvPr>
          <p:cNvSpPr txBox="1"/>
          <p:nvPr/>
        </p:nvSpPr>
        <p:spPr>
          <a:xfrm>
            <a:off x="5601390" y="2025971"/>
            <a:ext cx="4433978" cy="1015663"/>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rPr>
              <a:t>“Statistics are used like a drunk uses a lamp post: for support, not illumination”</a:t>
            </a:r>
          </a:p>
        </p:txBody>
      </p:sp>
      <p:sp>
        <p:nvSpPr>
          <p:cNvPr id="20" name="TextBox 19">
            <a:extLst>
              <a:ext uri="{FF2B5EF4-FFF2-40B4-BE49-F238E27FC236}">
                <a16:creationId xmlns:a16="http://schemas.microsoft.com/office/drawing/2014/main" id="{6AFF43C2-22FF-4F8C-8346-DE494E700E2B}"/>
              </a:ext>
            </a:extLst>
          </p:cNvPr>
          <p:cNvSpPr txBox="1"/>
          <p:nvPr/>
        </p:nvSpPr>
        <p:spPr>
          <a:xfrm>
            <a:off x="5592764" y="3595393"/>
            <a:ext cx="2556293" cy="584775"/>
          </a:xfrm>
          <a:prstGeom prst="rect">
            <a:avLst/>
          </a:prstGeom>
          <a:noFill/>
        </p:spPr>
        <p:txBody>
          <a:bodyPr wrap="square" rtlCol="0">
            <a:spAutoFit/>
          </a:bodyPr>
          <a:lstStyle/>
          <a:p>
            <a:r>
              <a:rPr lang="en-US" sz="3200" i="1" dirty="0">
                <a:solidFill>
                  <a:schemeClr val="accent5">
                    <a:lumMod val="40000"/>
                    <a:lumOff val="60000"/>
                  </a:schemeClr>
                </a:solidFill>
                <a:effectLst>
                  <a:outerShdw blurRad="38100" dist="38100" dir="2700000" algn="tl">
                    <a:srgbClr val="000000">
                      <a:alpha val="43137"/>
                    </a:srgbClr>
                  </a:outerShdw>
                </a:effectLst>
                <a:latin typeface="+mj-lt"/>
              </a:rPr>
              <a:t>Vince Scully</a:t>
            </a:r>
          </a:p>
        </p:txBody>
      </p:sp>
      <p:pic>
        <p:nvPicPr>
          <p:cNvPr id="17" name="Picture 16" descr="National Institute of Corrections">
            <a:extLst>
              <a:ext uri="{FF2B5EF4-FFF2-40B4-BE49-F238E27FC236}">
                <a16:creationId xmlns:a16="http://schemas.microsoft.com/office/drawing/2014/main" id="{412F827F-7C85-4CE5-88DE-4D0A3F990093}"/>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8566B27-B023-49DF-BCE1-F522C46FD1A0}"/>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6090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84</a:t>
            </a:fld>
            <a:endParaRPr lang="en-US" dirty="0"/>
          </a:p>
        </p:txBody>
      </p:sp>
      <p:sp>
        <p:nvSpPr>
          <p:cNvPr id="13" name="Rectangle 12">
            <a:extLst>
              <a:ext uri="{FF2B5EF4-FFF2-40B4-BE49-F238E27FC236}">
                <a16:creationId xmlns:a16="http://schemas.microsoft.com/office/drawing/2014/main" id="{D132828F-2709-4E9C-871E-F5D3E7BFDB26}"/>
              </a:ext>
            </a:extLst>
          </p:cNvPr>
          <p:cNvSpPr/>
          <p:nvPr/>
        </p:nvSpPr>
        <p:spPr>
          <a:xfrm>
            <a:off x="1562968" y="1941255"/>
            <a:ext cx="8608977" cy="2554545"/>
          </a:xfrm>
          <a:prstGeom prst="rect">
            <a:avLst/>
          </a:prstGeom>
        </p:spPr>
        <p:txBody>
          <a:bodyPr wrap="square">
            <a:spAutoFit/>
          </a:bodyPr>
          <a:lstStyle/>
          <a:p>
            <a:pPr fontAlgn="auto">
              <a:spcBef>
                <a:spcPts val="0"/>
              </a:spcBef>
              <a:spcAft>
                <a:spcPts val="0"/>
              </a:spcAft>
              <a:defRPr/>
            </a:pP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Many pretrial agencies don’t know </a:t>
            </a:r>
            <a:r>
              <a:rPr lang="en-US" sz="2000" i="1" dirty="0">
                <a:solidFill>
                  <a:schemeClr val="accent4">
                    <a:lumMod val="60000"/>
                    <a:lumOff val="40000"/>
                  </a:schemeClr>
                </a:solidFill>
                <a:effectLst>
                  <a:outerShdw blurRad="38100" dist="38100" dir="2700000" algn="tl">
                    <a:srgbClr val="000000">
                      <a:alpha val="43137"/>
                    </a:srgbClr>
                  </a:outerShdw>
                </a:effectLst>
                <a:latin typeface="+mj-lt"/>
              </a:rPr>
              <a:t>how to define “success” or measure progress towards </a:t>
            </a: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strategic outcomes. A focus on “busy data” prevents leaders from measuring what really matters to their programs, systems, defendants and communities. </a:t>
            </a:r>
          </a:p>
          <a:p>
            <a:pPr fontAlgn="auto">
              <a:spcBef>
                <a:spcPts val="0"/>
              </a:spcBef>
              <a:spcAft>
                <a:spcPts val="0"/>
              </a:spcAft>
              <a:defRPr/>
            </a:pPr>
            <a:endParaRPr lang="en-US" sz="2000" i="1" dirty="0">
              <a:solidFill>
                <a:schemeClr val="accent5">
                  <a:lumMod val="40000"/>
                  <a:lumOff val="60000"/>
                </a:schemeClr>
              </a:solidFill>
              <a:effectLst>
                <a:outerShdw blurRad="38100" dist="38100" dir="2700000" algn="tl">
                  <a:srgbClr val="000000">
                    <a:alpha val="43137"/>
                  </a:srgbClr>
                </a:outerShdw>
              </a:effectLst>
              <a:latin typeface="+mj-lt"/>
            </a:endParaRPr>
          </a:p>
          <a:p>
            <a:pPr fontAlgn="auto">
              <a:spcBef>
                <a:spcPts val="0"/>
              </a:spcBef>
              <a:spcAft>
                <a:spcPts val="0"/>
              </a:spcAft>
              <a:defRPr/>
            </a:pP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BOTTOM LINE: </a:t>
            </a:r>
            <a:r>
              <a:rPr lang="en-US" sz="2000" i="1" dirty="0">
                <a:effectLst>
                  <a:outerShdw blurRad="38100" dist="38100" dir="2700000" algn="tl">
                    <a:srgbClr val="000000">
                      <a:alpha val="43137"/>
                    </a:srgbClr>
                  </a:outerShdw>
                </a:effectLst>
                <a:latin typeface="+mj-lt"/>
              </a:rPr>
              <a:t>Pretrial Leaders must move from “data driven” to “results oriented.”</a:t>
            </a:r>
            <a:endParaRPr lang="en-US" sz="2000" dirty="0">
              <a:effectLst>
                <a:outerShdw blurRad="38100" dist="38100" dir="2700000" algn="tl">
                  <a:srgbClr val="000000">
                    <a:alpha val="43137"/>
                  </a:srgbClr>
                </a:outerShdw>
              </a:effectLst>
              <a:latin typeface="+mj-lt"/>
            </a:endParaRPr>
          </a:p>
          <a:p>
            <a:endParaRPr lang="en-US" sz="2000" dirty="0">
              <a:solidFill>
                <a:schemeClr val="accent5">
                  <a:lumMod val="40000"/>
                  <a:lumOff val="60000"/>
                </a:schemeClr>
              </a:solidFill>
              <a:effectLst>
                <a:outerShdw blurRad="38100" dist="38100" dir="2700000" algn="tl">
                  <a:srgbClr val="000000">
                    <a:alpha val="43137"/>
                  </a:srgbClr>
                </a:outerShdw>
              </a:effectLst>
            </a:endParaRPr>
          </a:p>
        </p:txBody>
      </p:sp>
      <p:sp>
        <p:nvSpPr>
          <p:cNvPr id="14" name="Title 3">
            <a:extLst>
              <a:ext uri="{FF2B5EF4-FFF2-40B4-BE49-F238E27FC236}">
                <a16:creationId xmlns:a16="http://schemas.microsoft.com/office/drawing/2014/main" id="{24ACD775-B287-48A1-A69C-911B9753C172}"/>
              </a:ext>
            </a:extLst>
          </p:cNvPr>
          <p:cNvSpPr>
            <a:spLocks noGrp="1"/>
          </p:cNvSpPr>
          <p:nvPr>
            <p:ph type="title"/>
          </p:nvPr>
        </p:nvSpPr>
        <p:spPr>
          <a:xfrm>
            <a:off x="646111" y="452718"/>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effectLst>
                  <a:outerShdw blurRad="38100" dist="38100" dir="2700000" algn="tl">
                    <a:srgbClr val="000000">
                      <a:alpha val="43137"/>
                    </a:srgbClr>
                  </a:outerShdw>
                </a:effectLst>
              </a:rPr>
              <a:t>The Issue</a:t>
            </a:r>
          </a:p>
        </p:txBody>
      </p:sp>
      <p:pic>
        <p:nvPicPr>
          <p:cNvPr id="16" name="Picture 15" descr="National Institute of Corrections">
            <a:extLst>
              <a:ext uri="{FF2B5EF4-FFF2-40B4-BE49-F238E27FC236}">
                <a16:creationId xmlns:a16="http://schemas.microsoft.com/office/drawing/2014/main" id="{CF7C2C59-7044-4BC6-AA76-CB5128CDC209}"/>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72270A4-8DBF-4669-8E84-9679B5AF454A}"/>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4797896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85</a:t>
            </a:fld>
            <a:endParaRPr lang="en-US" dirty="0"/>
          </a:p>
        </p:txBody>
      </p:sp>
      <p:sp>
        <p:nvSpPr>
          <p:cNvPr id="13" name="Rectangle 12">
            <a:extLst>
              <a:ext uri="{FF2B5EF4-FFF2-40B4-BE49-F238E27FC236}">
                <a16:creationId xmlns:a16="http://schemas.microsoft.com/office/drawing/2014/main" id="{9B3DC018-2FF9-4617-A87A-00F636402DCA}"/>
              </a:ext>
            </a:extLst>
          </p:cNvPr>
          <p:cNvSpPr/>
          <p:nvPr/>
        </p:nvSpPr>
        <p:spPr>
          <a:xfrm>
            <a:off x="1441857" y="1816721"/>
            <a:ext cx="8608977" cy="3785652"/>
          </a:xfrm>
          <a:prstGeom prst="rect">
            <a:avLst/>
          </a:prstGeom>
        </p:spPr>
        <p:txBody>
          <a:bodyPr wrap="square">
            <a:spAutoFit/>
          </a:bodyPr>
          <a:lstStyle/>
          <a:p>
            <a:pPr marL="342900" indent="-342900">
              <a:buFont typeface="Wingdings" panose="05000000000000000000" pitchFamily="2" charset="2"/>
              <a:buChar char="ü"/>
              <a:defRPr/>
            </a:pPr>
            <a:r>
              <a:rPr lang="en-US" sz="2000" dirty="0">
                <a:solidFill>
                  <a:schemeClr val="accent5">
                    <a:lumMod val="40000"/>
                    <a:lumOff val="60000"/>
                  </a:schemeClr>
                </a:solidFill>
                <a:effectLst>
                  <a:outerShdw blurRad="38100" dist="38100" dir="2700000" algn="tl">
                    <a:srgbClr val="000000">
                      <a:alpha val="43137"/>
                    </a:srgbClr>
                  </a:outerShdw>
                </a:effectLst>
              </a:rPr>
              <a:t>Achieve better results in public safety, court appearance and defendant accountability</a:t>
            </a:r>
          </a:p>
          <a:p>
            <a:pPr marL="342900" indent="-342900">
              <a:buFont typeface="Wingdings" panose="05000000000000000000" pitchFamily="2" charset="2"/>
              <a:buChar char="ü"/>
              <a:defRPr/>
            </a:pPr>
            <a:endParaRPr lang="en-US" sz="2000" dirty="0">
              <a:solidFill>
                <a:schemeClr val="accent5">
                  <a:lumMod val="40000"/>
                  <a:lumOff val="60000"/>
                </a:schemeClr>
              </a:solidFill>
              <a:effectLst>
                <a:outerShdw blurRad="38100" dist="38100" dir="2700000" algn="tl">
                  <a:srgbClr val="000000">
                    <a:alpha val="43137"/>
                  </a:srgbClr>
                </a:outerShdw>
              </a:effectLst>
            </a:endParaRPr>
          </a:p>
          <a:p>
            <a:pPr marL="342900" indent="-342900" fontAlgn="auto">
              <a:spcBef>
                <a:spcPts val="0"/>
              </a:spcBef>
              <a:spcAft>
                <a:spcPts val="0"/>
              </a:spcAft>
              <a:buFont typeface="Wingdings" panose="05000000000000000000" pitchFamily="2" charset="2"/>
              <a:buChar char="ü"/>
              <a:defRPr/>
            </a:pPr>
            <a:r>
              <a:rPr lang="en-US" sz="2000" dirty="0">
                <a:solidFill>
                  <a:schemeClr val="accent5">
                    <a:lumMod val="40000"/>
                    <a:lumOff val="60000"/>
                  </a:schemeClr>
                </a:solidFill>
                <a:effectLst>
                  <a:outerShdw blurRad="38100" dist="38100" dir="2700000" algn="tl">
                    <a:srgbClr val="000000">
                      <a:alpha val="43137"/>
                    </a:srgbClr>
                  </a:outerShdw>
                </a:effectLst>
              </a:rPr>
              <a:t>Create a results-oriented culture that values mission-related strategic functions</a:t>
            </a:r>
          </a:p>
          <a:p>
            <a:pPr marL="342900" indent="-342900" fontAlgn="auto">
              <a:spcBef>
                <a:spcPts val="0"/>
              </a:spcBef>
              <a:spcAft>
                <a:spcPts val="0"/>
              </a:spcAft>
              <a:buFont typeface="Wingdings" panose="05000000000000000000" pitchFamily="2" charset="2"/>
              <a:buChar char="ü"/>
              <a:defRPr/>
            </a:pPr>
            <a:endParaRPr lang="en-US" sz="2000" dirty="0">
              <a:solidFill>
                <a:schemeClr val="accent5">
                  <a:lumMod val="40000"/>
                  <a:lumOff val="60000"/>
                </a:schemeClr>
              </a:solidFill>
              <a:effectLst>
                <a:outerShdw blurRad="38100" dist="38100" dir="2700000" algn="tl">
                  <a:srgbClr val="000000">
                    <a:alpha val="43137"/>
                  </a:srgbClr>
                </a:outerShdw>
              </a:effectLst>
            </a:endParaRPr>
          </a:p>
          <a:p>
            <a:pPr marL="342900" indent="-342900" fontAlgn="auto">
              <a:spcBef>
                <a:spcPts val="0"/>
              </a:spcBef>
              <a:spcAft>
                <a:spcPts val="0"/>
              </a:spcAft>
              <a:buFont typeface="Wingdings" panose="05000000000000000000" pitchFamily="2" charset="2"/>
              <a:buChar char="ü"/>
              <a:defRPr/>
            </a:pPr>
            <a:r>
              <a:rPr lang="en-US" sz="2000" dirty="0">
                <a:solidFill>
                  <a:schemeClr val="accent5">
                    <a:lumMod val="40000"/>
                    <a:lumOff val="60000"/>
                  </a:schemeClr>
                </a:solidFill>
                <a:effectLst>
                  <a:outerShdw blurRad="38100" dist="38100" dir="2700000" algn="tl">
                    <a:srgbClr val="000000">
                      <a:alpha val="43137"/>
                    </a:srgbClr>
                  </a:outerShdw>
                </a:effectLst>
              </a:rPr>
              <a:t>Allow pretrial agencies to show through solid performance oriented information their value in a high-functioning criminal justice system</a:t>
            </a:r>
          </a:p>
          <a:p>
            <a:pPr marL="342900" indent="-342900" fontAlgn="auto">
              <a:spcBef>
                <a:spcPts val="0"/>
              </a:spcBef>
              <a:spcAft>
                <a:spcPts val="0"/>
              </a:spcAft>
              <a:buFont typeface="Wingdings" panose="05000000000000000000" pitchFamily="2" charset="2"/>
              <a:buChar char="ü"/>
              <a:defRPr/>
            </a:pPr>
            <a:endParaRPr lang="en-US" sz="2000" dirty="0">
              <a:solidFill>
                <a:schemeClr val="accent5">
                  <a:lumMod val="40000"/>
                  <a:lumOff val="60000"/>
                </a:schemeClr>
              </a:solidFill>
              <a:effectLst>
                <a:outerShdw blurRad="38100" dist="38100" dir="2700000" algn="tl">
                  <a:srgbClr val="000000">
                    <a:alpha val="43137"/>
                  </a:srgbClr>
                </a:outerShdw>
              </a:effectLst>
            </a:endParaRPr>
          </a:p>
          <a:p>
            <a:pPr marL="342900" indent="-342900" fontAlgn="auto">
              <a:spcBef>
                <a:spcPts val="0"/>
              </a:spcBef>
              <a:spcAft>
                <a:spcPts val="0"/>
              </a:spcAft>
              <a:buFont typeface="Wingdings" panose="05000000000000000000" pitchFamily="2" charset="2"/>
              <a:buChar char="ü"/>
              <a:defRPr/>
            </a:pPr>
            <a:r>
              <a:rPr lang="en-US" sz="2000" dirty="0">
                <a:solidFill>
                  <a:schemeClr val="accent5">
                    <a:lumMod val="40000"/>
                    <a:lumOff val="60000"/>
                  </a:schemeClr>
                </a:solidFill>
                <a:effectLst>
                  <a:outerShdw blurRad="38100" dist="38100" dir="2700000" algn="tl">
                    <a:srgbClr val="000000">
                      <a:alpha val="43137"/>
                    </a:srgbClr>
                  </a:outerShdw>
                </a:effectLst>
              </a:rPr>
              <a:t>Allow better decisions on agency resources, quality and effectiveness</a:t>
            </a:r>
          </a:p>
        </p:txBody>
      </p:sp>
      <p:sp>
        <p:nvSpPr>
          <p:cNvPr id="15" name="Title 3">
            <a:extLst>
              <a:ext uri="{FF2B5EF4-FFF2-40B4-BE49-F238E27FC236}">
                <a16:creationId xmlns:a16="http://schemas.microsoft.com/office/drawing/2014/main" id="{BA78EEEA-052B-4777-BC88-25C280FDA03E}"/>
              </a:ext>
            </a:extLst>
          </p:cNvPr>
          <p:cNvSpPr>
            <a:spLocks noGrp="1"/>
          </p:cNvSpPr>
          <p:nvPr>
            <p:ph type="title"/>
          </p:nvPr>
        </p:nvSpPr>
        <p:spPr>
          <a:xfrm>
            <a:off x="646111" y="452718"/>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effectLst>
                  <a:outerShdw blurRad="38100" dist="38100" dir="2700000" algn="tl">
                    <a:srgbClr val="000000">
                      <a:alpha val="43137"/>
                    </a:srgbClr>
                  </a:outerShdw>
                </a:effectLst>
              </a:rPr>
              <a:t>Goals</a:t>
            </a:r>
          </a:p>
        </p:txBody>
      </p:sp>
      <p:pic>
        <p:nvPicPr>
          <p:cNvPr id="16" name="Picture 15" descr="National Institute of Corrections">
            <a:extLst>
              <a:ext uri="{FF2B5EF4-FFF2-40B4-BE49-F238E27FC236}">
                <a16:creationId xmlns:a16="http://schemas.microsoft.com/office/drawing/2014/main" id="{51B25164-B239-4994-8021-557B217FA9B7}"/>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CD7B854-DB76-44AA-A70E-91F3F47C1CCF}"/>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400026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86</a:t>
            </a:fld>
            <a:endParaRPr lang="en-US" dirty="0"/>
          </a:p>
        </p:txBody>
      </p:sp>
      <p:sp>
        <p:nvSpPr>
          <p:cNvPr id="19" name="Rectangle 18">
            <a:extLst>
              <a:ext uri="{FF2B5EF4-FFF2-40B4-BE49-F238E27FC236}">
                <a16:creationId xmlns:a16="http://schemas.microsoft.com/office/drawing/2014/main" id="{07EDC2FE-B1FC-4C0A-841D-4198F9BC8B43}"/>
              </a:ext>
            </a:extLst>
          </p:cNvPr>
          <p:cNvSpPr/>
          <p:nvPr/>
        </p:nvSpPr>
        <p:spPr>
          <a:xfrm>
            <a:off x="1672404" y="1786219"/>
            <a:ext cx="9108308" cy="3785652"/>
          </a:xfrm>
          <a:prstGeom prst="rect">
            <a:avLst/>
          </a:prstGeom>
        </p:spPr>
        <p:txBody>
          <a:bodyPr wrap="square">
            <a:spAutoFit/>
          </a:bodyPr>
          <a:lstStyle/>
          <a:p>
            <a:pPr marL="228600" indent="-228600">
              <a:buFont typeface="Courier New" pitchFamily="49" charset="0"/>
              <a:buChar char="o"/>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Shifts the organization’s focus from activities to results, from </a:t>
            </a: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how a program operates </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to the </a:t>
            </a: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good it accomplishes</a:t>
            </a:r>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pPr marL="228600" indent="-228600"/>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pPr marL="228600" indent="-228600">
              <a:buFont typeface="Courier New" pitchFamily="49" charset="0"/>
              <a:buChar char="o"/>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Frees leaders to lead</a:t>
            </a:r>
          </a:p>
          <a:p>
            <a:pPr marL="228600" indent="-228600"/>
            <a:endParaRPr lang="en-US" sz="2000" b="1" dirty="0">
              <a:solidFill>
                <a:schemeClr val="accent5">
                  <a:lumMod val="40000"/>
                  <a:lumOff val="60000"/>
                </a:schemeClr>
              </a:solidFill>
              <a:effectLst>
                <a:outerShdw blurRad="38100" dist="38100" dir="2700000" algn="tl">
                  <a:srgbClr val="000000">
                    <a:alpha val="43137"/>
                  </a:srgbClr>
                </a:outerShdw>
              </a:effectLst>
              <a:latin typeface="+mj-lt"/>
            </a:endParaRPr>
          </a:p>
          <a:p>
            <a:pPr marL="228600" indent="-228600">
              <a:buFont typeface="Courier New" pitchFamily="49" charset="0"/>
              <a:buChar char="o"/>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Focuses and motivates management and staff on common goals and purposes</a:t>
            </a:r>
          </a:p>
          <a:p>
            <a:pPr marL="228600" indent="-228600">
              <a:buFont typeface="Courier New" pitchFamily="49" charset="0"/>
              <a:buChar char="o"/>
            </a:pPr>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pPr marL="228600" indent="-228600">
              <a:buFont typeface="Courier New" pitchFamily="49" charset="0"/>
              <a:buChar char="o"/>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Identifies what works and what’s promising</a:t>
            </a:r>
          </a:p>
          <a:p>
            <a:pPr marL="228600" indent="-228600">
              <a:buFont typeface="Courier New" pitchFamily="49" charset="0"/>
              <a:buChar char="o"/>
            </a:pPr>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pPr marL="228600" indent="-228600">
              <a:buFont typeface="Courier New" pitchFamily="49" charset="0"/>
              <a:buChar char="o"/>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Positions organization within the system and community as successful, increasing support and resources</a:t>
            </a:r>
          </a:p>
        </p:txBody>
      </p:sp>
      <p:sp>
        <p:nvSpPr>
          <p:cNvPr id="15" name="Title 3">
            <a:extLst>
              <a:ext uri="{FF2B5EF4-FFF2-40B4-BE49-F238E27FC236}">
                <a16:creationId xmlns:a16="http://schemas.microsoft.com/office/drawing/2014/main" id="{3D00FF0A-BBC0-4FFB-813D-64A1C25ACC64}"/>
              </a:ext>
            </a:extLst>
          </p:cNvPr>
          <p:cNvSpPr>
            <a:spLocks noGrp="1"/>
          </p:cNvSpPr>
          <p:nvPr>
            <p:ph type="title"/>
          </p:nvPr>
        </p:nvSpPr>
        <p:spPr>
          <a:xfrm>
            <a:off x="646111" y="452718"/>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effectLst>
                  <a:outerShdw blurRad="38100" dist="38100" dir="2700000" algn="tl">
                    <a:srgbClr val="000000">
                      <a:alpha val="43137"/>
                    </a:srgbClr>
                  </a:outerShdw>
                </a:effectLst>
              </a:rPr>
              <a:t>Measurement Promotes Results</a:t>
            </a:r>
          </a:p>
        </p:txBody>
      </p:sp>
      <p:pic>
        <p:nvPicPr>
          <p:cNvPr id="14" name="Picture 13" descr="National Institute of Corrections">
            <a:extLst>
              <a:ext uri="{FF2B5EF4-FFF2-40B4-BE49-F238E27FC236}">
                <a16:creationId xmlns:a16="http://schemas.microsoft.com/office/drawing/2014/main" id="{204411FD-F076-463C-8D28-29946DC92517}"/>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874880D-960B-46D1-8515-D65F397CC3FD}"/>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6033071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87</a:t>
            </a:fld>
            <a:endParaRPr lang="en-US" dirty="0"/>
          </a:p>
        </p:txBody>
      </p:sp>
      <p:sp>
        <p:nvSpPr>
          <p:cNvPr id="13" name="Rectangle 12">
            <a:extLst>
              <a:ext uri="{FF2B5EF4-FFF2-40B4-BE49-F238E27FC236}">
                <a16:creationId xmlns:a16="http://schemas.microsoft.com/office/drawing/2014/main" id="{5543126B-BCF0-419F-9D73-1F8A9F917240}"/>
              </a:ext>
            </a:extLst>
          </p:cNvPr>
          <p:cNvSpPr/>
          <p:nvPr/>
        </p:nvSpPr>
        <p:spPr>
          <a:xfrm>
            <a:off x="1522412" y="1571989"/>
            <a:ext cx="8830128" cy="3108543"/>
          </a:xfrm>
          <a:prstGeom prst="rect">
            <a:avLst/>
          </a:prstGeom>
        </p:spPr>
        <p:txBody>
          <a:bodyPr wrap="square">
            <a:spAutoFit/>
          </a:bodyPr>
          <a:lstStyle/>
          <a:p>
            <a:pPr fontAlgn="auto">
              <a:spcBef>
                <a:spcPts val="0"/>
              </a:spcBef>
              <a:spcAft>
                <a:spcPts val="0"/>
              </a:spcAft>
              <a:defRPr/>
            </a:pPr>
            <a:r>
              <a:rPr lang="en-US" sz="2800" b="1" i="1" dirty="0">
                <a:solidFill>
                  <a:schemeClr val="accent5">
                    <a:lumMod val="40000"/>
                    <a:lumOff val="60000"/>
                  </a:schemeClr>
                </a:solidFill>
                <a:effectLst>
                  <a:outerShdw blurRad="38100" dist="38100" dir="2700000" algn="tl">
                    <a:srgbClr val="000000">
                      <a:alpha val="43137"/>
                    </a:srgbClr>
                  </a:outerShdw>
                </a:effectLst>
                <a:latin typeface="+mj-lt"/>
              </a:rPr>
              <a:t>Measures</a:t>
            </a:r>
            <a:r>
              <a:rPr lang="en-US" sz="2800" i="1" dirty="0">
                <a:solidFill>
                  <a:schemeClr val="accent5">
                    <a:lumMod val="40000"/>
                    <a:lumOff val="60000"/>
                  </a:schemeClr>
                </a:solidFill>
                <a:effectLst>
                  <a:outerShdw blurRad="38100" dist="38100" dir="2700000" algn="tl">
                    <a:srgbClr val="000000">
                      <a:alpha val="43137"/>
                    </a:srgbClr>
                  </a:outerShdw>
                </a:effectLst>
                <a:latin typeface="+mj-lt"/>
              </a:rPr>
              <a:t> </a:t>
            </a:r>
            <a:r>
              <a:rPr lang="en-US" sz="2800" dirty="0">
                <a:solidFill>
                  <a:schemeClr val="accent5">
                    <a:lumMod val="40000"/>
                    <a:lumOff val="60000"/>
                  </a:schemeClr>
                </a:solidFill>
                <a:effectLst>
                  <a:outerShdw blurRad="38100" dist="38100" dir="2700000" algn="tl">
                    <a:srgbClr val="000000">
                      <a:alpha val="43137"/>
                    </a:srgbClr>
                  </a:outerShdw>
                </a:effectLst>
                <a:latin typeface="+mj-lt"/>
              </a:rPr>
              <a:t>are numeric (rates, totals) or qualitative (perception, feedback) indicators of how well an organization performs its mission-related and strategic functions.</a:t>
            </a:r>
          </a:p>
          <a:p>
            <a:pPr marL="457200" indent="-457200" fontAlgn="auto">
              <a:spcBef>
                <a:spcPts val="0"/>
              </a:spcBef>
              <a:spcAft>
                <a:spcPts val="0"/>
              </a:spcAft>
              <a:defRPr/>
            </a:pPr>
            <a:r>
              <a:rPr lang="en-US" sz="2800" b="1" i="1" dirty="0">
                <a:solidFill>
                  <a:schemeClr val="accent5">
                    <a:lumMod val="40000"/>
                    <a:lumOff val="60000"/>
                  </a:schemeClr>
                </a:solidFill>
                <a:effectLst>
                  <a:outerShdw blurRad="38100" dist="38100" dir="2700000" algn="tl">
                    <a:srgbClr val="000000">
                      <a:alpha val="43137"/>
                    </a:srgbClr>
                  </a:outerShdw>
                </a:effectLst>
                <a:latin typeface="+mj-lt"/>
              </a:rPr>
              <a:t>	Outcome measures </a:t>
            </a:r>
            <a:r>
              <a:rPr lang="en-US" sz="2800" dirty="0">
                <a:solidFill>
                  <a:schemeClr val="accent5">
                    <a:lumMod val="40000"/>
                    <a:lumOff val="60000"/>
                  </a:schemeClr>
                </a:solidFill>
                <a:effectLst>
                  <a:outerShdw blurRad="38100" dist="38100" dir="2700000" algn="tl">
                    <a:srgbClr val="000000">
                      <a:alpha val="43137"/>
                    </a:srgbClr>
                  </a:outerShdw>
                </a:effectLst>
                <a:latin typeface="+mj-lt"/>
              </a:rPr>
              <a:t>focus on mission </a:t>
            </a:r>
          </a:p>
          <a:p>
            <a:pPr marL="457200" indent="-457200" fontAlgn="auto">
              <a:spcBef>
                <a:spcPts val="0"/>
              </a:spcBef>
              <a:spcAft>
                <a:spcPts val="0"/>
              </a:spcAft>
              <a:defRPr/>
            </a:pPr>
            <a:r>
              <a:rPr lang="en-US" sz="2800" b="1" i="1" dirty="0">
                <a:solidFill>
                  <a:schemeClr val="accent5">
                    <a:lumMod val="40000"/>
                    <a:lumOff val="60000"/>
                  </a:schemeClr>
                </a:solidFill>
                <a:effectLst>
                  <a:outerShdw blurRad="38100" dist="38100" dir="2700000" algn="tl">
                    <a:srgbClr val="000000">
                      <a:alpha val="43137"/>
                    </a:srgbClr>
                  </a:outerShdw>
                </a:effectLst>
                <a:latin typeface="+mj-lt"/>
              </a:rPr>
              <a:t>	Performance measures </a:t>
            </a:r>
            <a:r>
              <a:rPr lang="en-US" sz="2800" dirty="0">
                <a:solidFill>
                  <a:schemeClr val="accent5">
                    <a:lumMod val="40000"/>
                    <a:lumOff val="60000"/>
                  </a:schemeClr>
                </a:solidFill>
                <a:effectLst>
                  <a:outerShdw blurRad="38100" dist="38100" dir="2700000" algn="tl">
                    <a:srgbClr val="000000">
                      <a:alpha val="43137"/>
                    </a:srgbClr>
                  </a:outerShdw>
                </a:effectLst>
                <a:latin typeface="+mj-lt"/>
              </a:rPr>
              <a:t>gauge operational goals that support the mission. </a:t>
            </a:r>
          </a:p>
        </p:txBody>
      </p:sp>
      <p:pic>
        <p:nvPicPr>
          <p:cNvPr id="14" name="Picture 13" descr="National Institute of Corrections">
            <a:extLst>
              <a:ext uri="{FF2B5EF4-FFF2-40B4-BE49-F238E27FC236}">
                <a16:creationId xmlns:a16="http://schemas.microsoft.com/office/drawing/2014/main" id="{A30632A9-20E7-423C-9FBF-A31E7BD56222}"/>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554D40C-AA22-4CE1-B12A-013041043C4B}"/>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6998710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88</a:t>
            </a:fld>
            <a:endParaRPr lang="en-US" dirty="0"/>
          </a:p>
        </p:txBody>
      </p:sp>
      <p:sp>
        <p:nvSpPr>
          <p:cNvPr id="12" name="Rectangle 11">
            <a:extLst>
              <a:ext uri="{FF2B5EF4-FFF2-40B4-BE49-F238E27FC236}">
                <a16:creationId xmlns:a16="http://schemas.microsoft.com/office/drawing/2014/main" id="{14B30695-C7F5-4C2D-99E6-95DE3D60A906}"/>
              </a:ext>
            </a:extLst>
          </p:cNvPr>
          <p:cNvSpPr/>
          <p:nvPr/>
        </p:nvSpPr>
        <p:spPr>
          <a:xfrm>
            <a:off x="1872760" y="1786718"/>
            <a:ext cx="7924800" cy="3170099"/>
          </a:xfrm>
          <a:prstGeom prst="rect">
            <a:avLst/>
          </a:prstGeom>
        </p:spPr>
        <p:txBody>
          <a:bodyPr>
            <a:spAutoFit/>
          </a:bodyPr>
          <a:lstStyle/>
          <a:p>
            <a:pPr marL="1147763" lvl="1" indent="-1147763">
              <a:defRPr/>
            </a:pPr>
            <a:r>
              <a:rPr lang="en-US" sz="2000" b="1" i="1" dirty="0">
                <a:solidFill>
                  <a:schemeClr val="accent5">
                    <a:lumMod val="40000"/>
                    <a:lumOff val="60000"/>
                  </a:schemeClr>
                </a:solidFill>
                <a:effectLst>
                  <a:outerShdw blurRad="38100" dist="38100" dir="2700000" algn="tl">
                    <a:srgbClr val="000000">
                      <a:alpha val="43137"/>
                    </a:srgbClr>
                  </a:outerShdw>
                </a:effectLst>
                <a:latin typeface="+mj-lt"/>
              </a:rPr>
              <a:t>Inputs:</a:t>
            </a: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 	</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Resources used to produce goods or services, including human, financial, facility, or material resources. Example: number of defendants supervised, number of defendants needing treatment or community service placements.</a:t>
            </a:r>
          </a:p>
          <a:p>
            <a:pPr marL="1487488" lvl="1" indent="-1487488" fontAlgn="auto">
              <a:spcBef>
                <a:spcPts val="0"/>
              </a:spcBef>
              <a:spcAft>
                <a:spcPts val="0"/>
              </a:spcAft>
              <a:defRPr/>
            </a:pPr>
            <a:endParaRPr lang="en-US" sz="2000" b="1" i="1" dirty="0">
              <a:solidFill>
                <a:schemeClr val="accent5">
                  <a:lumMod val="40000"/>
                  <a:lumOff val="60000"/>
                </a:schemeClr>
              </a:solidFill>
              <a:effectLst>
                <a:outerShdw blurRad="38100" dist="38100" dir="2700000" algn="tl">
                  <a:srgbClr val="000000">
                    <a:alpha val="43137"/>
                  </a:srgbClr>
                </a:outerShdw>
              </a:effectLst>
              <a:latin typeface="+mj-lt"/>
            </a:endParaRPr>
          </a:p>
          <a:p>
            <a:pPr marL="1147763" lvl="1" indent="-1147763">
              <a:defRPr/>
            </a:pPr>
            <a:r>
              <a:rPr lang="en-US" sz="2000" b="1" i="1" dirty="0">
                <a:solidFill>
                  <a:schemeClr val="accent5">
                    <a:lumMod val="40000"/>
                    <a:lumOff val="60000"/>
                  </a:schemeClr>
                </a:solidFill>
                <a:effectLst>
                  <a:outerShdw blurRad="38100" dist="38100" dir="2700000" algn="tl">
                    <a:srgbClr val="000000">
                      <a:alpha val="43137"/>
                    </a:srgbClr>
                  </a:outerShdw>
                </a:effectLst>
                <a:latin typeface="+mj-lt"/>
              </a:rPr>
              <a:t>Outputs:</a:t>
            </a: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 	</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Indicators that count an organization’s services and goods. Example: the number of assessments, program placements,  sanctions imposed. </a:t>
            </a:r>
            <a:endParaRPr lang="en-US" sz="2000" b="1" dirty="0">
              <a:solidFill>
                <a:schemeClr val="accent5">
                  <a:lumMod val="40000"/>
                  <a:lumOff val="60000"/>
                </a:schemeClr>
              </a:solidFill>
              <a:effectLst>
                <a:outerShdw blurRad="38100" dist="38100" dir="2700000" algn="tl">
                  <a:srgbClr val="000000">
                    <a:alpha val="43137"/>
                  </a:srgbClr>
                </a:outerShdw>
              </a:effectLst>
              <a:latin typeface="+mj-lt"/>
            </a:endParaRPr>
          </a:p>
          <a:p>
            <a:pPr marL="1487488" indent="-1487488" fontAlgn="auto">
              <a:spcBef>
                <a:spcPts val="0"/>
              </a:spcBef>
              <a:spcAft>
                <a:spcPts val="0"/>
              </a:spcAft>
              <a:defRPr/>
            </a:pPr>
            <a:endParaRPr lang="en-US" sz="2000" dirty="0">
              <a:solidFill>
                <a:schemeClr val="accent1">
                  <a:lumMod val="50000"/>
                </a:schemeClr>
              </a:solidFill>
              <a:effectLst>
                <a:outerShdw blurRad="38100" dist="38100" dir="2700000" algn="tl">
                  <a:srgbClr val="000000">
                    <a:alpha val="43137"/>
                  </a:srgbClr>
                </a:outerShdw>
              </a:effectLst>
              <a:latin typeface="+mj-lt"/>
            </a:endParaRPr>
          </a:p>
        </p:txBody>
      </p:sp>
      <p:pic>
        <p:nvPicPr>
          <p:cNvPr id="14" name="Picture 13" descr="National Institute of Corrections">
            <a:extLst>
              <a:ext uri="{FF2B5EF4-FFF2-40B4-BE49-F238E27FC236}">
                <a16:creationId xmlns:a16="http://schemas.microsoft.com/office/drawing/2014/main" id="{3723D562-181B-4826-B620-FE829444DE4E}"/>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C56D620-1BC3-4CC5-819A-0CAACE8CE844}"/>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501096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89</a:t>
            </a:fld>
            <a:endParaRPr lang="en-US" dirty="0"/>
          </a:p>
        </p:txBody>
      </p:sp>
      <p:sp>
        <p:nvSpPr>
          <p:cNvPr id="13" name="Rectangle 12">
            <a:extLst>
              <a:ext uri="{FF2B5EF4-FFF2-40B4-BE49-F238E27FC236}">
                <a16:creationId xmlns:a16="http://schemas.microsoft.com/office/drawing/2014/main" id="{19B3ECCF-7B4E-4640-8515-C44ABB0EEC02}"/>
              </a:ext>
            </a:extLst>
          </p:cNvPr>
          <p:cNvSpPr/>
          <p:nvPr/>
        </p:nvSpPr>
        <p:spPr>
          <a:xfrm>
            <a:off x="1495424" y="1808827"/>
            <a:ext cx="8759766" cy="3170099"/>
          </a:xfrm>
          <a:prstGeom prst="rect">
            <a:avLst/>
          </a:prstGeom>
        </p:spPr>
        <p:txBody>
          <a:bodyPr wrap="square">
            <a:spAutoFit/>
          </a:bodyPr>
          <a:lstStyle/>
          <a:p>
            <a:pPr marL="1487488" lvl="1" indent="-1487488" fontAlgn="auto">
              <a:spcBef>
                <a:spcPts val="0"/>
              </a:spcBef>
              <a:spcAft>
                <a:spcPts val="0"/>
              </a:spcAft>
              <a:defRPr/>
            </a:pPr>
            <a:r>
              <a:rPr lang="en-US" sz="2000" b="1" i="1" dirty="0">
                <a:solidFill>
                  <a:schemeClr val="accent5">
                    <a:lumMod val="40000"/>
                    <a:lumOff val="60000"/>
                  </a:schemeClr>
                </a:solidFill>
                <a:effectLst>
                  <a:outerShdw blurRad="38100" dist="38100" dir="2700000" algn="tl">
                    <a:srgbClr val="000000">
                      <a:alpha val="43137"/>
                    </a:srgbClr>
                  </a:outerShdw>
                </a:effectLst>
                <a:latin typeface="+mj-lt"/>
              </a:rPr>
              <a:t>Efficiencies:</a:t>
            </a: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 </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Indicators of an organization’s achieving a stated target.  Example: percent of defendants sanctioned for noncompliance.</a:t>
            </a:r>
          </a:p>
          <a:p>
            <a:pPr marL="1487488" lvl="1" indent="-1487488" fontAlgn="auto">
              <a:spcBef>
                <a:spcPts val="0"/>
              </a:spcBef>
              <a:spcAft>
                <a:spcPts val="0"/>
              </a:spcAft>
              <a:defRPr/>
            </a:pPr>
            <a:endParaRPr lang="en-US" sz="2000" b="1" i="1" dirty="0">
              <a:solidFill>
                <a:schemeClr val="accent5">
                  <a:lumMod val="40000"/>
                  <a:lumOff val="60000"/>
                </a:schemeClr>
              </a:solidFill>
              <a:effectLst>
                <a:outerShdw blurRad="38100" dist="38100" dir="2700000" algn="tl">
                  <a:srgbClr val="000000">
                    <a:alpha val="43137"/>
                  </a:srgbClr>
                </a:outerShdw>
              </a:effectLst>
              <a:latin typeface="+mj-lt"/>
            </a:endParaRPr>
          </a:p>
          <a:p>
            <a:pPr marL="1487488" lvl="1" indent="-1487488" fontAlgn="auto">
              <a:spcBef>
                <a:spcPts val="0"/>
              </a:spcBef>
              <a:spcAft>
                <a:spcPts val="0"/>
              </a:spcAft>
              <a:defRPr/>
            </a:pPr>
            <a:r>
              <a:rPr lang="en-US" sz="2000" b="1" i="1" dirty="0">
                <a:solidFill>
                  <a:schemeClr val="accent5">
                    <a:lumMod val="40000"/>
                    <a:lumOff val="60000"/>
                  </a:schemeClr>
                </a:solidFill>
                <a:effectLst>
                  <a:outerShdw blurRad="38100" dist="38100" dir="2700000" algn="tl">
                    <a:srgbClr val="000000">
                      <a:alpha val="43137"/>
                    </a:srgbClr>
                  </a:outerShdw>
                </a:effectLst>
                <a:latin typeface="+mj-lt"/>
              </a:rPr>
              <a:t>Outcomes:</a:t>
            </a: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 	</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Indicators of the actual impact of an organization's actions. An outcome measure is a means for quantified comparison between the actual result and the intended result.  Example: Appearance, safety, success and recidivism.</a:t>
            </a:r>
          </a:p>
          <a:p>
            <a:pPr marL="1487488" indent="-1487488" fontAlgn="auto">
              <a:spcBef>
                <a:spcPts val="0"/>
              </a:spcBef>
              <a:spcAft>
                <a:spcPts val="0"/>
              </a:spcAft>
              <a:defRPr/>
            </a:pPr>
            <a:endParaRPr lang="en-US" sz="2000" dirty="0">
              <a:solidFill>
                <a:schemeClr val="accent1">
                  <a:lumMod val="50000"/>
                </a:schemeClr>
              </a:solidFill>
              <a:effectLst>
                <a:outerShdw blurRad="38100" dist="38100" dir="2700000" algn="tl">
                  <a:srgbClr val="000000">
                    <a:alpha val="43137"/>
                  </a:srgbClr>
                </a:outerShdw>
              </a:effectLst>
              <a:latin typeface="+mj-lt"/>
            </a:endParaRPr>
          </a:p>
        </p:txBody>
      </p:sp>
      <p:pic>
        <p:nvPicPr>
          <p:cNvPr id="14" name="Picture 13" descr="National Institute of Corrections">
            <a:extLst>
              <a:ext uri="{FF2B5EF4-FFF2-40B4-BE49-F238E27FC236}">
                <a16:creationId xmlns:a16="http://schemas.microsoft.com/office/drawing/2014/main" id="{EAF866E0-4F5B-476D-B8A5-70E9DAAC1DE6}"/>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8512C2C-7825-4366-ADEC-A8AFE9B44C27}"/>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40646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C51AE1-3810-400D-97D0-013B8EEE9270}"/>
              </a:ext>
            </a:extLst>
          </p:cNvPr>
          <p:cNvSpPr>
            <a:spLocks noGrp="1"/>
          </p:cNvSpPr>
          <p:nvPr>
            <p:ph type="sldNum" sz="quarter" idx="12"/>
          </p:nvPr>
        </p:nvSpPr>
        <p:spPr/>
        <p:txBody>
          <a:bodyPr/>
          <a:lstStyle/>
          <a:p>
            <a:fld id="{D57F1E4F-1CFF-5643-939E-02111984F565}" type="slidenum">
              <a:rPr lang="en-US" smtClean="0"/>
              <a:t>9</a:t>
            </a:fld>
            <a:endParaRPr lang="en-US" dirty="0"/>
          </a:p>
        </p:txBody>
      </p:sp>
      <p:graphicFrame>
        <p:nvGraphicFramePr>
          <p:cNvPr id="3" name="Table 2">
            <a:extLst>
              <a:ext uri="{FF2B5EF4-FFF2-40B4-BE49-F238E27FC236}">
                <a16:creationId xmlns:a16="http://schemas.microsoft.com/office/drawing/2014/main" id="{EB1FBD93-B32C-4D07-8A1E-5A911A8829EA}"/>
              </a:ext>
            </a:extLst>
          </p:cNvPr>
          <p:cNvGraphicFramePr>
            <a:graphicFrameLocks noGrp="1"/>
          </p:cNvGraphicFramePr>
          <p:nvPr>
            <p:extLst>
              <p:ext uri="{D42A27DB-BD31-4B8C-83A1-F6EECF244321}">
                <p14:modId xmlns:p14="http://schemas.microsoft.com/office/powerpoint/2010/main" val="3394720844"/>
              </p:ext>
            </p:extLst>
          </p:nvPr>
        </p:nvGraphicFramePr>
        <p:xfrm>
          <a:off x="500291" y="1063416"/>
          <a:ext cx="9852249" cy="5029200"/>
        </p:xfrm>
        <a:graphic>
          <a:graphicData uri="http://schemas.openxmlformats.org/drawingml/2006/table">
            <a:tbl>
              <a:tblPr firstRow="1" bandRow="1">
                <a:tableStyleId>{616DA210-FB5B-4158-B5E0-FEB733F419BA}</a:tableStyleId>
              </a:tblPr>
              <a:tblGrid>
                <a:gridCol w="3581537">
                  <a:extLst>
                    <a:ext uri="{9D8B030D-6E8A-4147-A177-3AD203B41FA5}">
                      <a16:colId xmlns:a16="http://schemas.microsoft.com/office/drawing/2014/main" val="2945527033"/>
                    </a:ext>
                  </a:extLst>
                </a:gridCol>
                <a:gridCol w="6270712">
                  <a:extLst>
                    <a:ext uri="{9D8B030D-6E8A-4147-A177-3AD203B41FA5}">
                      <a16:colId xmlns:a16="http://schemas.microsoft.com/office/drawing/2014/main" val="730838899"/>
                    </a:ext>
                  </a:extLst>
                </a:gridCol>
              </a:tblGrid>
              <a:tr h="370840">
                <a:tc>
                  <a:txBody>
                    <a:bodyPr/>
                    <a:lstStyle/>
                    <a:p>
                      <a:pPr algn="r"/>
                      <a:r>
                        <a:rPr lang="en-US" sz="4800" b="0" dirty="0">
                          <a:effectLst>
                            <a:outerShdw blurRad="38100" dist="38100" dir="2700000" algn="tl">
                              <a:srgbClr val="000000">
                                <a:alpha val="43137"/>
                              </a:srgbClr>
                            </a:outerShdw>
                          </a:effectLst>
                        </a:rPr>
                        <a:t>Legal Foundation</a:t>
                      </a:r>
                      <a:endParaRPr lang="en-US" sz="4800" b="0" i="0" dirty="0">
                        <a:solidFill>
                          <a:schemeClr val="bg2">
                            <a:lumMod val="20000"/>
                            <a:lumOff val="80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r>
                        <a:rPr lang="en-US" sz="1800" b="0" dirty="0">
                          <a:effectLst>
                            <a:outerShdw blurRad="38100" dist="38100" dir="2700000" algn="tl">
                              <a:srgbClr val="000000">
                                <a:alpha val="43137"/>
                              </a:srgbClr>
                            </a:outerShdw>
                          </a:effectLst>
                        </a:rPr>
                        <a:t>The proper legal framework greatly facilitates maximizing the 3M’s, and includes:</a:t>
                      </a:r>
                    </a:p>
                    <a:p>
                      <a:pPr marL="342900" marR="0" lvl="0" indent="-342900">
                        <a:spcBef>
                          <a:spcPts val="0"/>
                        </a:spcBef>
                        <a:spcAft>
                          <a:spcPts val="0"/>
                        </a:spcAft>
                        <a:buFont typeface="+mj-lt"/>
                        <a:buAutoNum type="arabicPeriod"/>
                      </a:pPr>
                      <a:r>
                        <a:rPr lang="en-US" sz="1800" b="0" dirty="0">
                          <a:effectLst>
                            <a:outerShdw blurRad="38100" dist="38100" dir="2700000" algn="tl">
                              <a:srgbClr val="000000">
                                <a:alpha val="43137"/>
                              </a:srgbClr>
                            </a:outerShdw>
                          </a:effectLst>
                        </a:rPr>
                        <a:t>A presumption of nonfinancial release on the least restrictive conditions necessary to ensure future court appearance and public safety.</a:t>
                      </a:r>
                    </a:p>
                    <a:p>
                      <a:pPr marL="342900" marR="0" lvl="0" indent="-342900">
                        <a:spcBef>
                          <a:spcPts val="0"/>
                        </a:spcBef>
                        <a:spcAft>
                          <a:spcPts val="0"/>
                        </a:spcAft>
                        <a:buFont typeface="+mj-lt"/>
                        <a:buAutoNum type="arabicPeriod"/>
                      </a:pPr>
                      <a:r>
                        <a:rPr lang="en-US" sz="1800" b="0" dirty="0">
                          <a:effectLst>
                            <a:outerShdw blurRad="38100" dist="38100" dir="2700000" algn="tl">
                              <a:srgbClr val="000000">
                                <a:alpha val="43137"/>
                              </a:srgbClr>
                            </a:outerShdw>
                          </a:effectLst>
                        </a:rPr>
                        <a:t>Prohibition or restrictions on the use of secured financial conditions.</a:t>
                      </a:r>
                    </a:p>
                    <a:p>
                      <a:pPr marL="342900" marR="0" lvl="0" indent="-342900">
                        <a:spcBef>
                          <a:spcPts val="0"/>
                        </a:spcBef>
                        <a:spcAft>
                          <a:spcPts val="0"/>
                        </a:spcAft>
                        <a:buFont typeface="+mj-lt"/>
                        <a:buAutoNum type="arabicPeriod"/>
                      </a:pPr>
                      <a:r>
                        <a:rPr lang="en-US" sz="1800" b="0" dirty="0">
                          <a:effectLst>
                            <a:outerShdw blurRad="38100" dist="38100" dir="2700000" algn="tl">
                              <a:srgbClr val="000000">
                                <a:alpha val="43137"/>
                              </a:srgbClr>
                            </a:outerShdw>
                          </a:effectLst>
                        </a:rPr>
                        <a:t>Provisions for detention without bail for a clearly defined and limited population of defendants who pose an unmanageable risk to public safety. Detention without bail must include robust due process protections for detention-eligible defendants and those detained.</a:t>
                      </a:r>
                    </a:p>
                    <a:p>
                      <a:r>
                        <a:rPr lang="en-US" sz="1800" b="0" dirty="0">
                          <a:effectLst>
                            <a:outerShdw blurRad="38100" dist="38100" dir="2700000" algn="tl">
                              <a:srgbClr val="000000">
                                <a:alpha val="43137"/>
                              </a:srgbClr>
                            </a:outerShdw>
                          </a:effectLst>
                        </a:rPr>
                        <a:t> </a:t>
                      </a:r>
                    </a:p>
                    <a:p>
                      <a:r>
                        <a:rPr lang="en-US" sz="1800" b="0" dirty="0">
                          <a:effectLst>
                            <a:outerShdw blurRad="38100" dist="38100" dir="2700000" algn="tl">
                              <a:srgbClr val="000000">
                                <a:alpha val="43137"/>
                              </a:srgbClr>
                            </a:outerShdw>
                          </a:effectLst>
                        </a:rPr>
                        <a:t>All three of these components are interrelated and must exist within a legal framework to achieve maximized rates of release, appearance, and public safety.  </a:t>
                      </a:r>
                      <a:endParaRPr lang="en-US" sz="1800" b="0" dirty="0">
                        <a:solidFill>
                          <a:schemeClr val="bg2">
                            <a:lumMod val="20000"/>
                            <a:lumOff val="80000"/>
                          </a:schemeClr>
                        </a:solidFill>
                        <a:effectLst>
                          <a:outerShdw blurRad="38100" dist="38100" dir="2700000" algn="tl">
                            <a:srgbClr val="000000">
                              <a:alpha val="43137"/>
                            </a:srgbClr>
                          </a:outerShdw>
                        </a:effectLst>
                        <a:latin typeface="+mn-lt"/>
                        <a:ea typeface="Linux Biolinum G" panose="02000503000000000000" pitchFamily="2" charset="0"/>
                        <a:cs typeface="Linux Biolinum G" panose="02000503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00504437"/>
                  </a:ext>
                </a:extLst>
              </a:tr>
            </a:tbl>
          </a:graphicData>
        </a:graphic>
      </p:graphicFrame>
      <p:pic>
        <p:nvPicPr>
          <p:cNvPr id="5" name="Picture 4" descr="National Institute of Corrections">
            <a:extLst>
              <a:ext uri="{FF2B5EF4-FFF2-40B4-BE49-F238E27FC236}">
                <a16:creationId xmlns:a16="http://schemas.microsoft.com/office/drawing/2014/main" id="{5D3088DB-5958-4814-8FBD-FC22EE0FDA4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072D480-82A3-4CC7-B3BF-A7285E4D31AF}"/>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7817095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90</a:t>
            </a:fld>
            <a:endParaRPr lang="en-US" dirty="0"/>
          </a:p>
        </p:txBody>
      </p:sp>
      <p:pic>
        <p:nvPicPr>
          <p:cNvPr id="15" name="Picture 2" descr="Thumbnail preview">
            <a:hlinkClick r:id="rId2"/>
            <a:extLst>
              <a:ext uri="{FF2B5EF4-FFF2-40B4-BE49-F238E27FC236}">
                <a16:creationId xmlns:a16="http://schemas.microsoft.com/office/drawing/2014/main" id="{7966B829-5905-40C0-8D2E-7D37AAAF2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573" y="1426702"/>
            <a:ext cx="2195765" cy="2877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5">
            <a:extLst>
              <a:ext uri="{FF2B5EF4-FFF2-40B4-BE49-F238E27FC236}">
                <a16:creationId xmlns:a16="http://schemas.microsoft.com/office/drawing/2014/main" id="{CF0E2BD4-DB6C-4B4B-A2F4-00FDB089FBC5}"/>
              </a:ext>
            </a:extLst>
          </p:cNvPr>
          <p:cNvSpPr/>
          <p:nvPr/>
        </p:nvSpPr>
        <p:spPr>
          <a:xfrm>
            <a:off x="3280785" y="4763842"/>
            <a:ext cx="4027055" cy="400110"/>
          </a:xfrm>
          <a:prstGeom prst="rect">
            <a:avLst/>
          </a:prstGeom>
        </p:spPr>
        <p:txBody>
          <a:bodyPr wrap="square">
            <a:spAutoFit/>
          </a:bodyPr>
          <a:lstStyle/>
          <a:p>
            <a:pPr marL="342900" indent="-342900"/>
            <a:r>
              <a:rPr lang="en-US" sz="2000" dirty="0">
                <a:solidFill>
                  <a:schemeClr val="accent5">
                    <a:lumMod val="40000"/>
                    <a:lumOff val="60000"/>
                  </a:schemeClr>
                </a:solidFill>
                <a:latin typeface="+mj-lt"/>
              </a:rPr>
              <a:t>www.nicic.gov/library/025172</a:t>
            </a:r>
          </a:p>
        </p:txBody>
      </p:sp>
      <p:pic>
        <p:nvPicPr>
          <p:cNvPr id="13" name="Picture 12" descr="National Institute of Corrections">
            <a:extLst>
              <a:ext uri="{FF2B5EF4-FFF2-40B4-BE49-F238E27FC236}">
                <a16:creationId xmlns:a16="http://schemas.microsoft.com/office/drawing/2014/main" id="{4B272B7E-AA2E-4B75-A491-CB72CD5CBFB6}"/>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2D337D6-B955-478B-AD61-A81773C95DC6}"/>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41862137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91</a:t>
            </a:fld>
            <a:endParaRPr lang="en-US" dirty="0"/>
          </a:p>
        </p:txBody>
      </p:sp>
      <p:sp>
        <p:nvSpPr>
          <p:cNvPr id="14" name="Rectangle 13">
            <a:extLst>
              <a:ext uri="{FF2B5EF4-FFF2-40B4-BE49-F238E27FC236}">
                <a16:creationId xmlns:a16="http://schemas.microsoft.com/office/drawing/2014/main" id="{8AD70486-DDD5-4ED0-BE6E-70E7AE891065}"/>
              </a:ext>
            </a:extLst>
          </p:cNvPr>
          <p:cNvSpPr/>
          <p:nvPr/>
        </p:nvSpPr>
        <p:spPr>
          <a:xfrm>
            <a:off x="948890" y="1354686"/>
            <a:ext cx="9248776" cy="3477875"/>
          </a:xfrm>
          <a:prstGeom prst="rect">
            <a:avLst/>
          </a:prstGeom>
        </p:spPr>
        <p:txBody>
          <a:bodyPr wrap="square">
            <a:spAutoFit/>
          </a:bodyPr>
          <a:lstStyle/>
          <a:p>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Appearance rate:</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 the percentage of supervised defendants who make all scheduled court appearances. </a:t>
            </a:r>
          </a:p>
          <a:p>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Recommended Data</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 Cases with a verified pretrial release and/or placement to the pretrial program and the subset of this population that have no bench warrants/capiases issued for missed scheduled court appearances. </a:t>
            </a:r>
          </a:p>
          <a:p>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r>
              <a:rPr lang="en-US" sz="2000" dirty="0">
                <a:solidFill>
                  <a:schemeClr val="accent5">
                    <a:lumMod val="40000"/>
                    <a:lumOff val="60000"/>
                  </a:schemeClr>
                </a:solidFill>
                <a:effectLst>
                  <a:outerShdw blurRad="38100" dist="38100" dir="2700000" algn="tl">
                    <a:srgbClr val="000000">
                      <a:alpha val="43137"/>
                    </a:srgbClr>
                  </a:outerShdw>
                </a:effectLst>
                <a:latin typeface="+mj-lt"/>
              </a:rPr>
              <a:t>The appearance rate also may be tracked by various defendant populations, although the primary group targeted should be defendants released to the agency’s supervision.</a:t>
            </a:r>
          </a:p>
        </p:txBody>
      </p:sp>
      <p:pic>
        <p:nvPicPr>
          <p:cNvPr id="13" name="Picture 12" descr="National Institute of Corrections">
            <a:extLst>
              <a:ext uri="{FF2B5EF4-FFF2-40B4-BE49-F238E27FC236}">
                <a16:creationId xmlns:a16="http://schemas.microsoft.com/office/drawing/2014/main" id="{2DC02DBE-B2C3-4C90-8AF9-5F5F669F458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B45D8CA-60AA-4056-9ACB-ED74C0CED726}"/>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278858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92</a:t>
            </a:fld>
            <a:endParaRPr lang="en-US" dirty="0"/>
          </a:p>
        </p:txBody>
      </p:sp>
      <p:sp>
        <p:nvSpPr>
          <p:cNvPr id="12" name="Rectangle 11">
            <a:extLst>
              <a:ext uri="{FF2B5EF4-FFF2-40B4-BE49-F238E27FC236}">
                <a16:creationId xmlns:a16="http://schemas.microsoft.com/office/drawing/2014/main" id="{AE482F0C-0967-4432-BE42-4D40FFA474D3}"/>
              </a:ext>
            </a:extLst>
          </p:cNvPr>
          <p:cNvSpPr/>
          <p:nvPr/>
        </p:nvSpPr>
        <p:spPr>
          <a:xfrm>
            <a:off x="1063170" y="735955"/>
            <a:ext cx="9222243" cy="5386090"/>
          </a:xfrm>
          <a:prstGeom prst="rect">
            <a:avLst/>
          </a:prstGeom>
        </p:spPr>
        <p:txBody>
          <a:bodyPr wrap="square">
            <a:spAutoFit/>
          </a:bodyPr>
          <a:lstStyle/>
          <a:p>
            <a:r>
              <a:rPr lang="en-US" sz="2400" i="1" dirty="0">
                <a:solidFill>
                  <a:schemeClr val="accent5">
                    <a:lumMod val="40000"/>
                    <a:lumOff val="60000"/>
                  </a:schemeClr>
                </a:solidFill>
                <a:effectLst>
                  <a:outerShdw blurRad="38100" dist="38100" dir="2700000" algn="tl">
                    <a:srgbClr val="000000">
                      <a:alpha val="43137"/>
                    </a:srgbClr>
                  </a:outerShdw>
                </a:effectLst>
                <a:latin typeface="+mj-lt"/>
              </a:rPr>
              <a:t>Safety rate: </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the percentage of supervised defendants who are not charged with a new offense during case adjudication. A </a:t>
            </a:r>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new offense</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 is one:</a:t>
            </a:r>
          </a:p>
          <a:p>
            <a:pPr marL="227013" lvl="0" indent="-227013">
              <a:buFont typeface="Wingdings" pitchFamily="2" charset="2"/>
              <a:buChar char="Ø"/>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whose offense date occurs during the defendant’s period of pretrial release;</a:t>
            </a:r>
          </a:p>
          <a:p>
            <a:pPr marL="227013" lvl="0" indent="-227013">
              <a:buFont typeface="Wingdings" pitchFamily="2" charset="2"/>
              <a:buChar char="Ø"/>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that includes a prosecutorial decision to charge; and</a:t>
            </a:r>
          </a:p>
          <a:p>
            <a:pPr marL="227013" lvl="0" indent="-227013">
              <a:buFont typeface="Wingdings" pitchFamily="2" charset="2"/>
              <a:buChar char="Ø"/>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that carries the potential of incarceration or community supervision upon conviction. </a:t>
            </a:r>
          </a:p>
          <a:p>
            <a:r>
              <a:rPr lang="en-US" sz="2000" dirty="0">
                <a:solidFill>
                  <a:schemeClr val="accent5">
                    <a:lumMod val="40000"/>
                    <a:lumOff val="60000"/>
                  </a:schemeClr>
                </a:solidFill>
                <a:effectLst>
                  <a:outerShdw blurRad="38100" dist="38100" dir="2700000" algn="tl">
                    <a:srgbClr val="000000">
                      <a:alpha val="43137"/>
                    </a:srgbClr>
                  </a:outerShdw>
                </a:effectLst>
                <a:latin typeface="+mj-lt"/>
              </a:rPr>
              <a:t> This excludes arrest warrants executed during the pretrial period for offenses committed before the defendant’s case filing.</a:t>
            </a:r>
          </a:p>
          <a:p>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Recommended Data</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 the number of defendants with a verified pretrial release or placement to the pretrial program and the subset of this population with no rearrests on a new offense. Programs also may track separate safety rates by charges type (for example, misdemeanors, felonies or local ordinance offenses) or severity (violent crimes, domestic violence offenses or property crimes) or by defendant populations.</a:t>
            </a:r>
          </a:p>
        </p:txBody>
      </p:sp>
      <p:pic>
        <p:nvPicPr>
          <p:cNvPr id="14" name="Picture 13" descr="National Institute of Corrections">
            <a:extLst>
              <a:ext uri="{FF2B5EF4-FFF2-40B4-BE49-F238E27FC236}">
                <a16:creationId xmlns:a16="http://schemas.microsoft.com/office/drawing/2014/main" id="{D9DC6EA3-2CB3-4A55-AAAE-20D877D9865B}"/>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9E8B306-9DAD-4ED0-9472-556CECD70BB8}"/>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88172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93</a:t>
            </a:fld>
            <a:endParaRPr lang="en-US" dirty="0"/>
          </a:p>
        </p:txBody>
      </p:sp>
      <p:sp>
        <p:nvSpPr>
          <p:cNvPr id="6" name="Rectangle 5">
            <a:extLst>
              <a:ext uri="{FF2B5EF4-FFF2-40B4-BE49-F238E27FC236}">
                <a16:creationId xmlns:a16="http://schemas.microsoft.com/office/drawing/2014/main" id="{E40C498A-4B8A-4251-9BEE-87078388D902}"/>
              </a:ext>
            </a:extLst>
          </p:cNvPr>
          <p:cNvSpPr/>
          <p:nvPr/>
        </p:nvSpPr>
        <p:spPr>
          <a:xfrm>
            <a:off x="1049481" y="1373910"/>
            <a:ext cx="8782053" cy="2616101"/>
          </a:xfrm>
          <a:prstGeom prst="rect">
            <a:avLst/>
          </a:prstGeom>
        </p:spPr>
        <p:txBody>
          <a:bodyPr wrap="square">
            <a:spAutoFit/>
          </a:bodyPr>
          <a:lstStyle/>
          <a:p>
            <a:r>
              <a:rPr lang="en-US" sz="2400" i="1" dirty="0">
                <a:solidFill>
                  <a:schemeClr val="accent5">
                    <a:lumMod val="40000"/>
                    <a:lumOff val="60000"/>
                  </a:schemeClr>
                </a:solidFill>
                <a:effectLst>
                  <a:outerShdw blurRad="38100" dist="38100" dir="2700000" algn="tl">
                    <a:srgbClr val="000000">
                      <a:alpha val="43137"/>
                    </a:srgbClr>
                  </a:outerShdw>
                </a:effectLst>
                <a:latin typeface="+mj-lt"/>
              </a:rPr>
              <a:t>Concurrence rate: </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the ratio of defendants whose supervision level or detention status corresponds to their assessed risk of pretrial misconduct. This measure excludes defendants detained on statutory holds, probation or parole warrants or holds and detainers from other jurisdictions.</a:t>
            </a:r>
          </a:p>
          <a:p>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Recommended Data</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  the number of release and detention recommendations and subsequent release and detention outcomes.</a:t>
            </a:r>
            <a:endParaRPr lang="en-US" sz="2000" dirty="0">
              <a:solidFill>
                <a:schemeClr val="accent1">
                  <a:lumMod val="50000"/>
                </a:schemeClr>
              </a:solidFill>
              <a:effectLst>
                <a:outerShdw blurRad="38100" dist="38100" dir="2700000" algn="tl">
                  <a:srgbClr val="000000">
                    <a:alpha val="43137"/>
                  </a:srgbClr>
                </a:outerShdw>
              </a:effectLst>
              <a:latin typeface="+mj-lt"/>
            </a:endParaRPr>
          </a:p>
        </p:txBody>
      </p:sp>
      <p:pic>
        <p:nvPicPr>
          <p:cNvPr id="7" name="Picture 6" descr="National Institute of Corrections">
            <a:extLst>
              <a:ext uri="{FF2B5EF4-FFF2-40B4-BE49-F238E27FC236}">
                <a16:creationId xmlns:a16="http://schemas.microsoft.com/office/drawing/2014/main" id="{D48E6E10-3B61-4714-9E9A-0EA5ED6DB36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8CCE620-CAE9-4C0C-B11F-6A8275B97E6D}"/>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7902680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BECE03-7BCD-4E3A-B62F-AA644DC43BCF}"/>
              </a:ext>
            </a:extLst>
          </p:cNvPr>
          <p:cNvSpPr>
            <a:spLocks noGrp="1"/>
          </p:cNvSpPr>
          <p:nvPr>
            <p:ph type="sldNum" sz="quarter" idx="12"/>
          </p:nvPr>
        </p:nvSpPr>
        <p:spPr/>
        <p:txBody>
          <a:bodyPr/>
          <a:lstStyle/>
          <a:p>
            <a:fld id="{D57F1E4F-1CFF-5643-939E-02111984F565}" type="slidenum">
              <a:rPr lang="en-US" smtClean="0"/>
              <a:t>94</a:t>
            </a:fld>
            <a:endParaRPr lang="en-US" dirty="0"/>
          </a:p>
        </p:txBody>
      </p:sp>
      <p:sp>
        <p:nvSpPr>
          <p:cNvPr id="6" name="Rectangle 5">
            <a:extLst>
              <a:ext uri="{FF2B5EF4-FFF2-40B4-BE49-F238E27FC236}">
                <a16:creationId xmlns:a16="http://schemas.microsoft.com/office/drawing/2014/main" id="{6E4C24ED-40AE-466B-BD24-A6B7C9A02684}"/>
              </a:ext>
            </a:extLst>
          </p:cNvPr>
          <p:cNvSpPr/>
          <p:nvPr/>
        </p:nvSpPr>
        <p:spPr>
          <a:xfrm>
            <a:off x="1210252" y="1577398"/>
            <a:ext cx="8582027" cy="2923877"/>
          </a:xfrm>
          <a:prstGeom prst="rect">
            <a:avLst/>
          </a:prstGeom>
        </p:spPr>
        <p:txBody>
          <a:bodyPr wrap="square">
            <a:spAutoFit/>
          </a:bodyPr>
          <a:lstStyle/>
          <a:p>
            <a:r>
              <a:rPr lang="en-US" sz="2400" i="1" dirty="0">
                <a:solidFill>
                  <a:schemeClr val="accent5">
                    <a:lumMod val="40000"/>
                    <a:lumOff val="60000"/>
                  </a:schemeClr>
                </a:solidFill>
                <a:effectLst>
                  <a:outerShdw blurRad="38100" dist="38100" dir="2700000" algn="tl">
                    <a:srgbClr val="000000">
                      <a:alpha val="43137"/>
                    </a:srgbClr>
                  </a:outerShdw>
                </a:effectLst>
                <a:latin typeface="+mj-lt"/>
              </a:rPr>
              <a:t>Success rate: </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the percentage of released defendants who are 1) not revoked for technical violations, 2) appear for all scheduled court appearances, and 3) remain arrest-free. The measure excludes defendants that are detained following a guilty verdict and those revoked due to non pretrial related holds.</a:t>
            </a:r>
          </a:p>
          <a:p>
            <a:r>
              <a:rPr lang="en-US" sz="2000" dirty="0">
                <a:solidFill>
                  <a:schemeClr val="accent5">
                    <a:lumMod val="40000"/>
                    <a:lumOff val="60000"/>
                  </a:schemeClr>
                </a:solidFill>
                <a:effectLst>
                  <a:outerShdw blurRad="38100" dist="38100" dir="2700000" algn="tl">
                    <a:srgbClr val="000000">
                      <a:alpha val="43137"/>
                    </a:srgbClr>
                  </a:outerShdw>
                </a:effectLst>
                <a:latin typeface="+mj-lt"/>
              </a:rPr>
              <a:t> </a:t>
            </a:r>
          </a:p>
          <a:p>
            <a:r>
              <a:rPr lang="en-US" sz="2000" i="1" dirty="0">
                <a:solidFill>
                  <a:schemeClr val="accent5">
                    <a:lumMod val="40000"/>
                    <a:lumOff val="60000"/>
                  </a:schemeClr>
                </a:solidFill>
                <a:effectLst>
                  <a:outerShdw blurRad="38100" dist="38100" dir="2700000" algn="tl">
                    <a:srgbClr val="000000">
                      <a:alpha val="43137"/>
                    </a:srgbClr>
                  </a:outerShdw>
                </a:effectLst>
                <a:latin typeface="+mj-lt"/>
              </a:rPr>
              <a:t>Recommended Data</a:t>
            </a:r>
            <a:r>
              <a:rPr lang="en-US" sz="2000" dirty="0">
                <a:solidFill>
                  <a:schemeClr val="accent5">
                    <a:lumMod val="40000"/>
                    <a:lumOff val="60000"/>
                  </a:schemeClr>
                </a:solidFill>
                <a:effectLst>
                  <a:outerShdw blurRad="38100" dist="38100" dir="2700000" algn="tl">
                    <a:srgbClr val="000000">
                      <a:alpha val="43137"/>
                    </a:srgbClr>
                  </a:outerShdw>
                </a:effectLst>
                <a:latin typeface="+mj-lt"/>
              </a:rPr>
              <a:t>: the total number of defendants released to the program and the subset of this population that experience no condition violations, failures to appear or rearrests. </a:t>
            </a:r>
            <a:endParaRPr lang="en-US" sz="2000" dirty="0">
              <a:solidFill>
                <a:schemeClr val="accent1">
                  <a:lumMod val="50000"/>
                </a:schemeClr>
              </a:solidFill>
              <a:effectLst>
                <a:outerShdw blurRad="38100" dist="38100" dir="2700000" algn="tl">
                  <a:srgbClr val="000000">
                    <a:alpha val="43137"/>
                  </a:srgbClr>
                </a:outerShdw>
              </a:effectLst>
              <a:latin typeface="+mj-lt"/>
            </a:endParaRPr>
          </a:p>
        </p:txBody>
      </p:sp>
      <p:pic>
        <p:nvPicPr>
          <p:cNvPr id="7" name="Picture 6" descr="National Institute of Corrections">
            <a:extLst>
              <a:ext uri="{FF2B5EF4-FFF2-40B4-BE49-F238E27FC236}">
                <a16:creationId xmlns:a16="http://schemas.microsoft.com/office/drawing/2014/main" id="{2612543D-4ED2-4C1D-9D4B-81C51C467222}"/>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25AF5E1-C82F-4A0F-84D9-CEB051D8B668}"/>
              </a:ext>
            </a:extLst>
          </p:cNvPr>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305881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CF837B-F721-4C7B-B762-F4875A1266EF}"/>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95</a:t>
            </a:fld>
            <a:endParaRPr lang="en-US" dirty="0"/>
          </a:p>
        </p:txBody>
      </p:sp>
      <p:graphicFrame>
        <p:nvGraphicFramePr>
          <p:cNvPr id="8" name="Diagram 7">
            <a:extLst>
              <a:ext uri="{FF2B5EF4-FFF2-40B4-BE49-F238E27FC236}">
                <a16:creationId xmlns:a16="http://schemas.microsoft.com/office/drawing/2014/main" id="{7A466477-6252-436B-9F4A-DCB7CC1A8C85}"/>
              </a:ext>
            </a:extLst>
          </p:cNvPr>
          <p:cNvGraphicFramePr/>
          <p:nvPr/>
        </p:nvGraphicFramePr>
        <p:xfrm>
          <a:off x="1823316" y="1493157"/>
          <a:ext cx="7303882" cy="4936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3">
            <a:extLst>
              <a:ext uri="{FF2B5EF4-FFF2-40B4-BE49-F238E27FC236}">
                <a16:creationId xmlns:a16="http://schemas.microsoft.com/office/drawing/2014/main" id="{F4B058B3-C393-42D3-840D-11CBDC60F8E3}"/>
              </a:ext>
            </a:extLst>
          </p:cNvPr>
          <p:cNvSpPr>
            <a:spLocks noGrp="1"/>
          </p:cNvSpPr>
          <p:nvPr>
            <p:ph type="title"/>
          </p:nvPr>
        </p:nvSpPr>
        <p:spPr>
          <a:xfrm>
            <a:off x="646111" y="452718"/>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a:solidFill>
                  <a:schemeClr val="tx2">
                    <a:lumMod val="75000"/>
                  </a:schemeClr>
                </a:solidFill>
              </a:rPr>
              <a:t>Creating Measures</a:t>
            </a:r>
            <a:endParaRPr lang="en-US" sz="4400" dirty="0">
              <a:solidFill>
                <a:schemeClr val="tx2">
                  <a:lumMod val="75000"/>
                </a:schemeClr>
              </a:solidFill>
            </a:endParaRPr>
          </a:p>
        </p:txBody>
      </p:sp>
      <p:pic>
        <p:nvPicPr>
          <p:cNvPr id="7" name="Picture 6" descr="National Institute of Corrections">
            <a:extLst>
              <a:ext uri="{FF2B5EF4-FFF2-40B4-BE49-F238E27FC236}">
                <a16:creationId xmlns:a16="http://schemas.microsoft.com/office/drawing/2014/main" id="{6B0D44AD-4A31-4F9C-B43B-96EED463BA86}"/>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07B0EDC-FE7B-4FD3-9229-A17E09C9FED8}"/>
              </a:ext>
            </a:extLst>
          </p:cNvPr>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8851482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CF837B-F721-4C7B-B762-F4875A1266EF}"/>
              </a:ext>
            </a:extLst>
          </p:cNvPr>
          <p:cNvSpPr>
            <a:spLocks noGrp="1"/>
          </p:cNvSpPr>
          <p:nvPr>
            <p:ph type="sldNum" sz="quarter" idx="12"/>
          </p:nvPr>
        </p:nvSpPr>
        <p:spPr/>
        <p:txBody>
          <a:bodyPr/>
          <a:lstStyle/>
          <a:p>
            <a:fld id="{D57F1E4F-1CFF-5643-939E-02111984F565}" type="slidenum">
              <a:rPr lang="en-US" smtClean="0"/>
              <a:t>96</a:t>
            </a:fld>
            <a:endParaRPr lang="en-US" dirty="0"/>
          </a:p>
        </p:txBody>
      </p:sp>
      <p:sp>
        <p:nvSpPr>
          <p:cNvPr id="6" name="Rectangle 5">
            <a:extLst>
              <a:ext uri="{FF2B5EF4-FFF2-40B4-BE49-F238E27FC236}">
                <a16:creationId xmlns:a16="http://schemas.microsoft.com/office/drawing/2014/main" id="{7635F6DC-682C-420E-A1C3-B31711C4C142}"/>
              </a:ext>
            </a:extLst>
          </p:cNvPr>
          <p:cNvSpPr/>
          <p:nvPr/>
        </p:nvSpPr>
        <p:spPr>
          <a:xfrm>
            <a:off x="1000534" y="1493157"/>
            <a:ext cx="9815247" cy="4401205"/>
          </a:xfrm>
          <a:prstGeom prst="rect">
            <a:avLst/>
          </a:prstGeom>
        </p:spPr>
        <p:txBody>
          <a:bodyPr wrap="square">
            <a:spAutoFit/>
          </a:bodyPr>
          <a:lstStyle/>
          <a:p>
            <a:pPr marL="228600" indent="-228600">
              <a:buFont typeface="Courier New" pitchFamily="49" charset="0"/>
              <a:buChar char="o"/>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Tie measures to mission, goals and objectives. Use performance measurement to track progress and direction toward strategic objectives. </a:t>
            </a:r>
          </a:p>
          <a:p>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pPr marL="228600" indent="-228600">
              <a:buFont typeface="Courier New" pitchFamily="49" charset="0"/>
              <a:buChar char="o"/>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Use results for mission-driven items. Performance data should be the foundation for new initiatives, budgets, strategic planning, and priorities. </a:t>
            </a:r>
          </a:p>
          <a:p>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pPr marL="228600" indent="-228600">
              <a:buFont typeface="Courier New" pitchFamily="49" charset="0"/>
              <a:buChar char="o"/>
            </a:pPr>
            <a:r>
              <a:rPr lang="en-US" sz="2000" dirty="0">
                <a:solidFill>
                  <a:schemeClr val="accent5">
                    <a:lumMod val="40000"/>
                    <a:lumOff val="60000"/>
                  </a:schemeClr>
                </a:solidFill>
                <a:effectLst>
                  <a:outerShdw blurRad="38100" dist="38100" dir="2700000" algn="tl">
                    <a:srgbClr val="000000">
                      <a:alpha val="43137"/>
                    </a:srgbClr>
                  </a:outerShdw>
                </a:effectLst>
                <a:latin typeface="+mj-lt"/>
              </a:rPr>
              <a:t>Create a measurement framework and advertise it at all levels. Everyone must know how measures relate to their work. Accountability is key as is knowing that what you do is worthwhile. </a:t>
            </a:r>
          </a:p>
          <a:p>
            <a:endParaRPr lang="en-US" sz="2000" dirty="0">
              <a:solidFill>
                <a:schemeClr val="accent5">
                  <a:lumMod val="40000"/>
                  <a:lumOff val="60000"/>
                </a:schemeClr>
              </a:solidFill>
              <a:effectLst>
                <a:outerShdw blurRad="38100" dist="38100" dir="2700000" algn="tl">
                  <a:srgbClr val="000000">
                    <a:alpha val="43137"/>
                  </a:srgbClr>
                </a:outerShdw>
              </a:effectLst>
              <a:latin typeface="+mj-lt"/>
            </a:endParaRPr>
          </a:p>
          <a:p>
            <a:pPr marL="228600" indent="-228600">
              <a:buFont typeface="Courier New" pitchFamily="49" charset="0"/>
              <a:buChar char="o"/>
            </a:pPr>
            <a:r>
              <a:rPr lang="en-US" sz="2000" dirty="0">
                <a:solidFill>
                  <a:schemeClr val="accent5">
                    <a:lumMod val="40000"/>
                    <a:lumOff val="60000"/>
                  </a:schemeClr>
                </a:solidFill>
                <a:effectLst>
                  <a:outerShdw blurRad="38100" dist="38100" dir="2700000" algn="tl">
                    <a:srgbClr val="000000">
                      <a:alpha val="43137"/>
                    </a:srgbClr>
                  </a:outerShdw>
                </a:effectLst>
              </a:rPr>
              <a:t>Create positive measurement systems. Successful performance frameworks are not "gotcha" systems, but learning environments that help the organization identify what works/what doesn’t and continue with/improve on what works and fix/replace what doesn’t.</a:t>
            </a:r>
            <a:endParaRPr lang="en-US" sz="2000" dirty="0">
              <a:effectLst>
                <a:outerShdw blurRad="38100" dist="38100" dir="2700000" algn="tl">
                  <a:srgbClr val="000000">
                    <a:alpha val="43137"/>
                  </a:srgbClr>
                </a:outerShdw>
              </a:effectLst>
              <a:latin typeface="+mj-lt"/>
            </a:endParaRPr>
          </a:p>
        </p:txBody>
      </p:sp>
      <p:sp>
        <p:nvSpPr>
          <p:cNvPr id="8" name="Title 3">
            <a:extLst>
              <a:ext uri="{FF2B5EF4-FFF2-40B4-BE49-F238E27FC236}">
                <a16:creationId xmlns:a16="http://schemas.microsoft.com/office/drawing/2014/main" id="{799EA3DB-E00D-4B3F-B0B3-361A73D214E3}"/>
              </a:ext>
            </a:extLst>
          </p:cNvPr>
          <p:cNvSpPr>
            <a:spLocks noGrp="1"/>
          </p:cNvSpPr>
          <p:nvPr>
            <p:ph type="title"/>
          </p:nvPr>
        </p:nvSpPr>
        <p:spPr>
          <a:xfrm>
            <a:off x="646111" y="452718"/>
            <a:ext cx="9404723" cy="1040439"/>
          </a:xfrm>
          <a:effectLst>
            <a:innerShdw blurRad="63500" dist="50800" dir="8100000">
              <a:prstClr val="black">
                <a:alpha val="50000"/>
              </a:prstClr>
            </a:innerShdw>
          </a:effectLst>
        </p:spPr>
        <p:txBody>
          <a:bodyPr vert="horz" lIns="91440" tIns="45720" rIns="91440" bIns="45720" rtlCol="0" anchor="t">
            <a:normAutofit/>
          </a:bodyPr>
          <a:lstStyle/>
          <a:p>
            <a:r>
              <a:rPr lang="en-US" sz="4400" dirty="0">
                <a:solidFill>
                  <a:schemeClr val="tx2">
                    <a:lumMod val="75000"/>
                  </a:schemeClr>
                </a:solidFill>
                <a:effectLst>
                  <a:outerShdw blurRad="38100" dist="38100" dir="2700000" algn="tl">
                    <a:srgbClr val="000000">
                      <a:alpha val="43137"/>
                    </a:srgbClr>
                  </a:outerShdw>
                </a:effectLst>
              </a:rPr>
              <a:t>Lessons on Implementation</a:t>
            </a:r>
          </a:p>
        </p:txBody>
      </p:sp>
      <p:pic>
        <p:nvPicPr>
          <p:cNvPr id="9" name="Picture 8" descr="National Institute of Corrections">
            <a:extLst>
              <a:ext uri="{FF2B5EF4-FFF2-40B4-BE49-F238E27FC236}">
                <a16:creationId xmlns:a16="http://schemas.microsoft.com/office/drawing/2014/main" id="{64AEDCCB-5E76-408B-A2B6-D15647066295}"/>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9C93103-F1AE-4A1F-B323-DB4DDDF25A00}"/>
              </a:ext>
            </a:extLst>
          </p:cNvPr>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3041799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2012" y="1447800"/>
            <a:ext cx="5222325" cy="3329581"/>
          </a:xfrm>
        </p:spPr>
        <p:txBody>
          <a:bodyPr anchor="ctr">
            <a:normAutofit/>
          </a:bodyPr>
          <a:lstStyle/>
          <a:p>
            <a:r>
              <a:rPr lang="en-US" dirty="0">
                <a:solidFill>
                  <a:srgbClr val="EBEBEB"/>
                </a:solidFill>
              </a:rPr>
              <a:t>Questions?</a:t>
            </a:r>
          </a:p>
        </p:txBody>
      </p:sp>
      <p:sp>
        <p:nvSpPr>
          <p:cNvPr id="4" name="Slide Number Placeholder 3"/>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97</a:t>
            </a:fld>
            <a:endParaRPr lang="en-US">
              <a:solidFill>
                <a:srgbClr val="FFFFFF"/>
              </a:solidFill>
            </a:endParaRPr>
          </a:p>
        </p:txBody>
      </p:sp>
      <p:pic>
        <p:nvPicPr>
          <p:cNvPr id="94" name="Graphic 78" descr="Questions">
            <a:extLst>
              <a:ext uri="{FF2B5EF4-FFF2-40B4-BE49-F238E27FC236}">
                <a16:creationId xmlns:a16="http://schemas.microsoft.com/office/drawing/2014/main" id="{E179748C-C661-4AFE-BC1D-3439427EE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7663" y="1644172"/>
            <a:ext cx="2936836" cy="2936836"/>
          </a:xfrm>
          <a:prstGeom prst="rect">
            <a:avLst/>
          </a:prstGeom>
          <a:effectLst/>
        </p:spPr>
      </p:pic>
      <p:pic>
        <p:nvPicPr>
          <p:cNvPr id="9" name="Picture 8" descr="National Institute of Corrections">
            <a:extLst>
              <a:ext uri="{FF2B5EF4-FFF2-40B4-BE49-F238E27FC236}">
                <a16:creationId xmlns:a16="http://schemas.microsoft.com/office/drawing/2014/main" id="{4AD87F97-ACBC-4570-AAF2-E4FCF1EA2753}"/>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59660" y="6139135"/>
            <a:ext cx="1249505" cy="49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712941C-FED5-4A96-934C-D1FD0C1D6439}"/>
              </a:ext>
            </a:extLst>
          </p:cNvPr>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83651" y="5834549"/>
            <a:ext cx="882138" cy="804388"/>
          </a:xfrm>
          <a:prstGeom prst="rect">
            <a:avLst/>
          </a:prstGeom>
          <a:effectLst>
            <a:reflection blurRad="6350" stA="50000" endA="300" endPos="55500" dist="50800" dir="5400000" sy="-100000" algn="bl" rotWithShape="0"/>
          </a:effectLst>
          <a:extLst>
            <a:ext uri="{FAA26D3D-D897-4be2-8F04-BA451C77F1D7}">
              <ma14:placeholderFlag xmlns:lc="http://schemas.openxmlformats.org/drawingml/2006/lockedCanvas" xmlns:ve="http://schemas.openxmlformats.org/markup-compatibility/2006" xmlns:w15="http://schemas.microsoft.com/office/word/2012/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640880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2554</TotalTime>
  <Words>5954</Words>
  <Application>Microsoft Office PowerPoint</Application>
  <PresentationFormat>Widescreen</PresentationFormat>
  <Paragraphs>865</Paragraphs>
  <Slides>97</Slides>
  <Notes>28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97</vt:i4>
      </vt:variant>
    </vt:vector>
  </HeadingPairs>
  <TitlesOfParts>
    <vt:vector size="113" baseType="lpstr">
      <vt:lpstr>Aparajita</vt:lpstr>
      <vt:lpstr>Arial</vt:lpstr>
      <vt:lpstr>Calibri</vt:lpstr>
      <vt:lpstr>Cambria</vt:lpstr>
      <vt:lpstr>Candara</vt:lpstr>
      <vt:lpstr>Century Gothic</vt:lpstr>
      <vt:lpstr>Courier New</vt:lpstr>
      <vt:lpstr>Linux Biolinum G</vt:lpstr>
      <vt:lpstr>Sakkal Majalla</vt:lpstr>
      <vt:lpstr>Segoe UI</vt:lpstr>
      <vt:lpstr>Sitka Display</vt:lpstr>
      <vt:lpstr>Sitka Heading</vt:lpstr>
      <vt:lpstr>Symbol</vt:lpstr>
      <vt:lpstr>Wingdings</vt:lpstr>
      <vt:lpstr>Wingdings 3</vt:lpstr>
      <vt:lpstr>Ion</vt:lpstr>
      <vt:lpstr>A Framework for Pretrial Justice</vt:lpstr>
      <vt:lpstr>PowerPoint Presentation</vt:lpstr>
      <vt:lpstr>PowerPoint Presentation</vt:lpstr>
      <vt:lpstr>PowerPoint Presentation</vt:lpstr>
      <vt:lpstr>PowerPoint Presentation</vt:lpstr>
      <vt:lpstr>PowerPoint Presentation</vt:lpstr>
      <vt:lpstr>Essential Elements of a Pretrial Justice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 Elements of an Effective Pretrial Services Agency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Re-Thinking Risk</vt:lpstr>
      <vt:lpstr>Session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Out There?</vt:lpstr>
      <vt:lpstr>Where do PRAIs Come From?</vt:lpstr>
      <vt:lpstr>PowerPoint Presentation</vt:lpstr>
      <vt:lpstr>PowerPoint Presentation</vt:lpstr>
      <vt:lpstr>PowerPoint Presentation</vt:lpstr>
      <vt:lpstr>RAIs: The Results</vt:lpstr>
      <vt:lpstr>RAIs: The Results</vt:lpstr>
      <vt:lpstr>RAIs: The Results</vt:lpstr>
      <vt:lpstr>RAIs: The Results</vt:lpstr>
      <vt:lpstr>PowerPoint Presentation</vt:lpstr>
      <vt:lpstr>PowerPoint Presentation</vt:lpstr>
      <vt:lpstr>PowerPoint Presentation</vt:lpstr>
      <vt:lpstr>PowerPoint Presentation</vt:lpstr>
      <vt:lpstr>PowerPoint Presentation</vt:lpstr>
      <vt:lpstr>Questions?</vt:lpstr>
      <vt:lpstr>DMF Matrix and “Risk Tolerance”</vt:lpstr>
      <vt:lpstr>PowerPoint Presentation</vt:lpstr>
      <vt:lpstr>PowerPoint Presentation</vt:lpstr>
      <vt:lpstr>PowerPoint Presentation</vt:lpstr>
      <vt:lpstr>Session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Know</vt:lpstr>
      <vt:lpstr>PowerPoint Presentation</vt:lpstr>
      <vt:lpstr>PowerPoint Presentation</vt:lpstr>
      <vt:lpstr>PowerPoint Presentation</vt:lpstr>
      <vt:lpstr>Conditions- The research</vt:lpstr>
      <vt:lpstr>Conditions- The research</vt:lpstr>
      <vt:lpstr>PowerPoint Presentation</vt:lpstr>
      <vt:lpstr>Issues</vt:lpstr>
      <vt:lpstr>Questions?</vt:lpstr>
      <vt:lpstr>Measuring for Results</vt:lpstr>
      <vt:lpstr>Session Goals</vt:lpstr>
      <vt:lpstr>PowerPoint Presentation</vt:lpstr>
      <vt:lpstr>PowerPoint Presentation</vt:lpstr>
      <vt:lpstr>The Issue</vt:lpstr>
      <vt:lpstr>Goals</vt:lpstr>
      <vt:lpstr>Measurement Promotes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Measures</vt:lpstr>
      <vt:lpstr>Lessons on Implementation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Framework for Pretrial Justice</dc:title>
  <dc:creator>Spurgeon Kennedy</dc:creator>
  <cp:lastModifiedBy>Spurgeon Kennedy</cp:lastModifiedBy>
  <cp:revision>21</cp:revision>
  <dcterms:created xsi:type="dcterms:W3CDTF">2019-09-14T01:14:45Z</dcterms:created>
  <dcterms:modified xsi:type="dcterms:W3CDTF">2019-09-29T18:15:30Z</dcterms:modified>
</cp:coreProperties>
</file>