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7.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8.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327" r:id="rId8"/>
    <p:sldId id="278" r:id="rId9"/>
    <p:sldId id="279" r:id="rId10"/>
    <p:sldId id="306" r:id="rId11"/>
    <p:sldId id="328" r:id="rId12"/>
    <p:sldId id="282" r:id="rId13"/>
    <p:sldId id="284" r:id="rId14"/>
    <p:sldId id="314" r:id="rId15"/>
    <p:sldId id="329" r:id="rId16"/>
    <p:sldId id="286" r:id="rId17"/>
    <p:sldId id="287" r:id="rId18"/>
    <p:sldId id="325" r:id="rId19"/>
    <p:sldId id="330" r:id="rId20"/>
    <p:sldId id="298" r:id="rId21"/>
    <p:sldId id="29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88" d="100"/>
          <a:sy n="88"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7.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8.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1000'!$A$64</c:f>
              <c:strCache>
                <c:ptCount val="1"/>
                <c:pt idx="0">
                  <c:v>Charlottesville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1000'!$B$63:$K$63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1000'!$B$64:$K$64</c:f>
              <c:numCache>
                <c:formatCode>#,##0.00</c:formatCode>
                <c:ptCount val="10"/>
                <c:pt idx="0">
                  <c:v>10.116921438555201</c:v>
                </c:pt>
                <c:pt idx="1">
                  <c:v>9.5446453467172905</c:v>
                </c:pt>
                <c:pt idx="2">
                  <c:v>10.443044597450999</c:v>
                </c:pt>
                <c:pt idx="3">
                  <c:v>9.9771831570213596</c:v>
                </c:pt>
                <c:pt idx="4">
                  <c:v>8.3552403660002899</c:v>
                </c:pt>
                <c:pt idx="5">
                  <c:v>9.0165269071073801</c:v>
                </c:pt>
                <c:pt idx="6">
                  <c:v>7.9138004504778703</c:v>
                </c:pt>
                <c:pt idx="7">
                  <c:v>5.0425977511640703</c:v>
                </c:pt>
                <c:pt idx="8">
                  <c:v>4.7323396768256902</c:v>
                </c:pt>
                <c:pt idx="9">
                  <c:v>4.3266312966189604</c:v>
                </c:pt>
              </c:numCache>
            </c:numRef>
          </c:val>
          <c:smooth val="0"/>
          <c:extLst>
            <c:ext xmlns:c16="http://schemas.microsoft.com/office/drawing/2014/chart" uri="{C3380CC4-5D6E-409C-BE32-E72D297353CC}">
              <c16:uniqueId val="{00000000-DE11-4F81-A573-55658CE0548E}"/>
            </c:ext>
          </c:extLst>
        </c:ser>
        <c:dLbls>
          <c:showLegendKey val="0"/>
          <c:showVal val="0"/>
          <c:showCatName val="0"/>
          <c:showSerName val="0"/>
          <c:showPercent val="0"/>
          <c:showBubbleSize val="0"/>
        </c:dLbls>
        <c:smooth val="0"/>
        <c:axId val="397722767"/>
        <c:axId val="397734831"/>
      </c:lineChart>
      <c:catAx>
        <c:axId val="397722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34831"/>
        <c:crosses val="autoZero"/>
        <c:auto val="1"/>
        <c:lblAlgn val="ctr"/>
        <c:lblOffset val="100"/>
        <c:noMultiLvlLbl val="0"/>
      </c:catAx>
      <c:valAx>
        <c:axId val="3977348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2276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Charlottesville vs. Average of Comparable Cities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vs. Comparables'!$A$47</c:f>
              <c:strCache>
                <c:ptCount val="1"/>
                <c:pt idx="0">
                  <c:v>Charlottesville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vs. Comparables'!$B$46:$K$46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Comparables'!$B$47:$K$47</c:f>
              <c:numCache>
                <c:formatCode>#,##0.00</c:formatCode>
                <c:ptCount val="10"/>
                <c:pt idx="0">
                  <c:v>10.116921438555201</c:v>
                </c:pt>
                <c:pt idx="1">
                  <c:v>9.5446453467172905</c:v>
                </c:pt>
                <c:pt idx="2">
                  <c:v>10.443044597450999</c:v>
                </c:pt>
                <c:pt idx="3">
                  <c:v>9.9771831570213596</c:v>
                </c:pt>
                <c:pt idx="4">
                  <c:v>8.3552403660002899</c:v>
                </c:pt>
                <c:pt idx="5">
                  <c:v>9.0165269071073801</c:v>
                </c:pt>
                <c:pt idx="6">
                  <c:v>7.9138004504778703</c:v>
                </c:pt>
                <c:pt idx="7">
                  <c:v>5.0425977511640703</c:v>
                </c:pt>
                <c:pt idx="8">
                  <c:v>4.7323396768256902</c:v>
                </c:pt>
                <c:pt idx="9">
                  <c:v>4.3266312966189604</c:v>
                </c:pt>
              </c:numCache>
            </c:numRef>
          </c:val>
          <c:smooth val="0"/>
          <c:extLst>
            <c:ext xmlns:c16="http://schemas.microsoft.com/office/drawing/2014/chart" uri="{C3380CC4-5D6E-409C-BE32-E72D297353CC}">
              <c16:uniqueId val="{00000000-A357-42F4-8AAB-A19B9A5D96E3}"/>
            </c:ext>
          </c:extLst>
        </c:ser>
        <c:ser>
          <c:idx val="1"/>
          <c:order val="1"/>
          <c:tx>
            <c:strRef>
              <c:f>'Charlottesville vs. Comparables'!$A$48</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vs. Comparables'!$B$46:$K$46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Comparables'!$B$48:$K$48</c:f>
              <c:numCache>
                <c:formatCode>General</c:formatCode>
                <c:ptCount val="10"/>
                <c:pt idx="0">
                  <c:v>16.66</c:v>
                </c:pt>
                <c:pt idx="1">
                  <c:v>15.61</c:v>
                </c:pt>
                <c:pt idx="2">
                  <c:v>14.54</c:v>
                </c:pt>
                <c:pt idx="3">
                  <c:v>15.13</c:v>
                </c:pt>
                <c:pt idx="4">
                  <c:v>15.02</c:v>
                </c:pt>
                <c:pt idx="5">
                  <c:v>18.489999999999998</c:v>
                </c:pt>
                <c:pt idx="6">
                  <c:v>19.21</c:v>
                </c:pt>
                <c:pt idx="7">
                  <c:v>19.16</c:v>
                </c:pt>
                <c:pt idx="8">
                  <c:v>15.93</c:v>
                </c:pt>
                <c:pt idx="9">
                  <c:v>11.89</c:v>
                </c:pt>
              </c:numCache>
            </c:numRef>
          </c:val>
          <c:smooth val="0"/>
          <c:extLst>
            <c:ext xmlns:c16="http://schemas.microsoft.com/office/drawing/2014/chart" uri="{C3380CC4-5D6E-409C-BE32-E72D297353CC}">
              <c16:uniqueId val="{00000001-A357-42F4-8AAB-A19B9A5D96E3}"/>
            </c:ext>
          </c:extLst>
        </c:ser>
        <c:dLbls>
          <c:showLegendKey val="0"/>
          <c:showVal val="0"/>
          <c:showCatName val="0"/>
          <c:showSerName val="0"/>
          <c:showPercent val="0"/>
          <c:showBubbleSize val="0"/>
        </c:dLbls>
        <c:smooth val="0"/>
        <c:axId val="642856792"/>
        <c:axId val="642857576"/>
      </c:lineChart>
      <c:catAx>
        <c:axId val="642856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7576"/>
        <c:crosses val="autoZero"/>
        <c:auto val="1"/>
        <c:lblAlgn val="ctr"/>
        <c:lblOffset val="100"/>
        <c:noMultiLvlLbl val="0"/>
      </c:catAx>
      <c:valAx>
        <c:axId val="642857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67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Charlottesville Total Group A Crime per 1000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1000'!$A$51</c:f>
              <c:strCache>
                <c:ptCount val="1"/>
                <c:pt idx="0">
                  <c:v>Charlottesville Group A Crime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1000'!$B$50:$K$50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1000'!$B$51:$K$51</c:f>
              <c:numCache>
                <c:formatCode>#,##0.00</c:formatCode>
                <c:ptCount val="10"/>
                <c:pt idx="0">
                  <c:v>92.805005213764304</c:v>
                </c:pt>
                <c:pt idx="1">
                  <c:v>83.842738562512096</c:v>
                </c:pt>
                <c:pt idx="2">
                  <c:v>83.083941987736196</c:v>
                </c:pt>
                <c:pt idx="3">
                  <c:v>76.021572287907105</c:v>
                </c:pt>
                <c:pt idx="4">
                  <c:v>74.239367447168405</c:v>
                </c:pt>
                <c:pt idx="5">
                  <c:v>68.000488480013004</c:v>
                </c:pt>
                <c:pt idx="6">
                  <c:v>66.780300724417103</c:v>
                </c:pt>
                <c:pt idx="7">
                  <c:v>60.531506069417098</c:v>
                </c:pt>
                <c:pt idx="8">
                  <c:v>53.390498918033501</c:v>
                </c:pt>
                <c:pt idx="9">
                  <c:v>60.298752912155699</c:v>
                </c:pt>
              </c:numCache>
            </c:numRef>
          </c:val>
          <c:smooth val="0"/>
          <c:extLst>
            <c:ext xmlns:c16="http://schemas.microsoft.com/office/drawing/2014/chart" uri="{C3380CC4-5D6E-409C-BE32-E72D297353CC}">
              <c16:uniqueId val="{00000000-139D-432F-9BC0-127556479AF5}"/>
            </c:ext>
          </c:extLst>
        </c:ser>
        <c:dLbls>
          <c:showLegendKey val="0"/>
          <c:showVal val="0"/>
          <c:showCatName val="0"/>
          <c:showSerName val="0"/>
          <c:showPercent val="0"/>
          <c:showBubbleSize val="0"/>
        </c:dLbls>
        <c:smooth val="0"/>
        <c:axId val="402339903"/>
        <c:axId val="402336575"/>
      </c:lineChart>
      <c:catAx>
        <c:axId val="402339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2336575"/>
        <c:crosses val="autoZero"/>
        <c:auto val="1"/>
        <c:lblAlgn val="ctr"/>
        <c:lblOffset val="100"/>
        <c:noMultiLvlLbl val="0"/>
      </c:catAx>
      <c:valAx>
        <c:axId val="4023365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233990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Total </a:t>
            </a:r>
            <a:r>
              <a:rPr lang="en-US" dirty="0"/>
              <a:t>Group </a:t>
            </a:r>
            <a:r>
              <a:rPr lang="en-US" dirty="0" smtClean="0"/>
              <a:t>A </a:t>
            </a:r>
            <a:r>
              <a:rPr lang="en-US" dirty="0"/>
              <a:t>Crime per 1000 </a:t>
            </a:r>
            <a:r>
              <a:rPr lang="en-US" dirty="0" smtClean="0"/>
              <a:t>Residents</a:t>
            </a:r>
          </a:p>
          <a:p>
            <a:pPr>
              <a:defRPr/>
            </a:pPr>
            <a:r>
              <a:rPr lang="en-US" dirty="0" smtClean="0"/>
              <a:t>Charlottesville vs. Average of Comparable Cities</a:t>
            </a:r>
            <a:endParaRPr lang="en-US" dirty="0"/>
          </a:p>
        </c:rich>
      </c:tx>
      <c:layout>
        <c:manualLayout>
          <c:xMode val="edge"/>
          <c:yMode val="edge"/>
          <c:x val="0.27936975065616793"/>
          <c:y val="1.8518518518518517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vs. Comparables'!$A$64</c:f>
              <c:strCache>
                <c:ptCount val="1"/>
                <c:pt idx="0">
                  <c:v>Charlottesville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vs. Comparables'!$B$63:$K$63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Comparables'!$B$64:$K$64</c:f>
              <c:numCache>
                <c:formatCode>#,##0.00</c:formatCode>
                <c:ptCount val="10"/>
                <c:pt idx="0">
                  <c:v>92.805005213764289</c:v>
                </c:pt>
                <c:pt idx="1">
                  <c:v>83.842738562512096</c:v>
                </c:pt>
                <c:pt idx="2">
                  <c:v>83.08394198773621</c:v>
                </c:pt>
                <c:pt idx="3">
                  <c:v>76.021572287907048</c:v>
                </c:pt>
                <c:pt idx="4">
                  <c:v>74.239367447168391</c:v>
                </c:pt>
                <c:pt idx="5">
                  <c:v>68.000488480013075</c:v>
                </c:pt>
                <c:pt idx="6">
                  <c:v>66.78030072441706</c:v>
                </c:pt>
                <c:pt idx="7">
                  <c:v>60.531506069417077</c:v>
                </c:pt>
                <c:pt idx="8">
                  <c:v>53.390498918033387</c:v>
                </c:pt>
                <c:pt idx="9">
                  <c:v>60.298752912155663</c:v>
                </c:pt>
              </c:numCache>
            </c:numRef>
          </c:val>
          <c:smooth val="0"/>
          <c:extLst>
            <c:ext xmlns:c16="http://schemas.microsoft.com/office/drawing/2014/chart" uri="{C3380CC4-5D6E-409C-BE32-E72D297353CC}">
              <c16:uniqueId val="{00000000-82D6-4CA8-A9E6-BB7C27ADA423}"/>
            </c:ext>
          </c:extLst>
        </c:ser>
        <c:ser>
          <c:idx val="1"/>
          <c:order val="1"/>
          <c:tx>
            <c:strRef>
              <c:f>'Charlottesville vs. Comparables'!$A$65</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vs. Comparables'!$B$63:$K$63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Comparables'!$B$65:$K$65</c:f>
              <c:numCache>
                <c:formatCode>General</c:formatCode>
                <c:ptCount val="10"/>
                <c:pt idx="0">
                  <c:v>95.58</c:v>
                </c:pt>
                <c:pt idx="1">
                  <c:v>92.94</c:v>
                </c:pt>
                <c:pt idx="2">
                  <c:v>89.51</c:v>
                </c:pt>
                <c:pt idx="3">
                  <c:v>90.47</c:v>
                </c:pt>
                <c:pt idx="4">
                  <c:v>87.58</c:v>
                </c:pt>
                <c:pt idx="5">
                  <c:v>90.92</c:v>
                </c:pt>
                <c:pt idx="6">
                  <c:v>87.1</c:v>
                </c:pt>
                <c:pt idx="7">
                  <c:v>84.94</c:v>
                </c:pt>
                <c:pt idx="8">
                  <c:v>75.73</c:v>
                </c:pt>
                <c:pt idx="9">
                  <c:v>72.010000000000005</c:v>
                </c:pt>
              </c:numCache>
            </c:numRef>
          </c:val>
          <c:smooth val="0"/>
          <c:extLst>
            <c:ext xmlns:c16="http://schemas.microsoft.com/office/drawing/2014/chart" uri="{C3380CC4-5D6E-409C-BE32-E72D297353CC}">
              <c16:uniqueId val="{00000001-82D6-4CA8-A9E6-BB7C27ADA423}"/>
            </c:ext>
          </c:extLst>
        </c:ser>
        <c:dLbls>
          <c:showLegendKey val="0"/>
          <c:showVal val="0"/>
          <c:showCatName val="0"/>
          <c:showSerName val="0"/>
          <c:showPercent val="0"/>
          <c:showBubbleSize val="0"/>
        </c:dLbls>
        <c:smooth val="0"/>
        <c:axId val="397715695"/>
        <c:axId val="397716527"/>
      </c:lineChart>
      <c:catAx>
        <c:axId val="397715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16527"/>
        <c:crosses val="autoZero"/>
        <c:auto val="1"/>
        <c:lblAlgn val="ctr"/>
        <c:lblOffset val="100"/>
        <c:noMultiLvlLbl val="0"/>
      </c:catAx>
      <c:valAx>
        <c:axId val="397716527"/>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1569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ax val="3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1000'!$A$45</c:f>
              <c:strCache>
                <c:ptCount val="1"/>
                <c:pt idx="0">
                  <c:v>Charlottesville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1000'!$B$44:$K$44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1000'!$B$45:$K$45</c:f>
              <c:numCache>
                <c:formatCode>General</c:formatCode>
                <c:ptCount val="10"/>
                <c:pt idx="0">
                  <c:v>25.14</c:v>
                </c:pt>
                <c:pt idx="1">
                  <c:v>20.85</c:v>
                </c:pt>
                <c:pt idx="2">
                  <c:v>22.48</c:v>
                </c:pt>
                <c:pt idx="3">
                  <c:v>20.95</c:v>
                </c:pt>
                <c:pt idx="4" formatCode="#,##0.00">
                  <c:v>22.029304477186098</c:v>
                </c:pt>
                <c:pt idx="5" formatCode="#,##0.00">
                  <c:v>19.68</c:v>
                </c:pt>
                <c:pt idx="6">
                  <c:v>18.02</c:v>
                </c:pt>
                <c:pt idx="7">
                  <c:v>16.41</c:v>
                </c:pt>
                <c:pt idx="8">
                  <c:v>14.64</c:v>
                </c:pt>
                <c:pt idx="9">
                  <c:v>17.23</c:v>
                </c:pt>
              </c:numCache>
            </c:numRef>
          </c:val>
          <c:smooth val="0"/>
          <c:extLst>
            <c:ext xmlns:c16="http://schemas.microsoft.com/office/drawing/2014/chart" uri="{C3380CC4-5D6E-409C-BE32-E72D297353CC}">
              <c16:uniqueId val="{00000000-EAB7-47B7-BF8D-F46B873B88B5}"/>
            </c:ext>
          </c:extLst>
        </c:ser>
        <c:dLbls>
          <c:showLegendKey val="0"/>
          <c:showVal val="0"/>
          <c:showCatName val="0"/>
          <c:showSerName val="0"/>
          <c:showPercent val="0"/>
          <c:showBubbleSize val="0"/>
        </c:dLbls>
        <c:smooth val="0"/>
        <c:axId val="397733167"/>
        <c:axId val="397723599"/>
      </c:lineChart>
      <c:catAx>
        <c:axId val="397733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23599"/>
        <c:crosses val="autoZero"/>
        <c:auto val="1"/>
        <c:lblAlgn val="ctr"/>
        <c:lblOffset val="100"/>
        <c:noMultiLvlLbl val="0"/>
      </c:catAx>
      <c:valAx>
        <c:axId val="397723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3316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Person per 1000 Residents</a:t>
            </a:r>
          </a:p>
          <a:p>
            <a:pPr>
              <a:defRPr/>
            </a:pPr>
            <a:r>
              <a:rPr lang="en-US"/>
              <a:t>Charlottesville vs. Average of Comparable Cities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vs. Comparables'!$A$14</c:f>
              <c:strCache>
                <c:ptCount val="1"/>
                <c:pt idx="0">
                  <c:v>Charlottesville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vs. Comparables'!$B$13:$K$13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Comparables'!$B$14:$K$14</c:f>
              <c:numCache>
                <c:formatCode>#,##0.00</c:formatCode>
                <c:ptCount val="10"/>
                <c:pt idx="0">
                  <c:v>25.136999977813801</c:v>
                </c:pt>
                <c:pt idx="1">
                  <c:v>20.848079274178001</c:v>
                </c:pt>
                <c:pt idx="2">
                  <c:v>22.476613021367399</c:v>
                </c:pt>
                <c:pt idx="3">
                  <c:v>20.950010371292301</c:v>
                </c:pt>
                <c:pt idx="4">
                  <c:v>22.029304477186098</c:v>
                </c:pt>
                <c:pt idx="5">
                  <c:v>19.681673858178002</c:v>
                </c:pt>
                <c:pt idx="6">
                  <c:v>18.019114871857301</c:v>
                </c:pt>
                <c:pt idx="7">
                  <c:v>16.4087757467315</c:v>
                </c:pt>
                <c:pt idx="8">
                  <c:v>14.641939854794</c:v>
                </c:pt>
                <c:pt idx="9">
                  <c:v>17.228215117758801</c:v>
                </c:pt>
              </c:numCache>
            </c:numRef>
          </c:val>
          <c:smooth val="0"/>
          <c:extLst>
            <c:ext xmlns:c16="http://schemas.microsoft.com/office/drawing/2014/chart" uri="{C3380CC4-5D6E-409C-BE32-E72D297353CC}">
              <c16:uniqueId val="{00000000-4F67-4E0C-8EEE-38015A48AAAD}"/>
            </c:ext>
          </c:extLst>
        </c:ser>
        <c:ser>
          <c:idx val="1"/>
          <c:order val="1"/>
          <c:tx>
            <c:strRef>
              <c:f>'Charlottesville vs. Comparables'!$A$15</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vs. Comparables'!$B$13:$K$13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Comparables'!$B$15:$K$15</c:f>
              <c:numCache>
                <c:formatCode>General</c:formatCode>
                <c:ptCount val="10"/>
                <c:pt idx="0">
                  <c:v>25.23</c:v>
                </c:pt>
                <c:pt idx="1">
                  <c:v>24.2</c:v>
                </c:pt>
                <c:pt idx="2">
                  <c:v>24.43</c:v>
                </c:pt>
                <c:pt idx="3">
                  <c:v>24.25</c:v>
                </c:pt>
                <c:pt idx="4">
                  <c:v>23.72</c:v>
                </c:pt>
                <c:pt idx="5">
                  <c:v>23.55</c:v>
                </c:pt>
                <c:pt idx="6">
                  <c:v>23.58</c:v>
                </c:pt>
                <c:pt idx="7">
                  <c:v>22.66</c:v>
                </c:pt>
                <c:pt idx="8">
                  <c:v>20.64</c:v>
                </c:pt>
                <c:pt idx="9">
                  <c:v>21.17</c:v>
                </c:pt>
              </c:numCache>
            </c:numRef>
          </c:val>
          <c:smooth val="0"/>
          <c:extLst>
            <c:ext xmlns:c16="http://schemas.microsoft.com/office/drawing/2014/chart" uri="{C3380CC4-5D6E-409C-BE32-E72D297353CC}">
              <c16:uniqueId val="{00000001-4F67-4E0C-8EEE-38015A48AAAD}"/>
            </c:ext>
          </c:extLst>
        </c:ser>
        <c:dLbls>
          <c:showLegendKey val="0"/>
          <c:showVal val="0"/>
          <c:showCatName val="0"/>
          <c:showSerName val="0"/>
          <c:showPercent val="0"/>
          <c:showBubbleSize val="0"/>
        </c:dLbls>
        <c:smooth val="0"/>
        <c:axId val="642863064"/>
        <c:axId val="642856400"/>
      </c:lineChart>
      <c:catAx>
        <c:axId val="642863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6400"/>
        <c:crosses val="autoZero"/>
        <c:auto val="1"/>
        <c:lblAlgn val="ctr"/>
        <c:lblOffset val="100"/>
        <c:noMultiLvlLbl val="0"/>
      </c:catAx>
      <c:valAx>
        <c:axId val="6428564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3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1000'!$A$58</c:f>
              <c:strCache>
                <c:ptCount val="1"/>
                <c:pt idx="0">
                  <c:v>Charlottesville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1000'!$B$57:$K$57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1000'!$B$58:$K$58</c:f>
              <c:numCache>
                <c:formatCode>#,##0.00</c:formatCode>
                <c:ptCount val="10"/>
                <c:pt idx="0">
                  <c:v>57.5510837973953</c:v>
                </c:pt>
                <c:pt idx="1">
                  <c:v>53.450013941616803</c:v>
                </c:pt>
                <c:pt idx="2">
                  <c:v>50.164284368917798</c:v>
                </c:pt>
                <c:pt idx="3">
                  <c:v>45.094378759593397</c:v>
                </c:pt>
                <c:pt idx="4">
                  <c:v>43.854822603982001</c:v>
                </c:pt>
                <c:pt idx="5">
                  <c:v>39.302287714727697</c:v>
                </c:pt>
                <c:pt idx="6">
                  <c:v>40.847385402081898</c:v>
                </c:pt>
                <c:pt idx="7">
                  <c:v>39.080132571521503</c:v>
                </c:pt>
                <c:pt idx="8">
                  <c:v>34.016219386413702</c:v>
                </c:pt>
                <c:pt idx="9">
                  <c:v>38.7439064977779</c:v>
                </c:pt>
              </c:numCache>
            </c:numRef>
          </c:val>
          <c:smooth val="0"/>
          <c:extLst>
            <c:ext xmlns:c16="http://schemas.microsoft.com/office/drawing/2014/chart" uri="{C3380CC4-5D6E-409C-BE32-E72D297353CC}">
              <c16:uniqueId val="{00000000-F8D9-4591-A74E-ADACA1A11BDB}"/>
            </c:ext>
          </c:extLst>
        </c:ser>
        <c:dLbls>
          <c:showLegendKey val="0"/>
          <c:showVal val="0"/>
          <c:showCatName val="0"/>
          <c:showSerName val="0"/>
          <c:showPercent val="0"/>
          <c:showBubbleSize val="0"/>
        </c:dLbls>
        <c:smooth val="0"/>
        <c:axId val="303538895"/>
        <c:axId val="303541391"/>
      </c:lineChart>
      <c:catAx>
        <c:axId val="303538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541391"/>
        <c:crosses val="autoZero"/>
        <c:auto val="1"/>
        <c:lblAlgn val="ctr"/>
        <c:lblOffset val="100"/>
        <c:noMultiLvlLbl val="0"/>
      </c:catAx>
      <c:valAx>
        <c:axId val="30354139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53889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Property per 1000 Residents</a:t>
            </a:r>
          </a:p>
          <a:p>
            <a:pPr>
              <a:defRPr/>
            </a:pPr>
            <a:r>
              <a:rPr lang="en-US"/>
              <a:t>Charlottesville vs. Average of Comparable Cities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vs. Comparables'!$A$31</c:f>
              <c:strCache>
                <c:ptCount val="1"/>
                <c:pt idx="0">
                  <c:v>Charlottesville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vs. Comparables'!$B$30:$K$30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Comparables'!$B$31:$K$31</c:f>
              <c:numCache>
                <c:formatCode>#,##0.00</c:formatCode>
                <c:ptCount val="10"/>
                <c:pt idx="0">
                  <c:v>57.5510837973953</c:v>
                </c:pt>
                <c:pt idx="1">
                  <c:v>53.450013941616803</c:v>
                </c:pt>
                <c:pt idx="2">
                  <c:v>50.164284368917798</c:v>
                </c:pt>
                <c:pt idx="3">
                  <c:v>45.094378759593397</c:v>
                </c:pt>
                <c:pt idx="4">
                  <c:v>43.854822603982001</c:v>
                </c:pt>
                <c:pt idx="5">
                  <c:v>39.302287714727697</c:v>
                </c:pt>
                <c:pt idx="6">
                  <c:v>40.847385402081898</c:v>
                </c:pt>
                <c:pt idx="7">
                  <c:v>39.080132571521503</c:v>
                </c:pt>
                <c:pt idx="8">
                  <c:v>34.016219386413702</c:v>
                </c:pt>
                <c:pt idx="9">
                  <c:v>38.7439064977779</c:v>
                </c:pt>
              </c:numCache>
            </c:numRef>
          </c:val>
          <c:smooth val="0"/>
          <c:extLst>
            <c:ext xmlns:c16="http://schemas.microsoft.com/office/drawing/2014/chart" uri="{C3380CC4-5D6E-409C-BE32-E72D297353CC}">
              <c16:uniqueId val="{00000000-6A95-4FAB-974D-5FF766E018C9}"/>
            </c:ext>
          </c:extLst>
        </c:ser>
        <c:ser>
          <c:idx val="1"/>
          <c:order val="1"/>
          <c:tx>
            <c:strRef>
              <c:f>'Charlottesville vs. Comparables'!$A$32</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vs. Comparables'!$B$30:$K$30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Comparables'!$B$32:$K$32</c:f>
              <c:numCache>
                <c:formatCode>General</c:formatCode>
                <c:ptCount val="10"/>
                <c:pt idx="0">
                  <c:v>53.69</c:v>
                </c:pt>
                <c:pt idx="1">
                  <c:v>53.13</c:v>
                </c:pt>
                <c:pt idx="2">
                  <c:v>50.54</c:v>
                </c:pt>
                <c:pt idx="3">
                  <c:v>51.08</c:v>
                </c:pt>
                <c:pt idx="4">
                  <c:v>48.83</c:v>
                </c:pt>
                <c:pt idx="5">
                  <c:v>48.88</c:v>
                </c:pt>
                <c:pt idx="6">
                  <c:v>44.31</c:v>
                </c:pt>
                <c:pt idx="7">
                  <c:v>43.11</c:v>
                </c:pt>
                <c:pt idx="8">
                  <c:v>39.159999999999997</c:v>
                </c:pt>
                <c:pt idx="9">
                  <c:v>38.950000000000003</c:v>
                </c:pt>
              </c:numCache>
            </c:numRef>
          </c:val>
          <c:smooth val="0"/>
          <c:extLst>
            <c:ext xmlns:c16="http://schemas.microsoft.com/office/drawing/2014/chart" uri="{C3380CC4-5D6E-409C-BE32-E72D297353CC}">
              <c16:uniqueId val="{00000001-6A95-4FAB-974D-5FF766E018C9}"/>
            </c:ext>
          </c:extLst>
        </c:ser>
        <c:dLbls>
          <c:showLegendKey val="0"/>
          <c:showVal val="0"/>
          <c:showCatName val="0"/>
          <c:showSerName val="0"/>
          <c:showPercent val="0"/>
          <c:showBubbleSize val="0"/>
        </c:dLbls>
        <c:smooth val="0"/>
        <c:axId val="642850912"/>
        <c:axId val="642852480"/>
      </c:lineChart>
      <c:catAx>
        <c:axId val="642850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2480"/>
        <c:crosses val="autoZero"/>
        <c:auto val="1"/>
        <c:lblAlgn val="ctr"/>
        <c:lblOffset val="100"/>
        <c:noMultiLvlLbl val="0"/>
      </c:catAx>
      <c:valAx>
        <c:axId val="6428524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0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0.80867</cdr:x>
      <cdr:y>0.26877</cdr:y>
    </cdr:from>
    <cdr:to>
      <cdr:x>0.88367</cdr:x>
      <cdr:y>0.40211</cdr:y>
    </cdr:to>
    <cdr:sp macro="" textlink="">
      <cdr:nvSpPr>
        <cdr:cNvPr id="2" name="TextBox 1"/>
        <cdr:cNvSpPr txBox="1"/>
      </cdr:nvSpPr>
      <cdr:spPr>
        <a:xfrm xmlns:a="http://schemas.openxmlformats.org/drawingml/2006/main">
          <a:off x="9859244" y="1843194"/>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0.88125</cdr:x>
      <cdr:y>0.31806</cdr:y>
    </cdr:from>
    <cdr:to>
      <cdr:x>0.94177</cdr:x>
      <cdr:y>0.53515</cdr:y>
    </cdr:to>
    <cdr:cxnSp macro="">
      <cdr:nvCxnSpPr>
        <cdr:cNvPr id="4" name="Straight Arrow Connector 3"/>
        <cdr:cNvCxnSpPr/>
      </cdr:nvCxnSpPr>
      <cdr:spPr>
        <a:xfrm xmlns:a="http://schemas.openxmlformats.org/drawingml/2006/main">
          <a:off x="10744200" y="2181225"/>
          <a:ext cx="737814" cy="148886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0.82571</cdr:x>
      <cdr:y>0.19302</cdr:y>
    </cdr:from>
    <cdr:to>
      <cdr:x>0.90071</cdr:x>
      <cdr:y>0.32635</cdr:y>
    </cdr:to>
    <cdr:sp macro="" textlink="">
      <cdr:nvSpPr>
        <cdr:cNvPr id="2" name="TextBox 1"/>
        <cdr:cNvSpPr txBox="1"/>
      </cdr:nvSpPr>
      <cdr:spPr>
        <a:xfrm xmlns:a="http://schemas.openxmlformats.org/drawingml/2006/main">
          <a:off x="10067109" y="13237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39%</a:t>
          </a:r>
          <a:endParaRPr lang="en-US" sz="1800" dirty="0"/>
        </a:p>
      </cdr:txBody>
    </cdr:sp>
  </cdr:relSizeAnchor>
  <cdr:relSizeAnchor xmlns:cdr="http://schemas.openxmlformats.org/drawingml/2006/chartDrawing">
    <cdr:from>
      <cdr:x>0.89786</cdr:x>
      <cdr:y>0.23746</cdr:y>
    </cdr:from>
    <cdr:to>
      <cdr:x>0.93786</cdr:x>
      <cdr:y>0.46476</cdr:y>
    </cdr:to>
    <cdr:cxnSp macro="">
      <cdr:nvCxnSpPr>
        <cdr:cNvPr id="4" name="Straight Arrow Connector 3"/>
        <cdr:cNvCxnSpPr/>
      </cdr:nvCxnSpPr>
      <cdr:spPr>
        <a:xfrm xmlns:a="http://schemas.openxmlformats.org/drawingml/2006/main">
          <a:off x="10946674" y="1628503"/>
          <a:ext cx="487680" cy="155883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0.8169</cdr:x>
      <cdr:y>0.40409</cdr:y>
    </cdr:from>
    <cdr:to>
      <cdr:x>0.8919</cdr:x>
      <cdr:y>0.53742</cdr:y>
    </cdr:to>
    <cdr:sp macro="" textlink="">
      <cdr:nvSpPr>
        <cdr:cNvPr id="2" name="TextBox 1"/>
        <cdr:cNvSpPr txBox="1"/>
      </cdr:nvSpPr>
      <cdr:spPr>
        <a:xfrm xmlns:a="http://schemas.openxmlformats.org/drawingml/2006/main">
          <a:off x="9959664" y="2771264"/>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0.45143</cdr:y>
    </cdr:from>
    <cdr:to>
      <cdr:x>0.93857</cdr:x>
      <cdr:y>0.58476</cdr:y>
    </cdr:to>
    <cdr:cxnSp macro="">
      <cdr:nvCxnSpPr>
        <cdr:cNvPr id="4" name="Straight Arrow Connector 3"/>
        <cdr:cNvCxnSpPr/>
      </cdr:nvCxnSpPr>
      <cdr:spPr>
        <a:xfrm xmlns:a="http://schemas.openxmlformats.org/drawingml/2006/main">
          <a:off x="10833445" y="3095899"/>
          <a:ext cx="609600" cy="91437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0.81308</cdr:x>
      <cdr:y>0.35707</cdr:y>
    </cdr:from>
    <cdr:to>
      <cdr:x>0.88808</cdr:x>
      <cdr:y>0.4904</cdr:y>
    </cdr:to>
    <cdr:sp macro="" textlink="">
      <cdr:nvSpPr>
        <cdr:cNvPr id="2" name="TextBox 1"/>
        <cdr:cNvSpPr txBox="1"/>
      </cdr:nvSpPr>
      <cdr:spPr>
        <a:xfrm xmlns:a="http://schemas.openxmlformats.org/drawingml/2006/main">
          <a:off x="9913023" y="2448774"/>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0.88286</cdr:x>
      <cdr:y>0.40889</cdr:y>
    </cdr:from>
    <cdr:to>
      <cdr:x>0.93976</cdr:x>
      <cdr:y>0.61047</cdr:y>
    </cdr:to>
    <cdr:cxnSp macro="">
      <cdr:nvCxnSpPr>
        <cdr:cNvPr id="4" name="Straight Arrow Connector 3"/>
        <cdr:cNvCxnSpPr/>
      </cdr:nvCxnSpPr>
      <cdr:spPr>
        <a:xfrm xmlns:a="http://schemas.openxmlformats.org/drawingml/2006/main">
          <a:off x="10763794" y="2804160"/>
          <a:ext cx="693745" cy="138247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0.81143</cdr:x>
      <cdr:y>0.23746</cdr:y>
    </cdr:from>
    <cdr:to>
      <cdr:x>0.88643</cdr:x>
      <cdr:y>0.37079</cdr:y>
    </cdr:to>
    <cdr:sp macro="" textlink="">
      <cdr:nvSpPr>
        <cdr:cNvPr id="2" name="TextBox 1"/>
        <cdr:cNvSpPr txBox="1"/>
      </cdr:nvSpPr>
      <cdr:spPr>
        <a:xfrm xmlns:a="http://schemas.openxmlformats.org/drawingml/2006/main">
          <a:off x="9892937" y="16285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38%</a:t>
          </a:r>
          <a:endParaRPr lang="en-US" sz="1800" dirty="0"/>
        </a:p>
      </cdr:txBody>
    </cdr:sp>
  </cdr:relSizeAnchor>
  <cdr:relSizeAnchor xmlns:cdr="http://schemas.openxmlformats.org/drawingml/2006/chartDrawing">
    <cdr:from>
      <cdr:x>0.88357</cdr:x>
      <cdr:y>0.28317</cdr:y>
    </cdr:from>
    <cdr:to>
      <cdr:x>0.93786</cdr:x>
      <cdr:y>0.51302</cdr:y>
    </cdr:to>
    <cdr:cxnSp macro="">
      <cdr:nvCxnSpPr>
        <cdr:cNvPr id="4" name="Straight Arrow Connector 3"/>
        <cdr:cNvCxnSpPr/>
      </cdr:nvCxnSpPr>
      <cdr:spPr>
        <a:xfrm xmlns:a="http://schemas.openxmlformats.org/drawingml/2006/main">
          <a:off x="10772503" y="1942011"/>
          <a:ext cx="661851" cy="15762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0.67643</cdr:x>
      <cdr:y>0.25524</cdr:y>
    </cdr:from>
    <cdr:to>
      <cdr:x>0.75143</cdr:x>
      <cdr:y>0.38857</cdr:y>
    </cdr:to>
    <cdr:sp macro="" textlink="">
      <cdr:nvSpPr>
        <cdr:cNvPr id="2" name="TextBox 1"/>
        <cdr:cNvSpPr txBox="1"/>
      </cdr:nvSpPr>
      <cdr:spPr>
        <a:xfrm xmlns:a="http://schemas.openxmlformats.org/drawingml/2006/main">
          <a:off x="8247017" y="175042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cities down 28%</a:t>
          </a:r>
          <a:endParaRPr lang="en-US" sz="1800" dirty="0"/>
        </a:p>
      </cdr:txBody>
    </cdr:sp>
  </cdr:relSizeAnchor>
  <cdr:relSizeAnchor xmlns:cdr="http://schemas.openxmlformats.org/drawingml/2006/chartDrawing">
    <cdr:from>
      <cdr:x>0.89071</cdr:x>
      <cdr:y>0.29968</cdr:y>
    </cdr:from>
    <cdr:to>
      <cdr:x>0.93786</cdr:x>
      <cdr:y>0.42921</cdr:y>
    </cdr:to>
    <cdr:cxnSp macro="">
      <cdr:nvCxnSpPr>
        <cdr:cNvPr id="4" name="Straight Arrow Connector 3"/>
        <cdr:cNvCxnSpPr/>
      </cdr:nvCxnSpPr>
      <cdr:spPr>
        <a:xfrm xmlns:a="http://schemas.openxmlformats.org/drawingml/2006/main">
          <a:off x="10859589" y="2055223"/>
          <a:ext cx="574765" cy="88827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0.71071</cdr:x>
      <cdr:y>0.64</cdr:y>
    </cdr:from>
    <cdr:to>
      <cdr:x>0.78571</cdr:x>
      <cdr:y>0.77333</cdr:y>
    </cdr:to>
    <cdr:sp macro="" textlink="">
      <cdr:nvSpPr>
        <cdr:cNvPr id="6" name="TextBox 5"/>
        <cdr:cNvSpPr txBox="1"/>
      </cdr:nvSpPr>
      <cdr:spPr>
        <a:xfrm xmlns:a="http://schemas.openxmlformats.org/drawingml/2006/main">
          <a:off x="8665029" y="43891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Charlottesville down 38%</a:t>
          </a:r>
          <a:endParaRPr lang="en-US" sz="1800" dirty="0"/>
        </a:p>
      </cdr:txBody>
    </cdr:sp>
  </cdr:relSizeAnchor>
  <cdr:relSizeAnchor xmlns:cdr="http://schemas.openxmlformats.org/drawingml/2006/chartDrawing">
    <cdr:from>
      <cdr:x>0.89357</cdr:x>
      <cdr:y>0.5</cdr:y>
    </cdr:from>
    <cdr:to>
      <cdr:x>0.93929</cdr:x>
      <cdr:y>0.64254</cdr:y>
    </cdr:to>
    <cdr:cxnSp macro="">
      <cdr:nvCxnSpPr>
        <cdr:cNvPr id="8" name="Straight Arrow Connector 7"/>
        <cdr:cNvCxnSpPr/>
      </cdr:nvCxnSpPr>
      <cdr:spPr>
        <a:xfrm xmlns:a="http://schemas.openxmlformats.org/drawingml/2006/main" flipV="1">
          <a:off x="10894423" y="3429000"/>
          <a:ext cx="557348" cy="97753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0.82891</cdr:x>
      <cdr:y>0.20012</cdr:y>
    </cdr:from>
    <cdr:to>
      <cdr:x>0.90391</cdr:x>
      <cdr:y>0.33346</cdr:y>
    </cdr:to>
    <cdr:sp macro="" textlink="">
      <cdr:nvSpPr>
        <cdr:cNvPr id="2" name="TextBox 1"/>
        <cdr:cNvSpPr txBox="1"/>
      </cdr:nvSpPr>
      <cdr:spPr>
        <a:xfrm xmlns:a="http://schemas.openxmlformats.org/drawingml/2006/main">
          <a:off x="10106025" y="1372392"/>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0.87091</cdr:x>
      <cdr:y>0.24341</cdr:y>
    </cdr:from>
    <cdr:to>
      <cdr:x>0.93663</cdr:x>
      <cdr:y>0.4542</cdr:y>
    </cdr:to>
    <cdr:cxnSp macro="">
      <cdr:nvCxnSpPr>
        <cdr:cNvPr id="4" name="Straight Arrow Connector 3"/>
        <cdr:cNvCxnSpPr/>
      </cdr:nvCxnSpPr>
      <cdr:spPr>
        <a:xfrm xmlns:a="http://schemas.openxmlformats.org/drawingml/2006/main">
          <a:off x="10618180" y="1669336"/>
          <a:ext cx="801259" cy="144559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0.80214</cdr:x>
      <cdr:y>0.2654</cdr:y>
    </cdr:from>
    <cdr:to>
      <cdr:x>0.87714</cdr:x>
      <cdr:y>0.39873</cdr:y>
    </cdr:to>
    <cdr:sp macro="" textlink="">
      <cdr:nvSpPr>
        <cdr:cNvPr id="2" name="TextBox 1"/>
        <cdr:cNvSpPr txBox="1"/>
      </cdr:nvSpPr>
      <cdr:spPr>
        <a:xfrm xmlns:a="http://schemas.openxmlformats.org/drawingml/2006/main">
          <a:off x="9779726" y="182009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57%</a:t>
          </a:r>
          <a:endParaRPr lang="en-US" sz="1800" dirty="0"/>
        </a:p>
      </cdr:txBody>
    </cdr:sp>
  </cdr:relSizeAnchor>
  <cdr:relSizeAnchor xmlns:cdr="http://schemas.openxmlformats.org/drawingml/2006/chartDrawing">
    <cdr:from>
      <cdr:x>0.87357</cdr:x>
      <cdr:y>0.30857</cdr:y>
    </cdr:from>
    <cdr:to>
      <cdr:x>0.94071</cdr:x>
      <cdr:y>0.58921</cdr:y>
    </cdr:to>
    <cdr:cxnSp macro="">
      <cdr:nvCxnSpPr>
        <cdr:cNvPr id="4" name="Straight Arrow Connector 3"/>
        <cdr:cNvCxnSpPr/>
      </cdr:nvCxnSpPr>
      <cdr:spPr>
        <a:xfrm xmlns:a="http://schemas.openxmlformats.org/drawingml/2006/main">
          <a:off x="10650583" y="2116183"/>
          <a:ext cx="818606" cy="19245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solidFill>
              </a:rPr>
              <a:t>Charlottesville  Crime Trends</a:t>
            </a:r>
            <a:endParaRPr lang="en-US" b="1" dirty="0">
              <a:solidFill>
                <a:schemeClr val="accent5"/>
              </a:solidFill>
            </a:endParaRPr>
          </a:p>
        </p:txBody>
      </p:sp>
      <p:sp>
        <p:nvSpPr>
          <p:cNvPr id="3" name="Subtitle 2"/>
          <p:cNvSpPr>
            <a:spLocks noGrp="1"/>
          </p:cNvSpPr>
          <p:nvPr>
            <p:ph type="subTitle" idx="1"/>
          </p:nvPr>
        </p:nvSpPr>
        <p:spPr/>
        <p:txBody>
          <a:bodyPr/>
          <a:lstStyle/>
          <a:p>
            <a:r>
              <a:rPr lang="en-US" dirty="0" smtClean="0"/>
              <a:t>2012-2021</a:t>
            </a:r>
          </a:p>
          <a:p>
            <a:r>
              <a:rPr lang="en-US" dirty="0" smtClean="0"/>
              <a:t>Virginia State Police</a:t>
            </a:r>
          </a:p>
          <a:p>
            <a:r>
              <a:rPr lang="en-US" i="1" dirty="0" smtClean="0"/>
              <a:t>Crime in Virginia</a:t>
            </a:r>
            <a:endParaRPr lang="en-US" i="1"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66266701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840686" y="1776549"/>
            <a:ext cx="1187248" cy="369332"/>
          </a:xfrm>
          <a:prstGeom prst="rect">
            <a:avLst/>
          </a:prstGeom>
          <a:noFill/>
        </p:spPr>
        <p:txBody>
          <a:bodyPr wrap="none" rtlCol="0">
            <a:spAutoFit/>
          </a:bodyPr>
          <a:lstStyle/>
          <a:p>
            <a:r>
              <a:rPr lang="en-US" dirty="0" smtClean="0"/>
              <a:t>Down 36%</a:t>
            </a:r>
            <a:endParaRPr lang="en-US" dirty="0"/>
          </a:p>
        </p:txBody>
      </p:sp>
      <p:cxnSp>
        <p:nvCxnSpPr>
          <p:cNvPr id="9" name="Straight Arrow Connector 8"/>
          <p:cNvCxnSpPr/>
          <p:nvPr/>
        </p:nvCxnSpPr>
        <p:spPr>
          <a:xfrm>
            <a:off x="10720251" y="2107474"/>
            <a:ext cx="722812" cy="1245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195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325395" y="4302034"/>
            <a:ext cx="2558201" cy="369332"/>
          </a:xfrm>
          <a:prstGeom prst="rect">
            <a:avLst/>
          </a:prstGeom>
          <a:noFill/>
        </p:spPr>
        <p:txBody>
          <a:bodyPr wrap="none" rtlCol="0">
            <a:spAutoFit/>
          </a:bodyPr>
          <a:lstStyle/>
          <a:p>
            <a:r>
              <a:rPr lang="en-US" dirty="0" smtClean="0"/>
              <a:t>Charlottesville down 36%</a:t>
            </a:r>
            <a:endParaRPr lang="en-US" dirty="0"/>
          </a:p>
        </p:txBody>
      </p:sp>
      <p:cxnSp>
        <p:nvCxnSpPr>
          <p:cNvPr id="7" name="Straight Arrow Connector 6"/>
          <p:cNvCxnSpPr/>
          <p:nvPr/>
        </p:nvCxnSpPr>
        <p:spPr>
          <a:xfrm flipV="1">
            <a:off x="10624457" y="3222171"/>
            <a:ext cx="783772" cy="11234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987482" y="1123406"/>
            <a:ext cx="2896114" cy="369332"/>
          </a:xfrm>
          <a:prstGeom prst="rect">
            <a:avLst/>
          </a:prstGeom>
          <a:noFill/>
        </p:spPr>
        <p:txBody>
          <a:bodyPr wrap="none" rtlCol="0">
            <a:spAutoFit/>
          </a:bodyPr>
          <a:lstStyle/>
          <a:p>
            <a:r>
              <a:rPr lang="en-US" dirty="0" smtClean="0"/>
              <a:t>Comparable cities down 15%</a:t>
            </a:r>
            <a:endParaRPr lang="en-US" dirty="0"/>
          </a:p>
        </p:txBody>
      </p:sp>
      <p:cxnSp>
        <p:nvCxnSpPr>
          <p:cNvPr id="11" name="Straight Arrow Connector 10"/>
          <p:cNvCxnSpPr/>
          <p:nvPr/>
        </p:nvCxnSpPr>
        <p:spPr>
          <a:xfrm>
            <a:off x="10624457" y="1426420"/>
            <a:ext cx="783772" cy="798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95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Charlottesville’s Group A Crimes Against Property Rate per 1000</a:t>
            </a:r>
            <a:endParaRPr lang="en-US" sz="3600" b="1" dirty="0">
              <a:solidFill>
                <a:srgbClr val="0070C0"/>
              </a:solidFill>
            </a:endParaRPr>
          </a:p>
        </p:txBody>
      </p:sp>
      <p:sp>
        <p:nvSpPr>
          <p:cNvPr id="3" name="Content Placeholder 2"/>
          <p:cNvSpPr>
            <a:spLocks noGrp="1"/>
          </p:cNvSpPr>
          <p:nvPr>
            <p:ph idx="1"/>
          </p:nvPr>
        </p:nvSpPr>
        <p:spPr>
          <a:xfrm>
            <a:off x="838200" y="1825625"/>
            <a:ext cx="10515600" cy="4627426"/>
          </a:xfrm>
        </p:spPr>
        <p:txBody>
          <a:bodyPr>
            <a:normAutofit fontScale="85000" lnSpcReduction="2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Charlottesville dropped 38% during the same time frame.</a:t>
            </a:r>
          </a:p>
          <a:p>
            <a:r>
              <a:rPr lang="en-US" dirty="0" smtClean="0"/>
              <a:t>Nine </a:t>
            </a:r>
            <a:r>
              <a:rPr lang="en-US" dirty="0" smtClean="0"/>
              <a:t>Virginia peer </a:t>
            </a:r>
            <a:r>
              <a:rPr lang="en-US" dirty="0" smtClean="0"/>
              <a:t>cities averaged a decrease in Crimes Against Property of 28%, comparable to the drop in the statewide rate, but lower than Charlottesville’s rate of drop.</a:t>
            </a:r>
          </a:p>
          <a:p>
            <a:r>
              <a:rPr lang="en-US" dirty="0" smtClean="0"/>
              <a:t>Charlottesville ’s </a:t>
            </a:r>
            <a:r>
              <a:rPr lang="en-US" dirty="0"/>
              <a:t>rate </a:t>
            </a:r>
            <a:r>
              <a:rPr lang="en-US" dirty="0" smtClean="0"/>
              <a:t>was below </a:t>
            </a:r>
            <a:r>
              <a:rPr lang="en-US" dirty="0"/>
              <a:t>the peer </a:t>
            </a:r>
            <a:r>
              <a:rPr lang="en-US" dirty="0" smtClean="0"/>
              <a:t>city average in every year from 2014 to 2020.</a:t>
            </a:r>
          </a:p>
          <a:p>
            <a:r>
              <a:rPr lang="en-US" dirty="0" smtClean="0"/>
              <a:t>In 2021, Charlottesville ’s Crime Against Property rate was 38.7 per 1000 residents, comparable to the rate of 38.9 per 1000 for the average of peer cities, but above the 25.9 per 1000 statewide rate.</a:t>
            </a:r>
          </a:p>
          <a:p>
            <a:r>
              <a:rPr lang="en-US" dirty="0" smtClean="0"/>
              <a:t>Charlottesville’s Crimes Against Property rate in 2021 ranked 16</a:t>
            </a:r>
            <a:r>
              <a:rPr lang="en-US" baseline="30000" dirty="0" smtClean="0"/>
              <a:t>th</a:t>
            </a:r>
            <a:r>
              <a:rPr lang="en-US" dirty="0" smtClean="0"/>
              <a:t> among Virginia’s 133 jurisdictions (and 15</a:t>
            </a:r>
            <a:r>
              <a:rPr lang="en-US" baseline="30000" dirty="0" smtClean="0"/>
              <a:t>th</a:t>
            </a:r>
            <a:r>
              <a:rPr lang="en-US" dirty="0" smtClean="0"/>
              <a:t> among Virginia’s 36 independent cities).</a:t>
            </a:r>
          </a:p>
        </p:txBody>
      </p:sp>
    </p:spTree>
    <p:extLst>
      <p:ext uri="{BB962C8B-B14F-4D97-AF65-F5344CB8AC3E}">
        <p14:creationId xmlns:p14="http://schemas.microsoft.com/office/powerpoint/2010/main" val="2197989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97879472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294415630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101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6764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029"/>
          </a:xfrm>
        </p:spPr>
        <p:txBody>
          <a:bodyPr>
            <a:normAutofit/>
          </a:bodyPr>
          <a:lstStyle/>
          <a:p>
            <a:r>
              <a:rPr lang="en-US" sz="3200" b="1" dirty="0" smtClean="0">
                <a:solidFill>
                  <a:srgbClr val="0070C0"/>
                </a:solidFill>
              </a:rPr>
              <a:t>Charlottesville’s Group A Crimes Against Society Rates per 1000</a:t>
            </a:r>
            <a:endParaRPr lang="en-US" sz="3200" b="1" dirty="0">
              <a:solidFill>
                <a:srgbClr val="0070C0"/>
              </a:solidFill>
            </a:endParaRPr>
          </a:p>
        </p:txBody>
      </p:sp>
      <p:sp>
        <p:nvSpPr>
          <p:cNvPr id="3" name="Content Placeholder 2"/>
          <p:cNvSpPr>
            <a:spLocks noGrp="1"/>
          </p:cNvSpPr>
          <p:nvPr>
            <p:ph idx="1"/>
          </p:nvPr>
        </p:nvSpPr>
        <p:spPr>
          <a:xfrm>
            <a:off x="838200" y="1384663"/>
            <a:ext cx="10515600" cy="5473337"/>
          </a:xfrm>
        </p:spPr>
        <p:txBody>
          <a:bodyPr>
            <a:normAutofit fontScale="92500"/>
          </a:bodyPr>
          <a:lstStyle/>
          <a:p>
            <a:r>
              <a:rPr lang="en-US" dirty="0" smtClean="0"/>
              <a:t>Statewide, the Crimes Against Society rate per 1000 increased 3% from 2012 to 2021.</a:t>
            </a:r>
          </a:p>
          <a:p>
            <a:r>
              <a:rPr lang="en-US" dirty="0" smtClean="0"/>
              <a:t>The Crimes </a:t>
            </a:r>
            <a:r>
              <a:rPr lang="en-US" dirty="0"/>
              <a:t>Against </a:t>
            </a:r>
            <a:r>
              <a:rPr lang="en-US" dirty="0" smtClean="0"/>
              <a:t>Society rate in Charlottesville fell </a:t>
            </a:r>
            <a:r>
              <a:rPr lang="en-US" u="sng" dirty="0" smtClean="0"/>
              <a:t>57%</a:t>
            </a:r>
            <a:r>
              <a:rPr lang="en-US" dirty="0" smtClean="0"/>
              <a:t> during that time period.</a:t>
            </a:r>
          </a:p>
          <a:p>
            <a:r>
              <a:rPr lang="en-US" dirty="0" smtClean="0"/>
              <a:t>The nine Virginia cities of comparable population size averaged a </a:t>
            </a:r>
            <a:r>
              <a:rPr lang="en-US" dirty="0"/>
              <a:t>1</a:t>
            </a:r>
            <a:r>
              <a:rPr lang="en-US" dirty="0" smtClean="0"/>
              <a:t>% increase in Crimes Against Society, in line with the state trend.</a:t>
            </a:r>
          </a:p>
          <a:p>
            <a:r>
              <a:rPr lang="en-US" dirty="0" smtClean="0"/>
              <a:t>Charlottesville’s Crimes Against Society rate was well below that of peer cities in every year from 2012 to 2021. </a:t>
            </a:r>
          </a:p>
          <a:p>
            <a:r>
              <a:rPr lang="en-US" dirty="0" smtClean="0"/>
              <a:t>In 2021, Charlottesville ’s Crimes Against Society rate was 4.3 per 1000 residents, nearly one third the rate of 11.9 per 1000 for the average of peer cities and also below the 6.2 per 1000 statewide rate.</a:t>
            </a:r>
          </a:p>
          <a:p>
            <a:r>
              <a:rPr lang="en-US" dirty="0" smtClean="0"/>
              <a:t>Charlottesville’s Crimes Against Society rate in 2021 ranked 90</a:t>
            </a:r>
            <a:r>
              <a:rPr lang="en-US" baseline="30000" dirty="0" smtClean="0"/>
              <a:t>th</a:t>
            </a:r>
            <a:r>
              <a:rPr lang="en-US" dirty="0" smtClean="0"/>
              <a:t> among Virginia’s 133 jurisdictions</a:t>
            </a:r>
            <a:r>
              <a:rPr lang="en-US" dirty="0"/>
              <a:t> </a:t>
            </a:r>
            <a:r>
              <a:rPr lang="en-US" dirty="0" smtClean="0"/>
              <a:t>(33</a:t>
            </a:r>
            <a:r>
              <a:rPr lang="en-US" baseline="30000" dirty="0" smtClean="0"/>
              <a:t>rd</a:t>
            </a:r>
            <a:r>
              <a:rPr lang="en-US" dirty="0" smtClean="0"/>
              <a:t> among Virginia’s 36 independent cities).</a:t>
            </a:r>
          </a:p>
        </p:txBody>
      </p:sp>
    </p:spTree>
    <p:extLst>
      <p:ext uri="{BB962C8B-B14F-4D97-AF65-F5344CB8AC3E}">
        <p14:creationId xmlns:p14="http://schemas.microsoft.com/office/powerpoint/2010/main" val="1883592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3899081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53654205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1754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90560" y="1236616"/>
            <a:ext cx="2779094" cy="369332"/>
          </a:xfrm>
          <a:prstGeom prst="rect">
            <a:avLst/>
          </a:prstGeom>
          <a:noFill/>
        </p:spPr>
        <p:txBody>
          <a:bodyPr wrap="none" rtlCol="0">
            <a:spAutoFit/>
          </a:bodyPr>
          <a:lstStyle/>
          <a:p>
            <a:r>
              <a:rPr lang="en-US" dirty="0" smtClean="0"/>
              <a:t>Comparable cities down 1%</a:t>
            </a:r>
            <a:endParaRPr lang="en-US" dirty="0"/>
          </a:p>
        </p:txBody>
      </p:sp>
      <p:cxnSp>
        <p:nvCxnSpPr>
          <p:cNvPr id="5" name="Straight Arrow Connector 4"/>
          <p:cNvCxnSpPr/>
          <p:nvPr/>
        </p:nvCxnSpPr>
        <p:spPr>
          <a:xfrm>
            <a:off x="10850880" y="1558834"/>
            <a:ext cx="548640" cy="957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841319" y="5094515"/>
            <a:ext cx="2558201" cy="369332"/>
          </a:xfrm>
          <a:prstGeom prst="rect">
            <a:avLst/>
          </a:prstGeom>
          <a:noFill/>
        </p:spPr>
        <p:txBody>
          <a:bodyPr wrap="none" rtlCol="0">
            <a:spAutoFit/>
          </a:bodyPr>
          <a:lstStyle/>
          <a:p>
            <a:r>
              <a:rPr lang="en-US" dirty="0" smtClean="0"/>
              <a:t>Charlottesville down 57%</a:t>
            </a:r>
            <a:endParaRPr lang="en-US" dirty="0"/>
          </a:p>
        </p:txBody>
      </p:sp>
      <p:cxnSp>
        <p:nvCxnSpPr>
          <p:cNvPr id="9" name="Straight Arrow Connector 8"/>
          <p:cNvCxnSpPr/>
          <p:nvPr/>
        </p:nvCxnSpPr>
        <p:spPr>
          <a:xfrm flipV="1">
            <a:off x="11125200" y="4728754"/>
            <a:ext cx="274320" cy="418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16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Charlottesville .</a:t>
            </a:r>
          </a:p>
          <a:p>
            <a:r>
              <a:rPr lang="en-US" sz="2400" dirty="0" smtClean="0"/>
              <a:t>2012-2021 crime rates for Charlottesville  were also compared to the average rates of nine other Virginia cities of similar population size (Danville, Fredericksburg, Harrisonburg, Lynchburg, Manassas, Petersburg, Staunton, Suffolk and Winchester).</a:t>
            </a:r>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a:xfrm>
            <a:off x="838200" y="1690688"/>
            <a:ext cx="10515600" cy="5023621"/>
          </a:xfrm>
        </p:spPr>
        <p:txBody>
          <a:bodyPr>
            <a:normAutofit fontScale="85000" lnSpcReduction="20000"/>
          </a:bodyPr>
          <a:lstStyle/>
          <a:p>
            <a:r>
              <a:rPr lang="en-US" dirty="0" smtClean="0"/>
              <a:t>The overall Group A crime rate </a:t>
            </a:r>
            <a:r>
              <a:rPr lang="en-US" dirty="0"/>
              <a:t>in </a:t>
            </a:r>
            <a:r>
              <a:rPr lang="en-US" dirty="0" smtClean="0"/>
              <a:t>Charlottesville trended downward significantly from 2012 to 2021 (</a:t>
            </a:r>
            <a:r>
              <a:rPr lang="en-US" dirty="0" smtClean="0"/>
              <a:t>dropping </a:t>
            </a:r>
            <a:r>
              <a:rPr lang="en-US" dirty="0" smtClean="0"/>
              <a:t>39%), </a:t>
            </a:r>
            <a:r>
              <a:rPr lang="en-US" dirty="0" smtClean="0"/>
              <a:t>more than </a:t>
            </a:r>
            <a:r>
              <a:rPr lang="en-US" dirty="0" smtClean="0"/>
              <a:t>twice </a:t>
            </a:r>
            <a:r>
              <a:rPr lang="en-US" dirty="0" smtClean="0"/>
              <a:t>the drop in the statewide rate trend (down 19%). </a:t>
            </a:r>
          </a:p>
          <a:p>
            <a:r>
              <a:rPr lang="en-US" dirty="0" smtClean="0"/>
              <a:t>Charlottesville ’s Crimes Against Person rate fell 36% from 2012 to 2021, while the Crimes Against Property rate decreased 38% and the Crimes Against Society rate dropped 57%. All of these decreases were more significant that those observed statewide, and </a:t>
            </a:r>
            <a:r>
              <a:rPr lang="en-US" dirty="0" smtClean="0"/>
              <a:t>in</a:t>
            </a:r>
            <a:r>
              <a:rPr lang="en-US" dirty="0" smtClean="0"/>
              <a:t> </a:t>
            </a:r>
            <a:r>
              <a:rPr lang="en-US" dirty="0" smtClean="0"/>
              <a:t>the average of </a:t>
            </a:r>
            <a:r>
              <a:rPr lang="en-US" dirty="0" smtClean="0"/>
              <a:t>drop in crime rate among comparable Virginia cities</a:t>
            </a:r>
            <a:r>
              <a:rPr lang="en-US" dirty="0" smtClean="0"/>
              <a:t>.</a:t>
            </a:r>
          </a:p>
          <a:p>
            <a:r>
              <a:rPr lang="en-US" dirty="0" smtClean="0"/>
              <a:t>Charlottesville ’s overall Group A crime rate </a:t>
            </a:r>
            <a:r>
              <a:rPr lang="en-US" dirty="0" smtClean="0"/>
              <a:t>was </a:t>
            </a:r>
            <a:r>
              <a:rPr lang="en-US" dirty="0" smtClean="0"/>
              <a:t>below the average rate of comparable cities in every year studied.  This was also true </a:t>
            </a:r>
            <a:r>
              <a:rPr lang="en-US" dirty="0" smtClean="0"/>
              <a:t>for</a:t>
            </a:r>
            <a:r>
              <a:rPr lang="en-US" dirty="0" smtClean="0"/>
              <a:t> </a:t>
            </a:r>
            <a:r>
              <a:rPr lang="en-US" dirty="0" smtClean="0"/>
              <a:t>the categories of Crimes Against Person and Crimes Against </a:t>
            </a:r>
            <a:r>
              <a:rPr lang="en-US" dirty="0" smtClean="0"/>
              <a:t>Society. Charlottesville’s Crimes Against Property rate was below the average for peer cities from 2015 to 2020.</a:t>
            </a:r>
            <a:endParaRPr lang="en-US" dirty="0" smtClean="0"/>
          </a:p>
          <a:p>
            <a:r>
              <a:rPr lang="en-US" dirty="0" smtClean="0"/>
              <a:t>Virginia’s independent cities represented 36 of the top 55 Virginia jurisdictions in ranking by 2021 Group A crime rates, although Charlottesville ranked in the bottom half among Virginia’s cities.  Charlottesville’s lowest ranking was in the category of Crimes Against Society.</a:t>
            </a:r>
            <a:endParaRPr lang="en-US" dirty="0"/>
          </a:p>
        </p:txBody>
      </p:sp>
    </p:spTree>
    <p:extLst>
      <p:ext uri="{BB962C8B-B14F-4D97-AF65-F5344CB8AC3E}">
        <p14:creationId xmlns:p14="http://schemas.microsoft.com/office/powerpoint/2010/main" val="3129951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Charlottesville’s 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overall Group A crime rate trended down 19% from 2012 to 2021.</a:t>
            </a:r>
          </a:p>
          <a:p>
            <a:r>
              <a:rPr lang="en-US" dirty="0" smtClean="0"/>
              <a:t>The overall Group A crime rate dropped 39% in Charlottesville during the same time period, more than twice the statewide trend.</a:t>
            </a:r>
          </a:p>
          <a:p>
            <a:r>
              <a:rPr lang="en-US" dirty="0" smtClean="0"/>
              <a:t>The nine Virginia cities of comparable population size to Charlottesville had an average decrease in the Group A crime rate of 20%, </a:t>
            </a:r>
            <a:r>
              <a:rPr lang="en-US" dirty="0" smtClean="0"/>
              <a:t>approximately</a:t>
            </a:r>
            <a:r>
              <a:rPr lang="en-US" dirty="0" smtClean="0"/>
              <a:t> </a:t>
            </a:r>
            <a:r>
              <a:rPr lang="en-US" dirty="0" smtClean="0"/>
              <a:t>half the rate of fall observed in Charlottesville.</a:t>
            </a:r>
          </a:p>
          <a:p>
            <a:r>
              <a:rPr lang="en-US" dirty="0" smtClean="0"/>
              <a:t>Charlottesville’s Group A crime rate fell below the </a:t>
            </a:r>
            <a:r>
              <a:rPr lang="en-US" dirty="0"/>
              <a:t>average of peer </a:t>
            </a:r>
            <a:r>
              <a:rPr lang="en-US" dirty="0" smtClean="0"/>
              <a:t>cities throughout the 2012-2021 time period. </a:t>
            </a:r>
          </a:p>
          <a:p>
            <a:r>
              <a:rPr lang="en-US" dirty="0" smtClean="0"/>
              <a:t>In 2021, Charlottesville ’s Group A crime rate was 60.3 per 1000 residents, below the 72.0 per 1000 average rate among peer cities, but above the 44.0 per 1000 statewide rate.  </a:t>
            </a:r>
          </a:p>
          <a:p>
            <a:r>
              <a:rPr lang="en-US" dirty="0" smtClean="0"/>
              <a:t>Charlottesville ’s 2021 overall Group A crime rate ranked 23</a:t>
            </a:r>
            <a:r>
              <a:rPr lang="en-US" baseline="30000" dirty="0" smtClean="0"/>
              <a:t>th</a:t>
            </a:r>
            <a:r>
              <a:rPr lang="en-US" dirty="0" smtClean="0"/>
              <a:t> among Virginia’s 133 jurisdictions (and 22</a:t>
            </a:r>
            <a:r>
              <a:rPr lang="en-US" baseline="30000" dirty="0" smtClean="0"/>
              <a:t>rd</a:t>
            </a:r>
            <a:r>
              <a:rPr lang="en-US" dirty="0" smtClean="0"/>
              <a:t> among Virginia’s 36 independent cities).</a:t>
            </a:r>
          </a:p>
        </p:txBody>
      </p:sp>
    </p:spTree>
    <p:extLst>
      <p:ext uri="{BB962C8B-B14F-4D97-AF65-F5344CB8AC3E}">
        <p14:creationId xmlns:p14="http://schemas.microsoft.com/office/powerpoint/2010/main" val="3936257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28357507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4577411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10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650590" y="3803775"/>
            <a:ext cx="2558201" cy="369332"/>
          </a:xfrm>
          <a:prstGeom prst="rect">
            <a:avLst/>
          </a:prstGeom>
          <a:noFill/>
        </p:spPr>
        <p:txBody>
          <a:bodyPr wrap="none" rtlCol="0">
            <a:spAutoFit/>
          </a:bodyPr>
          <a:lstStyle/>
          <a:p>
            <a:r>
              <a:rPr lang="en-US" dirty="0" smtClean="0"/>
              <a:t>Charlottesville down 39%</a:t>
            </a:r>
            <a:endParaRPr lang="en-US" dirty="0"/>
          </a:p>
        </p:txBody>
      </p:sp>
      <p:cxnSp>
        <p:nvCxnSpPr>
          <p:cNvPr id="5" name="Straight Arrow Connector 4"/>
          <p:cNvCxnSpPr/>
          <p:nvPr/>
        </p:nvCxnSpPr>
        <p:spPr>
          <a:xfrm flipV="1">
            <a:off x="10896600" y="3125290"/>
            <a:ext cx="555171" cy="760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407611" y="1032749"/>
            <a:ext cx="3044160" cy="369332"/>
          </a:xfrm>
          <a:prstGeom prst="rect">
            <a:avLst/>
          </a:prstGeom>
          <a:noFill/>
        </p:spPr>
        <p:txBody>
          <a:bodyPr wrap="square" rtlCol="0">
            <a:spAutoFit/>
          </a:bodyPr>
          <a:lstStyle/>
          <a:p>
            <a:r>
              <a:rPr lang="en-US" dirty="0" smtClean="0"/>
              <a:t>Comparable cities down 20%</a:t>
            </a:r>
            <a:endParaRPr lang="en-US" dirty="0"/>
          </a:p>
        </p:txBody>
      </p:sp>
      <p:cxnSp>
        <p:nvCxnSpPr>
          <p:cNvPr id="9" name="Straight Arrow Connector 8"/>
          <p:cNvCxnSpPr/>
          <p:nvPr/>
        </p:nvCxnSpPr>
        <p:spPr>
          <a:xfrm>
            <a:off x="11005515" y="1340338"/>
            <a:ext cx="511570" cy="740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20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Charlottesville’s Group A Crimes Against </a:t>
            </a:r>
            <a:r>
              <a:rPr lang="en-US" sz="3600" b="1" dirty="0" smtClean="0">
                <a:solidFill>
                  <a:srgbClr val="0070C0"/>
                </a:solidFill>
              </a:rPr>
              <a:t>Person </a:t>
            </a:r>
            <a:r>
              <a:rPr lang="en-US" sz="3600" b="1" dirty="0" smtClean="0">
                <a:solidFill>
                  <a:srgbClr val="0070C0"/>
                </a:solidFill>
              </a:rPr>
              <a:t>per 1000</a:t>
            </a:r>
            <a:endParaRPr lang="en-US" sz="3600" b="1" dirty="0">
              <a:solidFill>
                <a:srgbClr val="0070C0"/>
              </a:solidFill>
            </a:endParaRPr>
          </a:p>
        </p:txBody>
      </p:sp>
      <p:sp>
        <p:nvSpPr>
          <p:cNvPr id="3" name="Content Placeholder 2"/>
          <p:cNvSpPr>
            <a:spLocks noGrp="1"/>
          </p:cNvSpPr>
          <p:nvPr>
            <p:ph idx="1"/>
          </p:nvPr>
        </p:nvSpPr>
        <p:spPr>
          <a:xfrm>
            <a:off x="838200" y="1825625"/>
            <a:ext cx="10515600" cy="4566466"/>
          </a:xfrm>
        </p:spPr>
        <p:txBody>
          <a:bodyPr>
            <a:normAutofit fontScale="85000" lnSpcReduction="1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Charlottesville dropped 36% during the same time period, three times the rate of fall in the Commonwealth as a whole.</a:t>
            </a:r>
          </a:p>
          <a:p>
            <a:r>
              <a:rPr lang="en-US" dirty="0" smtClean="0"/>
              <a:t>By comparison, the nine Virginia cities of comparable population size averaged a 15% decrease in Crimes Against Person, less than half the drop observed in Charlottesville.</a:t>
            </a:r>
          </a:p>
          <a:p>
            <a:r>
              <a:rPr lang="en-US" dirty="0" smtClean="0"/>
              <a:t>Charlottesville ’s </a:t>
            </a:r>
            <a:r>
              <a:rPr lang="en-US" dirty="0"/>
              <a:t>rate </a:t>
            </a:r>
            <a:r>
              <a:rPr lang="en-US" dirty="0" smtClean="0"/>
              <a:t>remained below the peer city average from 2012 to 2021.</a:t>
            </a:r>
          </a:p>
          <a:p>
            <a:r>
              <a:rPr lang="en-US" dirty="0" smtClean="0"/>
              <a:t>In </a:t>
            </a:r>
            <a:r>
              <a:rPr lang="en-US" dirty="0"/>
              <a:t>2021, </a:t>
            </a:r>
            <a:r>
              <a:rPr lang="en-US" dirty="0" smtClean="0"/>
              <a:t>Charlottesville ’s Crimes Against Person </a:t>
            </a:r>
            <a:r>
              <a:rPr lang="en-US" dirty="0"/>
              <a:t>rate was </a:t>
            </a:r>
            <a:r>
              <a:rPr lang="en-US" dirty="0" smtClean="0"/>
              <a:t>17.2 </a:t>
            </a:r>
            <a:r>
              <a:rPr lang="en-US" dirty="0"/>
              <a:t>per 1000 </a:t>
            </a:r>
            <a:r>
              <a:rPr lang="en-US" dirty="0" smtClean="0"/>
              <a:t>residents, below the average of 21.2 per </a:t>
            </a:r>
            <a:r>
              <a:rPr lang="en-US" dirty="0" smtClean="0"/>
              <a:t>1000 in Virginia cities of comparable size, </a:t>
            </a:r>
            <a:r>
              <a:rPr lang="en-US" dirty="0" smtClean="0"/>
              <a:t>but above the 11.9 per 1000 statewide </a:t>
            </a:r>
            <a:r>
              <a:rPr lang="en-US" dirty="0"/>
              <a:t>rate. </a:t>
            </a:r>
            <a:endParaRPr lang="en-US" dirty="0" smtClean="0"/>
          </a:p>
          <a:p>
            <a:r>
              <a:rPr lang="en-US" dirty="0" smtClean="0"/>
              <a:t>Charlottesville’s Crimes Against Person rate in 2021 ranked 22</a:t>
            </a:r>
            <a:r>
              <a:rPr lang="en-US" baseline="30000" dirty="0" smtClean="0"/>
              <a:t>th</a:t>
            </a:r>
            <a:r>
              <a:rPr lang="en-US" dirty="0" smtClean="0"/>
              <a:t> among Virginia’s 133 jurisdictions (and 21</a:t>
            </a:r>
            <a:r>
              <a:rPr lang="en-US" baseline="30000" dirty="0" smtClean="0"/>
              <a:t>st</a:t>
            </a:r>
            <a:r>
              <a:rPr lang="en-US" dirty="0" smtClean="0"/>
              <a:t> among Virginia’s 36 independent cities).</a:t>
            </a:r>
          </a:p>
        </p:txBody>
      </p:sp>
    </p:spTree>
    <p:extLst>
      <p:ext uri="{BB962C8B-B14F-4D97-AF65-F5344CB8AC3E}">
        <p14:creationId xmlns:p14="http://schemas.microsoft.com/office/powerpoint/2010/main" val="7430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10067270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7492</TotalTime>
  <Words>1350</Words>
  <Application>Microsoft Office PowerPoint</Application>
  <PresentationFormat>Widescreen</PresentationFormat>
  <Paragraphs>89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Courier New</vt:lpstr>
      <vt:lpstr>Office Theme</vt:lpstr>
      <vt:lpstr>Charlottesville  Crime Trends</vt:lpstr>
      <vt:lpstr>Introduction</vt:lpstr>
      <vt:lpstr>Definitions</vt:lpstr>
      <vt:lpstr>Charlottesville’s Group A Crime Rate per 1000 (2012-2021)</vt:lpstr>
      <vt:lpstr>PowerPoint Presentation</vt:lpstr>
      <vt:lpstr>PowerPoint Presentation</vt:lpstr>
      <vt:lpstr>PowerPoint Presentation</vt:lpstr>
      <vt:lpstr>Charlottesville’s Group A Crimes Against Person per 1000</vt:lpstr>
      <vt:lpstr>PowerPoint Presentation</vt:lpstr>
      <vt:lpstr>PowerPoint Presentation</vt:lpstr>
      <vt:lpstr>PowerPoint Presentation</vt:lpstr>
      <vt:lpstr>Charlottesville’s Group A Crimes Against Property Rate per 1000</vt:lpstr>
      <vt:lpstr>PowerPoint Presentation</vt:lpstr>
      <vt:lpstr>PowerPoint Presentation</vt:lpstr>
      <vt:lpstr>PowerPoint Presentation</vt:lpstr>
      <vt:lpstr>Charlottesville’s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97</cp:revision>
  <dcterms:created xsi:type="dcterms:W3CDTF">2022-10-03T16:33:18Z</dcterms:created>
  <dcterms:modified xsi:type="dcterms:W3CDTF">2022-10-24T16:44:06Z</dcterms:modified>
</cp:coreProperties>
</file>