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6" r:id="rId3"/>
    <p:sldId id="433" r:id="rId4"/>
    <p:sldId id="373" r:id="rId5"/>
    <p:sldId id="383" r:id="rId6"/>
    <p:sldId id="399" r:id="rId7"/>
    <p:sldId id="423" r:id="rId8"/>
    <p:sldId id="427" r:id="rId9"/>
    <p:sldId id="259" r:id="rId10"/>
    <p:sldId id="382" r:id="rId11"/>
    <p:sldId id="378" r:id="rId12"/>
    <p:sldId id="379" r:id="rId13"/>
    <p:sldId id="387" r:id="rId14"/>
    <p:sldId id="260" r:id="rId15"/>
    <p:sldId id="384" r:id="rId16"/>
    <p:sldId id="385" r:id="rId17"/>
    <p:sldId id="419" r:id="rId18"/>
    <p:sldId id="430" r:id="rId19"/>
    <p:sldId id="431" r:id="rId20"/>
    <p:sldId id="407" r:id="rId21"/>
    <p:sldId id="432" r:id="rId22"/>
    <p:sldId id="401" r:id="rId23"/>
    <p:sldId id="435" r:id="rId24"/>
    <p:sldId id="426" r:id="rId25"/>
    <p:sldId id="411" r:id="rId26"/>
    <p:sldId id="394" r:id="rId27"/>
    <p:sldId id="412" r:id="rId28"/>
    <p:sldId id="386" r:id="rId29"/>
    <p:sldId id="396" r:id="rId30"/>
    <p:sldId id="414" r:id="rId31"/>
    <p:sldId id="390" r:id="rId32"/>
    <p:sldId id="261" r:id="rId33"/>
    <p:sldId id="415" r:id="rId34"/>
    <p:sldId id="397" r:id="rId35"/>
    <p:sldId id="429" r:id="rId36"/>
    <p:sldId id="425" r:id="rId37"/>
    <p:sldId id="389" r:id="rId38"/>
    <p:sldId id="388" r:id="rId39"/>
    <p:sldId id="409" r:id="rId40"/>
    <p:sldId id="25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2" autoAdjust="0"/>
    <p:restoredTop sz="70270" autoAdjust="0"/>
  </p:normalViewPr>
  <p:slideViewPr>
    <p:cSldViewPr snapToGrid="0">
      <p:cViewPr varScale="1">
        <p:scale>
          <a:sx n="61" d="100"/>
          <a:sy n="61" d="100"/>
        </p:scale>
        <p:origin x="1680" y="5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ie Hughes" userId="6911ea4deedd330a" providerId="LiveId" clId="{A7579369-224F-4107-94FC-F647F009DBB8}"/>
    <pc:docChg chg="custSel modSld">
      <pc:chgData name="Genie Hughes" userId="6911ea4deedd330a" providerId="LiveId" clId="{A7579369-224F-4107-94FC-F647F009DBB8}" dt="2022-06-02T17:08:13.318" v="1" actId="33524"/>
      <pc:docMkLst>
        <pc:docMk/>
      </pc:docMkLst>
      <pc:sldChg chg="modSp mod">
        <pc:chgData name="Genie Hughes" userId="6911ea4deedd330a" providerId="LiveId" clId="{A7579369-224F-4107-94FC-F647F009DBB8}" dt="2022-06-02T17:08:13.318" v="1" actId="33524"/>
        <pc:sldMkLst>
          <pc:docMk/>
          <pc:sldMk cId="1707975880" sldId="433"/>
        </pc:sldMkLst>
        <pc:spChg chg="mod">
          <ac:chgData name="Genie Hughes" userId="6911ea4deedd330a" providerId="LiveId" clId="{A7579369-224F-4107-94FC-F647F009DBB8}" dt="2022-06-02T17:08:13.318" v="1" actId="33524"/>
          <ac:spMkLst>
            <pc:docMk/>
            <pc:sldMk cId="1707975880" sldId="433"/>
            <ac:spMk id="3" creationId="{C911C2AB-952A-6A23-8908-9A058B61151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Emergency Department Utilization within 12</a:t>
            </a:r>
            <a:r>
              <a:rPr lang="en-US" baseline="0" dirty="0"/>
              <a:t> Months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ED Utilization within 12 Months Release from ACRJ</c:v>
                </c:pt>
              </c:strCache>
            </c:strRef>
          </c:tx>
          <c:dPt>
            <c:idx val="0"/>
            <c:bubble3D val="0"/>
            <c:spPr>
              <a:solidFill>
                <a:schemeClr val="accent6"/>
              </a:solidFill>
              <a:ln>
                <a:noFill/>
              </a:ln>
              <a:effectLst/>
            </c:spPr>
            <c:extLst>
              <c:ext xmlns:c16="http://schemas.microsoft.com/office/drawing/2014/chart" uri="{C3380CC4-5D6E-409C-BE32-E72D297353CC}">
                <c16:uniqueId val="{00000001-ADAF-4619-992B-E1C7D93B8C7E}"/>
              </c:ext>
            </c:extLst>
          </c:dPt>
          <c:dPt>
            <c:idx val="1"/>
            <c:bubble3D val="0"/>
            <c:spPr>
              <a:solidFill>
                <a:schemeClr val="accent5"/>
              </a:solidFill>
              <a:ln>
                <a:noFill/>
              </a:ln>
              <a:effectLst/>
            </c:spPr>
            <c:extLst>
              <c:ext xmlns:c16="http://schemas.microsoft.com/office/drawing/2014/chart" uri="{C3380CC4-5D6E-409C-BE32-E72D297353CC}">
                <c16:uniqueId val="{00000003-ADAF-4619-992B-E1C7D93B8C7E}"/>
              </c:ext>
            </c:extLst>
          </c:dPt>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41.1</c:v>
                </c:pt>
                <c:pt idx="1">
                  <c:v>58.9</c:v>
                </c:pt>
              </c:numCache>
            </c:numRef>
          </c:val>
          <c:extLst>
            <c:ext xmlns:c16="http://schemas.microsoft.com/office/drawing/2014/chart" uri="{C3380CC4-5D6E-409C-BE32-E72D297353CC}">
              <c16:uniqueId val="{00000000-6A10-4B3C-A400-8B5640C088F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Region 10 Utilization within Fiscal Years 2019-2021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Any Arrest Type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General</c:formatCode>
                <c:ptCount val="2"/>
                <c:pt idx="0">
                  <c:v>40.6</c:v>
                </c:pt>
                <c:pt idx="1">
                  <c:v>59.4</c:v>
                </c:pt>
              </c:numCache>
            </c:numRef>
          </c:val>
          <c:extLst>
            <c:ext xmlns:c16="http://schemas.microsoft.com/office/drawing/2014/chart" uri="{C3380CC4-5D6E-409C-BE32-E72D297353CC}">
              <c16:uniqueId val="{00000000-293F-4777-A93A-8C361CE16279}"/>
            </c:ext>
          </c:extLst>
        </c:ser>
        <c:ser>
          <c:idx val="1"/>
          <c:order val="1"/>
          <c:tx>
            <c:strRef>
              <c:f>Sheet1!$C$1</c:f>
              <c:strCache>
                <c:ptCount val="1"/>
                <c:pt idx="0">
                  <c:v>Substance-Related Arrest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General</c:formatCode>
                <c:ptCount val="2"/>
                <c:pt idx="0">
                  <c:v>41.4</c:v>
                </c:pt>
                <c:pt idx="1">
                  <c:v>58.5</c:v>
                </c:pt>
              </c:numCache>
            </c:numRef>
          </c:val>
          <c:extLst>
            <c:ext xmlns:c16="http://schemas.microsoft.com/office/drawing/2014/chart" uri="{C3380CC4-5D6E-409C-BE32-E72D297353CC}">
              <c16:uniqueId val="{00000001-293F-4777-A93A-8C361CE16279}"/>
            </c:ext>
          </c:extLst>
        </c:ser>
        <c:dLbls>
          <c:dLblPos val="outEnd"/>
          <c:showLegendKey val="0"/>
          <c:showVal val="1"/>
          <c:showCatName val="0"/>
          <c:showSerName val="0"/>
          <c:showPercent val="0"/>
          <c:showBubbleSize val="0"/>
        </c:dLbls>
        <c:gapWidth val="219"/>
        <c:overlap val="-27"/>
        <c:axId val="406017839"/>
        <c:axId val="406019087"/>
      </c:barChart>
      <c:catAx>
        <c:axId val="406017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406019087"/>
        <c:crosses val="autoZero"/>
        <c:auto val="1"/>
        <c:lblAlgn val="ctr"/>
        <c:lblOffset val="100"/>
        <c:noMultiLvlLbl val="0"/>
      </c:catAx>
      <c:valAx>
        <c:axId val="406019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017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Region 10 Utilization within 12 Months of Release from ACRJ</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Any Arrest Type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General</c:formatCode>
                <c:ptCount val="2"/>
                <c:pt idx="0">
                  <c:v>22.2</c:v>
                </c:pt>
                <c:pt idx="1">
                  <c:v>77.8</c:v>
                </c:pt>
              </c:numCache>
            </c:numRef>
          </c:val>
          <c:extLst>
            <c:ext xmlns:c16="http://schemas.microsoft.com/office/drawing/2014/chart" uri="{C3380CC4-5D6E-409C-BE32-E72D297353CC}">
              <c16:uniqueId val="{00000000-7458-49DE-831B-5260942608DA}"/>
            </c:ext>
          </c:extLst>
        </c:ser>
        <c:ser>
          <c:idx val="1"/>
          <c:order val="1"/>
          <c:tx>
            <c:strRef>
              <c:f>Sheet1!$C$1</c:f>
              <c:strCache>
                <c:ptCount val="1"/>
                <c:pt idx="0">
                  <c:v>Substance Related Arrest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General</c:formatCode>
                <c:ptCount val="2"/>
                <c:pt idx="0">
                  <c:v>20.7</c:v>
                </c:pt>
                <c:pt idx="1">
                  <c:v>79.3</c:v>
                </c:pt>
              </c:numCache>
            </c:numRef>
          </c:val>
          <c:extLst>
            <c:ext xmlns:c16="http://schemas.microsoft.com/office/drawing/2014/chart" uri="{C3380CC4-5D6E-409C-BE32-E72D297353CC}">
              <c16:uniqueId val="{00000001-7458-49DE-831B-5260942608DA}"/>
            </c:ext>
          </c:extLst>
        </c:ser>
        <c:dLbls>
          <c:dLblPos val="outEnd"/>
          <c:showLegendKey val="0"/>
          <c:showVal val="1"/>
          <c:showCatName val="0"/>
          <c:showSerName val="0"/>
          <c:showPercent val="0"/>
          <c:showBubbleSize val="0"/>
        </c:dLbls>
        <c:gapWidth val="219"/>
        <c:overlap val="-27"/>
        <c:axId val="678346175"/>
        <c:axId val="678342431"/>
      </c:barChart>
      <c:catAx>
        <c:axId val="67834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342431"/>
        <c:crosses val="autoZero"/>
        <c:auto val="1"/>
        <c:lblAlgn val="ctr"/>
        <c:lblOffset val="100"/>
        <c:noMultiLvlLbl val="0"/>
      </c:catAx>
      <c:valAx>
        <c:axId val="678342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34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Emergency Department Utilization for Substance-Related Diagnoses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EA6-4CA1-98E5-E25C76739FA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EA6-4CA1-98E5-E25C76739FAA}"/>
              </c:ext>
            </c:extLst>
          </c:dPt>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Substance-Related</c:v>
                </c:pt>
                <c:pt idx="1">
                  <c:v>Not Substance-Related</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0-AE2C-4FA8-B65C-3B0AC9BAB82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r>
              <a:rPr lang="en-US" sz="3000" baseline="0" dirty="0"/>
              <a:t>Number of ED Visits within 12 Months</a:t>
            </a:r>
          </a:p>
        </c:rich>
      </c:tx>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89622154131184"/>
          <c:y val="0.17912566037663327"/>
          <c:w val="0.86765128977090533"/>
          <c:h val="0.66078913849004173"/>
        </c:manualLayout>
      </c:layout>
      <c:barChart>
        <c:barDir val="col"/>
        <c:grouping val="clustered"/>
        <c:varyColors val="0"/>
        <c:ser>
          <c:idx val="0"/>
          <c:order val="0"/>
          <c:tx>
            <c:strRef>
              <c:f>Sheet1!$B$1</c:f>
              <c:strCache>
                <c:ptCount val="1"/>
                <c:pt idx="0">
                  <c:v>Number of ED Visits per 100 Persons</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Sample Data</c:v>
                </c:pt>
                <c:pt idx="1">
                  <c:v>National Data</c:v>
                </c:pt>
              </c:strCache>
            </c:strRef>
          </c:cat>
          <c:val>
            <c:numRef>
              <c:f>Sheet1!$B$2:$B$3</c:f>
              <c:numCache>
                <c:formatCode>General</c:formatCode>
                <c:ptCount val="2"/>
                <c:pt idx="0">
                  <c:v>125</c:v>
                </c:pt>
                <c:pt idx="1">
                  <c:v>40</c:v>
                </c:pt>
              </c:numCache>
            </c:numRef>
          </c:val>
          <c:extLst>
            <c:ext xmlns:c16="http://schemas.microsoft.com/office/drawing/2014/chart" uri="{C3380CC4-5D6E-409C-BE32-E72D297353CC}">
              <c16:uniqueId val="{00000000-B409-4C5D-9265-462F544A4155}"/>
            </c:ext>
          </c:extLst>
        </c:ser>
        <c:dLbls>
          <c:showLegendKey val="0"/>
          <c:showVal val="0"/>
          <c:showCatName val="0"/>
          <c:showSerName val="0"/>
          <c:showPercent val="0"/>
          <c:showBubbleSize val="0"/>
        </c:dLbls>
        <c:gapWidth val="137"/>
        <c:axId val="680794303"/>
        <c:axId val="680795967"/>
      </c:barChart>
      <c:catAx>
        <c:axId val="6807943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crossAx val="680795967"/>
        <c:crosses val="autoZero"/>
        <c:auto val="1"/>
        <c:lblAlgn val="ctr"/>
        <c:lblOffset val="100"/>
        <c:noMultiLvlLbl val="0"/>
      </c:catAx>
      <c:valAx>
        <c:axId val="680795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r>
                  <a:rPr lang="en-US" sz="2500" baseline="0" dirty="0"/>
                  <a:t>Number of ED Visits per 100 Persons</a:t>
                </a:r>
              </a:p>
            </c:rich>
          </c:tx>
          <c:layout>
            <c:manualLayout>
              <c:xMode val="edge"/>
              <c:yMode val="edge"/>
              <c:x val="5.3087825134207648E-3"/>
              <c:y val="0.10933074359493883"/>
            </c:manualLayout>
          </c:layout>
          <c:overlay val="0"/>
          <c:spPr>
            <a:noFill/>
            <a:ln>
              <a:noFill/>
            </a:ln>
            <a:effectLst/>
          </c:spPr>
          <c:txPr>
            <a:bodyPr rot="-540000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07943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70" b="0" i="0" u="none" strike="noStrike" kern="1200" spc="0" baseline="0">
                <a:solidFill>
                  <a:schemeClr val="tx1">
                    <a:lumMod val="65000"/>
                    <a:lumOff val="35000"/>
                  </a:schemeClr>
                </a:solidFill>
                <a:latin typeface="+mn-lt"/>
                <a:ea typeface="+mn-ea"/>
                <a:cs typeface="+mn-cs"/>
              </a:defRPr>
            </a:pPr>
            <a:r>
              <a:rPr lang="en-US" sz="2270" baseline="0" dirty="0"/>
              <a:t>Relationship between Substance-Related Arrests and ED Utilization</a:t>
            </a:r>
          </a:p>
        </c:rich>
      </c:tx>
      <c:overlay val="0"/>
      <c:spPr>
        <a:noFill/>
        <a:ln>
          <a:noFill/>
        </a:ln>
        <a:effectLst/>
      </c:spPr>
      <c:txPr>
        <a:bodyPr rot="0" spcFirstLastPara="1" vertOverflow="ellipsis" vert="horz" wrap="square" anchor="ctr" anchorCtr="1"/>
        <a:lstStyle/>
        <a:p>
          <a:pPr>
            <a:defRPr sz="227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Individuals with ED Visit within 12 Months Release</c:v>
                </c:pt>
              </c:strCache>
            </c:strRef>
          </c:tx>
          <c:spPr>
            <a:solidFill>
              <a:schemeClr val="accent1"/>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1DCE-4A83-A997-C6C05150832B}"/>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DCE-4A83-A997-C6C05150832B}"/>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Substance-Related Arrest</c:v>
                </c:pt>
                <c:pt idx="1">
                  <c:v>Non-Substance-Related Arrest</c:v>
                </c:pt>
              </c:strCache>
            </c:strRef>
          </c:cat>
          <c:val>
            <c:numRef>
              <c:f>Sheet1!$B$2:$B$3</c:f>
              <c:numCache>
                <c:formatCode>General</c:formatCode>
                <c:ptCount val="2"/>
                <c:pt idx="0">
                  <c:v>0.39</c:v>
                </c:pt>
                <c:pt idx="1">
                  <c:v>0.43</c:v>
                </c:pt>
              </c:numCache>
            </c:numRef>
          </c:val>
          <c:extLst>
            <c:ext xmlns:c16="http://schemas.microsoft.com/office/drawing/2014/chart" uri="{C3380CC4-5D6E-409C-BE32-E72D297353CC}">
              <c16:uniqueId val="{00000000-1DCE-4A83-A997-C6C05150832B}"/>
            </c:ext>
          </c:extLst>
        </c:ser>
        <c:dLbls>
          <c:showLegendKey val="0"/>
          <c:showVal val="0"/>
          <c:showCatName val="0"/>
          <c:showSerName val="0"/>
          <c:showPercent val="0"/>
          <c:showBubbleSize val="0"/>
        </c:dLbls>
        <c:gapWidth val="219"/>
        <c:overlap val="-27"/>
        <c:axId val="1851074768"/>
        <c:axId val="1851074352"/>
      </c:barChart>
      <c:catAx>
        <c:axId val="185107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51074352"/>
        <c:crosses val="autoZero"/>
        <c:auto val="1"/>
        <c:lblAlgn val="ctr"/>
        <c:lblOffset val="100"/>
        <c:noMultiLvlLbl val="0"/>
      </c:catAx>
      <c:valAx>
        <c:axId val="18510743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107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2019-2021</c:v>
                </c:pt>
              </c:strCache>
            </c:strRef>
          </c:tx>
          <c:spPr>
            <a:solidFill>
              <a:schemeClr val="accent6"/>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41.1</c:v>
                </c:pt>
              </c:numCache>
            </c:numRef>
          </c:val>
          <c:extLst>
            <c:ext xmlns:c16="http://schemas.microsoft.com/office/drawing/2014/chart" uri="{C3380CC4-5D6E-409C-BE32-E72D297353CC}">
              <c16:uniqueId val="{00000000-293F-4777-A93A-8C361CE16279}"/>
            </c:ext>
          </c:extLst>
        </c:ser>
        <c:ser>
          <c:idx val="1"/>
          <c:order val="1"/>
          <c:tx>
            <c:strRef>
              <c:f>Sheet1!$C$1</c:f>
              <c:strCache>
                <c:ptCount val="1"/>
                <c:pt idx="0">
                  <c:v>Pre-Arrest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24.4</c:v>
                </c:pt>
              </c:numCache>
            </c:numRef>
          </c:val>
          <c:extLst>
            <c:ext xmlns:c16="http://schemas.microsoft.com/office/drawing/2014/chart" uri="{C3380CC4-5D6E-409C-BE32-E72D297353CC}">
              <c16:uniqueId val="{00000001-293F-4777-A93A-8C361CE16279}"/>
            </c:ext>
          </c:extLst>
        </c:ser>
        <c:ser>
          <c:idx val="2"/>
          <c:order val="2"/>
          <c:tx>
            <c:strRef>
              <c:f>Sheet1!$D$1</c:f>
              <c:strCache>
                <c:ptCount val="1"/>
                <c:pt idx="0">
                  <c:v>Post-Release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22.2</c:v>
                </c:pt>
              </c:numCache>
            </c:numRef>
          </c:val>
          <c:extLst>
            <c:ext xmlns:c16="http://schemas.microsoft.com/office/drawing/2014/chart" uri="{C3380CC4-5D6E-409C-BE32-E72D297353CC}">
              <c16:uniqueId val="{00000001-CC25-42C3-89D7-35A43342F78E}"/>
            </c:ext>
          </c:extLst>
        </c:ser>
        <c:dLbls>
          <c:dLblPos val="outEnd"/>
          <c:showLegendKey val="0"/>
          <c:showVal val="1"/>
          <c:showCatName val="0"/>
          <c:showSerName val="0"/>
          <c:showPercent val="0"/>
          <c:showBubbleSize val="0"/>
        </c:dLbls>
        <c:gapWidth val="219"/>
        <c:overlap val="-27"/>
        <c:axId val="406017839"/>
        <c:axId val="406019087"/>
      </c:barChart>
      <c:catAx>
        <c:axId val="406017839"/>
        <c:scaling>
          <c:orientation val="minMax"/>
        </c:scaling>
        <c:delete val="1"/>
        <c:axPos val="b"/>
        <c:numFmt formatCode="General" sourceLinked="1"/>
        <c:majorTickMark val="none"/>
        <c:minorTickMark val="none"/>
        <c:tickLblPos val="nextTo"/>
        <c:crossAx val="406019087"/>
        <c:crosses val="autoZero"/>
        <c:auto val="1"/>
        <c:lblAlgn val="ctr"/>
        <c:lblOffset val="100"/>
        <c:noMultiLvlLbl val="0"/>
      </c:catAx>
      <c:valAx>
        <c:axId val="406019087"/>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300" b="0" i="0" u="none" strike="noStrike" kern="1200" baseline="0">
                    <a:solidFill>
                      <a:schemeClr val="tx1">
                        <a:lumMod val="65000"/>
                        <a:lumOff val="35000"/>
                      </a:schemeClr>
                    </a:solidFill>
                    <a:latin typeface="+mn-lt"/>
                    <a:ea typeface="+mn-ea"/>
                    <a:cs typeface="+mn-cs"/>
                  </a:defRPr>
                </a:pPr>
                <a:r>
                  <a:rPr lang="en-US" sz="2300" baseline="0" dirty="0"/>
                  <a:t>Percent of Subjects with R10 Utilization</a:t>
                </a:r>
              </a:p>
            </c:rich>
          </c:tx>
          <c:layout>
            <c:manualLayout>
              <c:xMode val="edge"/>
              <c:yMode val="edge"/>
              <c:x val="9.5785440613026813E-3"/>
              <c:y val="0.14699700784720546"/>
            </c:manualLayout>
          </c:layout>
          <c:overlay val="0"/>
          <c:spPr>
            <a:noFill/>
            <a:ln>
              <a:noFill/>
            </a:ln>
            <a:effectLst/>
          </c:spPr>
          <c:txPr>
            <a:bodyPr rot="-5400000" spcFirstLastPara="1" vertOverflow="ellipsis" vert="horz" wrap="square" anchor="ctr" anchorCtr="1"/>
            <a:lstStyle/>
            <a:p>
              <a:pPr>
                <a:defRPr sz="23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017839"/>
        <c:crosses val="autoZero"/>
        <c:crossBetween val="between"/>
        <c:majorUnit val="5"/>
      </c:valAx>
      <c:spPr>
        <a:noFill/>
        <a:ln>
          <a:noFill/>
        </a:ln>
        <a:effectLst/>
      </c:spPr>
    </c:plotArea>
    <c:legend>
      <c:legendPos val="b"/>
      <c:layout>
        <c:manualLayout>
          <c:xMode val="edge"/>
          <c:yMode val="edge"/>
          <c:x val="0.28079396325459316"/>
          <c:y val="0.91866010584935798"/>
          <c:w val="0.52778405416714214"/>
          <c:h val="6.977633527692174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300" b="1" i="0" u="none" strike="noStrike" kern="1200" cap="none" spc="50" normalizeH="0" baseline="0">
                <a:solidFill>
                  <a:schemeClr val="tx1">
                    <a:lumMod val="65000"/>
                    <a:lumOff val="35000"/>
                  </a:schemeClr>
                </a:solidFill>
                <a:latin typeface="+mj-lt"/>
                <a:ea typeface="+mj-ea"/>
                <a:cs typeface="+mj-cs"/>
              </a:defRPr>
            </a:pPr>
            <a:r>
              <a:rPr lang="en-US" sz="2300" b="1" i="0" baseline="0"/>
              <a:t>Time Elapsed between ACRJ Release and R10 vs ED Utilization</a:t>
            </a:r>
          </a:p>
        </c:rich>
      </c:tx>
      <c:overlay val="0"/>
      <c:spPr>
        <a:noFill/>
        <a:ln>
          <a:noFill/>
        </a:ln>
        <a:effectLst/>
      </c:spPr>
      <c:txPr>
        <a:bodyPr rot="0" spcFirstLastPara="1" vertOverflow="ellipsis" vert="horz" wrap="square" anchor="ctr" anchorCtr="1"/>
        <a:lstStyle/>
        <a:p>
          <a:pPr>
            <a:defRPr sz="2300" b="1"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Average Number of Days Between Release and Service Utilization</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Region 10</c:v>
                </c:pt>
                <c:pt idx="1">
                  <c:v>Emergency Department</c:v>
                </c:pt>
              </c:strCache>
            </c:strRef>
          </c:cat>
          <c:val>
            <c:numRef>
              <c:f>Sheet1!$B$2:$B$3</c:f>
              <c:numCache>
                <c:formatCode>General</c:formatCode>
                <c:ptCount val="2"/>
                <c:pt idx="0">
                  <c:v>50.5</c:v>
                </c:pt>
                <c:pt idx="1">
                  <c:v>127.3</c:v>
                </c:pt>
              </c:numCache>
            </c:numRef>
          </c:val>
          <c:extLst>
            <c:ext xmlns:c16="http://schemas.microsoft.com/office/drawing/2014/chart" uri="{C3380CC4-5D6E-409C-BE32-E72D297353CC}">
              <c16:uniqueId val="{00000000-692C-42DD-A5C9-4690B3704D60}"/>
            </c:ext>
          </c:extLst>
        </c:ser>
        <c:dLbls>
          <c:showLegendKey val="0"/>
          <c:showVal val="0"/>
          <c:showCatName val="0"/>
          <c:showSerName val="0"/>
          <c:showPercent val="0"/>
          <c:showBubbleSize val="0"/>
        </c:dLbls>
        <c:gapWidth val="80"/>
        <c:overlap val="25"/>
        <c:axId val="2025170544"/>
        <c:axId val="2025182608"/>
      </c:barChart>
      <c:catAx>
        <c:axId val="20251705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cap="none" spc="20" normalizeH="0" baseline="0">
                <a:solidFill>
                  <a:schemeClr val="tx1">
                    <a:lumMod val="65000"/>
                    <a:lumOff val="35000"/>
                  </a:schemeClr>
                </a:solidFill>
                <a:latin typeface="+mn-lt"/>
                <a:ea typeface="+mn-ea"/>
                <a:cs typeface="+mn-cs"/>
              </a:defRPr>
            </a:pPr>
            <a:endParaRPr lang="en-US"/>
          </a:p>
        </c:txPr>
        <c:crossAx val="2025182608"/>
        <c:crosses val="autoZero"/>
        <c:auto val="1"/>
        <c:lblAlgn val="ctr"/>
        <c:lblOffset val="100"/>
        <c:noMultiLvlLbl val="0"/>
      </c:catAx>
      <c:valAx>
        <c:axId val="202518260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02517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Average Number of Days between Release and R10 Utilization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1"/>
          <c:order val="0"/>
          <c:tx>
            <c:strRef>
              <c:f>Sheet1!$C$1</c:f>
              <c:strCache>
                <c:ptCount val="1"/>
                <c:pt idx="0">
                  <c:v>Average Number of Days between Release and R10 Utilization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Sheet1!$A$3:$A$4</c:f>
              <c:strCache>
                <c:ptCount val="2"/>
                <c:pt idx="0">
                  <c:v>Substance-Related Arrest</c:v>
                </c:pt>
                <c:pt idx="1">
                  <c:v>Non-Substance-Related Arrest</c:v>
                </c:pt>
              </c:strCache>
            </c:strRef>
          </c:cat>
          <c:val>
            <c:numRef>
              <c:f>Sheet1!$C$3:$C$4</c:f>
              <c:numCache>
                <c:formatCode>General</c:formatCode>
                <c:ptCount val="2"/>
                <c:pt idx="0">
                  <c:v>54.9</c:v>
                </c:pt>
                <c:pt idx="1">
                  <c:v>90.8</c:v>
                </c:pt>
              </c:numCache>
            </c:numRef>
          </c:val>
          <c:extLst>
            <c:ext xmlns:c16="http://schemas.microsoft.com/office/drawing/2014/chart" uri="{C3380CC4-5D6E-409C-BE32-E72D297353CC}">
              <c16:uniqueId val="{00000001-A9A3-49DE-99B1-F91B65220AB4}"/>
            </c:ext>
          </c:extLst>
        </c:ser>
        <c:dLbls>
          <c:showLegendKey val="0"/>
          <c:showVal val="0"/>
          <c:showCatName val="0"/>
          <c:showSerName val="0"/>
          <c:showPercent val="0"/>
          <c:showBubbleSize val="0"/>
        </c:dLbls>
        <c:gapWidth val="100"/>
        <c:overlap val="-24"/>
        <c:axId val="80377791"/>
        <c:axId val="80374047"/>
      </c:barChart>
      <c:catAx>
        <c:axId val="8037779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80374047"/>
        <c:crosses val="autoZero"/>
        <c:auto val="1"/>
        <c:lblAlgn val="ctr"/>
        <c:lblOffset val="100"/>
        <c:noMultiLvlLbl val="0"/>
      </c:catAx>
      <c:valAx>
        <c:axId val="80374047"/>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Average Number of Days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0377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Region 10 Utilization within Fiscal Years 2019-2021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Non-Substance Related Arrest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Sheet1!$B$2</c:f>
              <c:numCache>
                <c:formatCode>General</c:formatCode>
                <c:ptCount val="1"/>
                <c:pt idx="0">
                  <c:v>39.799999999999997</c:v>
                </c:pt>
              </c:numCache>
            </c:numRef>
          </c:val>
          <c:extLst>
            <c:ext xmlns:c16="http://schemas.microsoft.com/office/drawing/2014/chart" uri="{C3380CC4-5D6E-409C-BE32-E72D297353CC}">
              <c16:uniqueId val="{00000000-293F-4777-A93A-8C361CE16279}"/>
            </c:ext>
          </c:extLst>
        </c:ser>
        <c:ser>
          <c:idx val="1"/>
          <c:order val="1"/>
          <c:tx>
            <c:strRef>
              <c:f>Sheet1!$C$1</c:f>
              <c:strCache>
                <c:ptCount val="1"/>
                <c:pt idx="0">
                  <c:v>Substance-Related Arrest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Sheet1!$C$2</c:f>
              <c:numCache>
                <c:formatCode>General</c:formatCode>
                <c:ptCount val="1"/>
                <c:pt idx="0">
                  <c:v>41.4</c:v>
                </c:pt>
              </c:numCache>
            </c:numRef>
          </c:val>
          <c:extLst>
            <c:ext xmlns:c16="http://schemas.microsoft.com/office/drawing/2014/chart" uri="{C3380CC4-5D6E-409C-BE32-E72D297353CC}">
              <c16:uniqueId val="{00000001-293F-4777-A93A-8C361CE16279}"/>
            </c:ext>
          </c:extLst>
        </c:ser>
        <c:dLbls>
          <c:dLblPos val="outEnd"/>
          <c:showLegendKey val="0"/>
          <c:showVal val="1"/>
          <c:showCatName val="0"/>
          <c:showSerName val="0"/>
          <c:showPercent val="0"/>
          <c:showBubbleSize val="0"/>
        </c:dLbls>
        <c:gapWidth val="219"/>
        <c:overlap val="-27"/>
        <c:axId val="406017839"/>
        <c:axId val="406019087"/>
      </c:barChart>
      <c:catAx>
        <c:axId val="406017839"/>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Non</a:t>
                </a:r>
                <a:r>
                  <a:rPr lang="en-US" baseline="0" dirty="0"/>
                  <a:t>-Substance Related Arrest   Substance-Related Arrest</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06019087"/>
        <c:crosses val="autoZero"/>
        <c:auto val="1"/>
        <c:lblAlgn val="ctr"/>
        <c:lblOffset val="100"/>
        <c:noMultiLvlLbl val="0"/>
      </c:catAx>
      <c:valAx>
        <c:axId val="406019087"/>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dirty="0"/>
                  <a:t>Percent of Subjects with R10</a:t>
                </a:r>
                <a:r>
                  <a:rPr lang="en-US" sz="1800" baseline="0" dirty="0"/>
                  <a:t> Utilization</a:t>
                </a:r>
                <a:endParaRPr lang="en-US" sz="1800" dirty="0"/>
              </a:p>
            </c:rich>
          </c:tx>
          <c:layout>
            <c:manualLayout>
              <c:xMode val="edge"/>
              <c:yMode val="edge"/>
              <c:x val="9.5785440613026813E-3"/>
              <c:y val="0.1469970078472054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017839"/>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Region 10 Utilization within 12 Months of Release from ACRJ</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Non-Substance Related Arrest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Sheet1!$B$2</c:f>
              <c:numCache>
                <c:formatCode>General</c:formatCode>
                <c:ptCount val="1"/>
                <c:pt idx="0">
                  <c:v>23.5</c:v>
                </c:pt>
              </c:numCache>
            </c:numRef>
          </c:val>
          <c:extLst>
            <c:ext xmlns:c16="http://schemas.microsoft.com/office/drawing/2014/chart" uri="{C3380CC4-5D6E-409C-BE32-E72D297353CC}">
              <c16:uniqueId val="{00000000-7458-49DE-831B-5260942608DA}"/>
            </c:ext>
          </c:extLst>
        </c:ser>
        <c:ser>
          <c:idx val="1"/>
          <c:order val="1"/>
          <c:tx>
            <c:strRef>
              <c:f>Sheet1!$C$1</c:f>
              <c:strCache>
                <c:ptCount val="1"/>
                <c:pt idx="0">
                  <c:v>Substance Related Arrest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Sheet1!$C$2</c:f>
              <c:numCache>
                <c:formatCode>General</c:formatCode>
                <c:ptCount val="1"/>
                <c:pt idx="0">
                  <c:v>20.7</c:v>
                </c:pt>
              </c:numCache>
            </c:numRef>
          </c:val>
          <c:extLst>
            <c:ext xmlns:c16="http://schemas.microsoft.com/office/drawing/2014/chart" uri="{C3380CC4-5D6E-409C-BE32-E72D297353CC}">
              <c16:uniqueId val="{00000001-7458-49DE-831B-5260942608DA}"/>
            </c:ext>
          </c:extLst>
        </c:ser>
        <c:dLbls>
          <c:dLblPos val="outEnd"/>
          <c:showLegendKey val="0"/>
          <c:showVal val="1"/>
          <c:showCatName val="0"/>
          <c:showSerName val="0"/>
          <c:showPercent val="0"/>
          <c:showBubbleSize val="0"/>
        </c:dLbls>
        <c:gapWidth val="219"/>
        <c:overlap val="-27"/>
        <c:axId val="678346175"/>
        <c:axId val="678342431"/>
      </c:barChart>
      <c:catAx>
        <c:axId val="678346175"/>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Non-Substance</a:t>
                </a:r>
                <a:r>
                  <a:rPr lang="en-US" baseline="0" dirty="0"/>
                  <a:t> Related Arrest             Substance-Related Arrest</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678342431"/>
        <c:crosses val="autoZero"/>
        <c:auto val="1"/>
        <c:lblAlgn val="ctr"/>
        <c:lblOffset val="100"/>
        <c:noMultiLvlLbl val="0"/>
      </c:catAx>
      <c:valAx>
        <c:axId val="678342431"/>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Percent</a:t>
                </a:r>
                <a:r>
                  <a:rPr lang="en-US" sz="1600" baseline="0" dirty="0"/>
                  <a:t> of Subjects with Region 10 Utilization</a:t>
                </a:r>
                <a:endParaRPr lang="en-US" sz="1600" dirty="0"/>
              </a:p>
            </c:rich>
          </c:tx>
          <c:layout>
            <c:manualLayout>
              <c:xMode val="edge"/>
              <c:yMode val="edge"/>
              <c:x val="5.4406964091403701E-3"/>
              <c:y val="9.947708281456629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3461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svg"/><Relationship Id="rId1" Type="http://schemas.openxmlformats.org/officeDocument/2006/relationships/image" Target="../media/image16.png"/><Relationship Id="rId4" Type="http://schemas.openxmlformats.org/officeDocument/2006/relationships/image" Target="../media/image24.svg"/></Relationships>
</file>

<file path=ppt/diagrams/_rels/data12.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18.png"/></Relationships>
</file>

<file path=ppt/diagrams/_rels/data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svg"/><Relationship Id="rId1" Type="http://schemas.openxmlformats.org/officeDocument/2006/relationships/image" Target="../media/image13.png"/><Relationship Id="rId4" Type="http://schemas.openxmlformats.org/officeDocument/2006/relationships/image" Target="../media/image1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svg"/><Relationship Id="rId1" Type="http://schemas.openxmlformats.org/officeDocument/2006/relationships/image" Target="../media/image16.png"/><Relationship Id="rId4" Type="http://schemas.openxmlformats.org/officeDocument/2006/relationships/image" Target="../media/image24.svg"/></Relationships>
</file>

<file path=ppt/diagrams/_rels/drawing12.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svg"/><Relationship Id="rId1" Type="http://schemas.openxmlformats.org/officeDocument/2006/relationships/image" Target="../media/image13.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E774E-7AF4-473F-8F5B-6D316156413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4B6F839-0FDD-4684-88D7-A08C979DAE21}">
      <dgm:prSet/>
      <dgm:spPr/>
      <dgm:t>
        <a:bodyPr/>
        <a:lstStyle/>
        <a:p>
          <a:r>
            <a:rPr lang="en-US"/>
            <a:t>35% of individuals had 3 or more ED visits within 1 year of release from prison</a:t>
          </a:r>
        </a:p>
      </dgm:t>
    </dgm:pt>
    <dgm:pt modelId="{9D4E7B84-7D8A-4A0C-9829-DCB34DF5AF20}" type="parTrans" cxnId="{FCEE990E-D955-40CB-83C1-25044E5EEF13}">
      <dgm:prSet/>
      <dgm:spPr/>
      <dgm:t>
        <a:bodyPr/>
        <a:lstStyle/>
        <a:p>
          <a:endParaRPr lang="en-US"/>
        </a:p>
      </dgm:t>
    </dgm:pt>
    <dgm:pt modelId="{0D1E278F-5D9D-409D-B3EA-A6E7D8C8095A}" type="sibTrans" cxnId="{FCEE990E-D955-40CB-83C1-25044E5EEF13}">
      <dgm:prSet/>
      <dgm:spPr/>
      <dgm:t>
        <a:bodyPr/>
        <a:lstStyle/>
        <a:p>
          <a:endParaRPr lang="en-US"/>
        </a:p>
      </dgm:t>
    </dgm:pt>
    <dgm:pt modelId="{71C7C81B-0268-4E82-9E84-7F78065EF116}">
      <dgm:prSet/>
      <dgm:spPr/>
      <dgm:t>
        <a:bodyPr/>
        <a:lstStyle/>
        <a:p>
          <a:r>
            <a:rPr lang="en-US"/>
            <a:t>Nearly 25% had an ED visit within 1 month of release</a:t>
          </a:r>
        </a:p>
      </dgm:t>
    </dgm:pt>
    <dgm:pt modelId="{555F4F6E-34BF-468A-8FD5-90762D71CBA4}" type="parTrans" cxnId="{A0F895CC-49DC-4065-B8D5-4D7958413630}">
      <dgm:prSet/>
      <dgm:spPr/>
      <dgm:t>
        <a:bodyPr/>
        <a:lstStyle/>
        <a:p>
          <a:endParaRPr lang="en-US"/>
        </a:p>
      </dgm:t>
    </dgm:pt>
    <dgm:pt modelId="{59AA5914-61DF-4347-8F5F-EFCE74DE5729}" type="sibTrans" cxnId="{A0F895CC-49DC-4065-B8D5-4D7958413630}">
      <dgm:prSet/>
      <dgm:spPr/>
      <dgm:t>
        <a:bodyPr/>
        <a:lstStyle/>
        <a:p>
          <a:endParaRPr lang="en-US"/>
        </a:p>
      </dgm:t>
    </dgm:pt>
    <dgm:pt modelId="{65392513-8D60-40D2-A740-5573C55D4D21}">
      <dgm:prSet/>
      <dgm:spPr/>
      <dgm:t>
        <a:bodyPr/>
        <a:lstStyle/>
        <a:p>
          <a:r>
            <a:rPr lang="en-US"/>
            <a:t>43% more likely to be to be presenting with a mental health disorder than the general public</a:t>
          </a:r>
        </a:p>
      </dgm:t>
    </dgm:pt>
    <dgm:pt modelId="{66B0183D-156E-4DE5-9A18-5AB278508989}" type="parTrans" cxnId="{38218A5A-67C4-4ADD-A5E1-088B6F25369F}">
      <dgm:prSet/>
      <dgm:spPr/>
      <dgm:t>
        <a:bodyPr/>
        <a:lstStyle/>
        <a:p>
          <a:endParaRPr lang="en-US"/>
        </a:p>
      </dgm:t>
    </dgm:pt>
    <dgm:pt modelId="{DD86CB00-1280-4C86-8BBF-419C83B23161}" type="sibTrans" cxnId="{38218A5A-67C4-4ADD-A5E1-088B6F25369F}">
      <dgm:prSet/>
      <dgm:spPr/>
      <dgm:t>
        <a:bodyPr/>
        <a:lstStyle/>
        <a:p>
          <a:endParaRPr lang="en-US"/>
        </a:p>
      </dgm:t>
    </dgm:pt>
    <dgm:pt modelId="{2E70EE24-1D1D-43A1-B5FC-D0D18C95F5E5}">
      <dgm:prSet/>
      <dgm:spPr/>
      <dgm:t>
        <a:bodyPr/>
        <a:lstStyle/>
        <a:p>
          <a:r>
            <a:rPr lang="en-US"/>
            <a:t>Nearly 2x as likely to be presenting with substance use disorder</a:t>
          </a:r>
        </a:p>
      </dgm:t>
    </dgm:pt>
    <dgm:pt modelId="{E0F96AF6-831E-4428-A4EC-F3426AA800E0}" type="parTrans" cxnId="{F7C8C470-F790-45EF-9D3F-1C502D34D0EE}">
      <dgm:prSet/>
      <dgm:spPr/>
      <dgm:t>
        <a:bodyPr/>
        <a:lstStyle/>
        <a:p>
          <a:endParaRPr lang="en-US"/>
        </a:p>
      </dgm:t>
    </dgm:pt>
    <dgm:pt modelId="{2A34F6E7-E69A-41DE-88FD-2FAFDD4092B9}" type="sibTrans" cxnId="{F7C8C470-F790-45EF-9D3F-1C502D34D0EE}">
      <dgm:prSet/>
      <dgm:spPr/>
      <dgm:t>
        <a:bodyPr/>
        <a:lstStyle/>
        <a:p>
          <a:endParaRPr lang="en-US"/>
        </a:p>
      </dgm:t>
    </dgm:pt>
    <dgm:pt modelId="{2B6F2D88-1FF9-46AC-A56D-C92CE1187AAD}" type="pres">
      <dgm:prSet presAssocID="{3CAE774E-7AF4-473F-8F5B-6D3161564132}" presName="vert0" presStyleCnt="0">
        <dgm:presLayoutVars>
          <dgm:dir/>
          <dgm:animOne val="branch"/>
          <dgm:animLvl val="lvl"/>
        </dgm:presLayoutVars>
      </dgm:prSet>
      <dgm:spPr/>
      <dgm:t>
        <a:bodyPr/>
        <a:lstStyle/>
        <a:p>
          <a:endParaRPr lang="en-US"/>
        </a:p>
      </dgm:t>
    </dgm:pt>
    <dgm:pt modelId="{3BBC3035-43DB-4883-8822-1256BAC22425}" type="pres">
      <dgm:prSet presAssocID="{04B6F839-0FDD-4684-88D7-A08C979DAE21}" presName="thickLine" presStyleLbl="alignNode1" presStyleIdx="0" presStyleCnt="4"/>
      <dgm:spPr/>
    </dgm:pt>
    <dgm:pt modelId="{DE4DC28A-6CBD-49FF-9974-1111876802EE}" type="pres">
      <dgm:prSet presAssocID="{04B6F839-0FDD-4684-88D7-A08C979DAE21}" presName="horz1" presStyleCnt="0"/>
      <dgm:spPr/>
    </dgm:pt>
    <dgm:pt modelId="{FAAA3A2E-2102-47B5-AB28-B148FF1A17A0}" type="pres">
      <dgm:prSet presAssocID="{04B6F839-0FDD-4684-88D7-A08C979DAE21}" presName="tx1" presStyleLbl="revTx" presStyleIdx="0" presStyleCnt="4"/>
      <dgm:spPr/>
      <dgm:t>
        <a:bodyPr/>
        <a:lstStyle/>
        <a:p>
          <a:endParaRPr lang="en-US"/>
        </a:p>
      </dgm:t>
    </dgm:pt>
    <dgm:pt modelId="{895FA7ED-6B0D-4303-AD65-22B46CED894C}" type="pres">
      <dgm:prSet presAssocID="{04B6F839-0FDD-4684-88D7-A08C979DAE21}" presName="vert1" presStyleCnt="0"/>
      <dgm:spPr/>
    </dgm:pt>
    <dgm:pt modelId="{61FAC847-A950-4ADC-9FFE-0FFAE72F05AE}" type="pres">
      <dgm:prSet presAssocID="{71C7C81B-0268-4E82-9E84-7F78065EF116}" presName="thickLine" presStyleLbl="alignNode1" presStyleIdx="1" presStyleCnt="4"/>
      <dgm:spPr/>
    </dgm:pt>
    <dgm:pt modelId="{8B2C6A28-9290-4C52-9551-6C01DF50EAB0}" type="pres">
      <dgm:prSet presAssocID="{71C7C81B-0268-4E82-9E84-7F78065EF116}" presName="horz1" presStyleCnt="0"/>
      <dgm:spPr/>
    </dgm:pt>
    <dgm:pt modelId="{5D30EF63-9613-4954-9505-A0DD5764FC43}" type="pres">
      <dgm:prSet presAssocID="{71C7C81B-0268-4E82-9E84-7F78065EF116}" presName="tx1" presStyleLbl="revTx" presStyleIdx="1" presStyleCnt="4"/>
      <dgm:spPr/>
      <dgm:t>
        <a:bodyPr/>
        <a:lstStyle/>
        <a:p>
          <a:endParaRPr lang="en-US"/>
        </a:p>
      </dgm:t>
    </dgm:pt>
    <dgm:pt modelId="{22067818-CE79-49AC-B821-34729B482527}" type="pres">
      <dgm:prSet presAssocID="{71C7C81B-0268-4E82-9E84-7F78065EF116}" presName="vert1" presStyleCnt="0"/>
      <dgm:spPr/>
    </dgm:pt>
    <dgm:pt modelId="{FD3DE562-DE64-41A6-A5D6-873D33B3FF81}" type="pres">
      <dgm:prSet presAssocID="{65392513-8D60-40D2-A740-5573C55D4D21}" presName="thickLine" presStyleLbl="alignNode1" presStyleIdx="2" presStyleCnt="4"/>
      <dgm:spPr/>
    </dgm:pt>
    <dgm:pt modelId="{40C30F51-63FD-44FE-8668-E2C85178F574}" type="pres">
      <dgm:prSet presAssocID="{65392513-8D60-40D2-A740-5573C55D4D21}" presName="horz1" presStyleCnt="0"/>
      <dgm:spPr/>
    </dgm:pt>
    <dgm:pt modelId="{E7824B53-5E3F-4285-A80B-E0FFD5DACDDD}" type="pres">
      <dgm:prSet presAssocID="{65392513-8D60-40D2-A740-5573C55D4D21}" presName="tx1" presStyleLbl="revTx" presStyleIdx="2" presStyleCnt="4"/>
      <dgm:spPr/>
      <dgm:t>
        <a:bodyPr/>
        <a:lstStyle/>
        <a:p>
          <a:endParaRPr lang="en-US"/>
        </a:p>
      </dgm:t>
    </dgm:pt>
    <dgm:pt modelId="{831489CC-2693-4D2A-9E98-6221E64A5DD0}" type="pres">
      <dgm:prSet presAssocID="{65392513-8D60-40D2-A740-5573C55D4D21}" presName="vert1" presStyleCnt="0"/>
      <dgm:spPr/>
    </dgm:pt>
    <dgm:pt modelId="{D844C2E7-1213-4BEF-B1B3-7879613815F2}" type="pres">
      <dgm:prSet presAssocID="{2E70EE24-1D1D-43A1-B5FC-D0D18C95F5E5}" presName="thickLine" presStyleLbl="alignNode1" presStyleIdx="3" presStyleCnt="4"/>
      <dgm:spPr/>
    </dgm:pt>
    <dgm:pt modelId="{03DE581C-F386-4B6A-AA3B-2539C4C33E49}" type="pres">
      <dgm:prSet presAssocID="{2E70EE24-1D1D-43A1-B5FC-D0D18C95F5E5}" presName="horz1" presStyleCnt="0"/>
      <dgm:spPr/>
    </dgm:pt>
    <dgm:pt modelId="{81E73100-4BE2-4628-BCF2-D765E643C429}" type="pres">
      <dgm:prSet presAssocID="{2E70EE24-1D1D-43A1-B5FC-D0D18C95F5E5}" presName="tx1" presStyleLbl="revTx" presStyleIdx="3" presStyleCnt="4"/>
      <dgm:spPr/>
      <dgm:t>
        <a:bodyPr/>
        <a:lstStyle/>
        <a:p>
          <a:endParaRPr lang="en-US"/>
        </a:p>
      </dgm:t>
    </dgm:pt>
    <dgm:pt modelId="{3F439195-B46D-41B4-9B97-2D4A89EB8195}" type="pres">
      <dgm:prSet presAssocID="{2E70EE24-1D1D-43A1-B5FC-D0D18C95F5E5}" presName="vert1" presStyleCnt="0"/>
      <dgm:spPr/>
    </dgm:pt>
  </dgm:ptLst>
  <dgm:cxnLst>
    <dgm:cxn modelId="{2F8F8D02-B990-4A0B-B783-6DF03F28BE10}" type="presOf" srcId="{71C7C81B-0268-4E82-9E84-7F78065EF116}" destId="{5D30EF63-9613-4954-9505-A0DD5764FC43}" srcOrd="0" destOrd="0" presId="urn:microsoft.com/office/officeart/2008/layout/LinedList"/>
    <dgm:cxn modelId="{D981F7D3-9439-4832-8D20-DD71F7453BE5}" type="presOf" srcId="{04B6F839-0FDD-4684-88D7-A08C979DAE21}" destId="{FAAA3A2E-2102-47B5-AB28-B148FF1A17A0}" srcOrd="0" destOrd="0" presId="urn:microsoft.com/office/officeart/2008/layout/LinedList"/>
    <dgm:cxn modelId="{331214CF-6B2A-46B9-98B8-DBEBB99CF2B6}" type="presOf" srcId="{2E70EE24-1D1D-43A1-B5FC-D0D18C95F5E5}" destId="{81E73100-4BE2-4628-BCF2-D765E643C429}" srcOrd="0" destOrd="0" presId="urn:microsoft.com/office/officeart/2008/layout/LinedList"/>
    <dgm:cxn modelId="{A0F895CC-49DC-4065-B8D5-4D7958413630}" srcId="{3CAE774E-7AF4-473F-8F5B-6D3161564132}" destId="{71C7C81B-0268-4E82-9E84-7F78065EF116}" srcOrd="1" destOrd="0" parTransId="{555F4F6E-34BF-468A-8FD5-90762D71CBA4}" sibTransId="{59AA5914-61DF-4347-8F5F-EFCE74DE5729}"/>
    <dgm:cxn modelId="{F7C8C470-F790-45EF-9D3F-1C502D34D0EE}" srcId="{3CAE774E-7AF4-473F-8F5B-6D3161564132}" destId="{2E70EE24-1D1D-43A1-B5FC-D0D18C95F5E5}" srcOrd="3" destOrd="0" parTransId="{E0F96AF6-831E-4428-A4EC-F3426AA800E0}" sibTransId="{2A34F6E7-E69A-41DE-88FD-2FAFDD4092B9}"/>
    <dgm:cxn modelId="{38218A5A-67C4-4ADD-A5E1-088B6F25369F}" srcId="{3CAE774E-7AF4-473F-8F5B-6D3161564132}" destId="{65392513-8D60-40D2-A740-5573C55D4D21}" srcOrd="2" destOrd="0" parTransId="{66B0183D-156E-4DE5-9A18-5AB278508989}" sibTransId="{DD86CB00-1280-4C86-8BBF-419C83B23161}"/>
    <dgm:cxn modelId="{FCEE990E-D955-40CB-83C1-25044E5EEF13}" srcId="{3CAE774E-7AF4-473F-8F5B-6D3161564132}" destId="{04B6F839-0FDD-4684-88D7-A08C979DAE21}" srcOrd="0" destOrd="0" parTransId="{9D4E7B84-7D8A-4A0C-9829-DCB34DF5AF20}" sibTransId="{0D1E278F-5D9D-409D-B3EA-A6E7D8C8095A}"/>
    <dgm:cxn modelId="{786309DE-DE45-4713-978B-4AEE3DA26F28}" type="presOf" srcId="{3CAE774E-7AF4-473F-8F5B-6D3161564132}" destId="{2B6F2D88-1FF9-46AC-A56D-C92CE1187AAD}" srcOrd="0" destOrd="0" presId="urn:microsoft.com/office/officeart/2008/layout/LinedList"/>
    <dgm:cxn modelId="{99E1764D-D045-4849-855D-EBCEE79D751F}" type="presOf" srcId="{65392513-8D60-40D2-A740-5573C55D4D21}" destId="{E7824B53-5E3F-4285-A80B-E0FFD5DACDDD}" srcOrd="0" destOrd="0" presId="urn:microsoft.com/office/officeart/2008/layout/LinedList"/>
    <dgm:cxn modelId="{DA27433C-B8EB-4956-8A17-54F8AD634329}" type="presParOf" srcId="{2B6F2D88-1FF9-46AC-A56D-C92CE1187AAD}" destId="{3BBC3035-43DB-4883-8822-1256BAC22425}" srcOrd="0" destOrd="0" presId="urn:microsoft.com/office/officeart/2008/layout/LinedList"/>
    <dgm:cxn modelId="{C848E4A8-0C16-4AB4-BDA4-84247C1247E5}" type="presParOf" srcId="{2B6F2D88-1FF9-46AC-A56D-C92CE1187AAD}" destId="{DE4DC28A-6CBD-49FF-9974-1111876802EE}" srcOrd="1" destOrd="0" presId="urn:microsoft.com/office/officeart/2008/layout/LinedList"/>
    <dgm:cxn modelId="{8CF66FFA-0892-4D09-9E1D-D0C1E396123B}" type="presParOf" srcId="{DE4DC28A-6CBD-49FF-9974-1111876802EE}" destId="{FAAA3A2E-2102-47B5-AB28-B148FF1A17A0}" srcOrd="0" destOrd="0" presId="urn:microsoft.com/office/officeart/2008/layout/LinedList"/>
    <dgm:cxn modelId="{F271A581-0A42-4752-A9A8-3A08172732EE}" type="presParOf" srcId="{DE4DC28A-6CBD-49FF-9974-1111876802EE}" destId="{895FA7ED-6B0D-4303-AD65-22B46CED894C}" srcOrd="1" destOrd="0" presId="urn:microsoft.com/office/officeart/2008/layout/LinedList"/>
    <dgm:cxn modelId="{E052402F-624B-4861-A6CF-AC0E4A7D9ACC}" type="presParOf" srcId="{2B6F2D88-1FF9-46AC-A56D-C92CE1187AAD}" destId="{61FAC847-A950-4ADC-9FFE-0FFAE72F05AE}" srcOrd="2" destOrd="0" presId="urn:microsoft.com/office/officeart/2008/layout/LinedList"/>
    <dgm:cxn modelId="{8482DB5F-27DF-42CD-9651-9F59FBD251BF}" type="presParOf" srcId="{2B6F2D88-1FF9-46AC-A56D-C92CE1187AAD}" destId="{8B2C6A28-9290-4C52-9551-6C01DF50EAB0}" srcOrd="3" destOrd="0" presId="urn:microsoft.com/office/officeart/2008/layout/LinedList"/>
    <dgm:cxn modelId="{4A6A40A5-0C83-4A3A-A0F5-F28D45CA01F3}" type="presParOf" srcId="{8B2C6A28-9290-4C52-9551-6C01DF50EAB0}" destId="{5D30EF63-9613-4954-9505-A0DD5764FC43}" srcOrd="0" destOrd="0" presId="urn:microsoft.com/office/officeart/2008/layout/LinedList"/>
    <dgm:cxn modelId="{7058B0B5-68FC-43BD-8DF8-B985454450FA}" type="presParOf" srcId="{8B2C6A28-9290-4C52-9551-6C01DF50EAB0}" destId="{22067818-CE79-49AC-B821-34729B482527}" srcOrd="1" destOrd="0" presId="urn:microsoft.com/office/officeart/2008/layout/LinedList"/>
    <dgm:cxn modelId="{017AE3D8-1BDA-4C33-AF94-F0D25C76EE65}" type="presParOf" srcId="{2B6F2D88-1FF9-46AC-A56D-C92CE1187AAD}" destId="{FD3DE562-DE64-41A6-A5D6-873D33B3FF81}" srcOrd="4" destOrd="0" presId="urn:microsoft.com/office/officeart/2008/layout/LinedList"/>
    <dgm:cxn modelId="{F440F349-9564-417F-8E81-B3DCCC44961A}" type="presParOf" srcId="{2B6F2D88-1FF9-46AC-A56D-C92CE1187AAD}" destId="{40C30F51-63FD-44FE-8668-E2C85178F574}" srcOrd="5" destOrd="0" presId="urn:microsoft.com/office/officeart/2008/layout/LinedList"/>
    <dgm:cxn modelId="{D1CA75CB-F144-4CB4-BC60-DFD7930F2015}" type="presParOf" srcId="{40C30F51-63FD-44FE-8668-E2C85178F574}" destId="{E7824B53-5E3F-4285-A80B-E0FFD5DACDDD}" srcOrd="0" destOrd="0" presId="urn:microsoft.com/office/officeart/2008/layout/LinedList"/>
    <dgm:cxn modelId="{D0D114AC-A68C-484F-8BBA-5DF9A8CDD2F7}" type="presParOf" srcId="{40C30F51-63FD-44FE-8668-E2C85178F574}" destId="{831489CC-2693-4D2A-9E98-6221E64A5DD0}" srcOrd="1" destOrd="0" presId="urn:microsoft.com/office/officeart/2008/layout/LinedList"/>
    <dgm:cxn modelId="{4E4FEE71-79C5-4136-86A5-063D8CB6D0F3}" type="presParOf" srcId="{2B6F2D88-1FF9-46AC-A56D-C92CE1187AAD}" destId="{D844C2E7-1213-4BEF-B1B3-7879613815F2}" srcOrd="6" destOrd="0" presId="urn:microsoft.com/office/officeart/2008/layout/LinedList"/>
    <dgm:cxn modelId="{8E789C94-A122-46E8-B016-71D891036DF0}" type="presParOf" srcId="{2B6F2D88-1FF9-46AC-A56D-C92CE1187AAD}" destId="{03DE581C-F386-4B6A-AA3B-2539C4C33E49}" srcOrd="7" destOrd="0" presId="urn:microsoft.com/office/officeart/2008/layout/LinedList"/>
    <dgm:cxn modelId="{D97E50F3-92C9-47AA-868C-CD076A2C5673}" type="presParOf" srcId="{03DE581C-F386-4B6A-AA3B-2539C4C33E49}" destId="{81E73100-4BE2-4628-BCF2-D765E643C429}" srcOrd="0" destOrd="0" presId="urn:microsoft.com/office/officeart/2008/layout/LinedList"/>
    <dgm:cxn modelId="{23924221-A763-4D32-8FA8-DDDC64EFA198}" type="presParOf" srcId="{03DE581C-F386-4B6A-AA3B-2539C4C33E49}" destId="{3F439195-B46D-41B4-9B97-2D4A89EB81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C89CAB-7E4A-4AAF-91D4-79BFBB7EE8C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2EC9EB4-4FE2-4846-9429-0F942222ABA6}">
      <dgm:prSet/>
      <dgm:spPr/>
      <dgm:t>
        <a:bodyPr/>
        <a:lstStyle/>
        <a:p>
          <a:r>
            <a:rPr lang="en-US" dirty="0"/>
            <a:t>No statistically significant relationship between number of arrests and R10 service units; p=0.420</a:t>
          </a:r>
        </a:p>
      </dgm:t>
    </dgm:pt>
    <dgm:pt modelId="{000A5740-CA1B-4176-B878-FEB7BA477E62}" type="parTrans" cxnId="{1E690B15-3B0E-475D-9C5A-81000C9F6338}">
      <dgm:prSet/>
      <dgm:spPr/>
      <dgm:t>
        <a:bodyPr/>
        <a:lstStyle/>
        <a:p>
          <a:endParaRPr lang="en-US"/>
        </a:p>
      </dgm:t>
    </dgm:pt>
    <dgm:pt modelId="{35836A3E-CDC8-4995-B2D4-EDDDFA976D95}" type="sibTrans" cxnId="{1E690B15-3B0E-475D-9C5A-81000C9F6338}">
      <dgm:prSet/>
      <dgm:spPr/>
      <dgm:t>
        <a:bodyPr/>
        <a:lstStyle/>
        <a:p>
          <a:endParaRPr lang="en-US"/>
        </a:p>
      </dgm:t>
    </dgm:pt>
    <dgm:pt modelId="{C9E446BC-3A1F-49DF-B641-CA4E1CA9D615}">
      <dgm:prSet/>
      <dgm:spPr/>
      <dgm:t>
        <a:bodyPr/>
        <a:lstStyle/>
        <a:p>
          <a:r>
            <a:rPr lang="en-US" dirty="0"/>
            <a:t>No statistically significant relationship between R10 service units and ED utilization within 12 months of release; p=0.320</a:t>
          </a:r>
        </a:p>
      </dgm:t>
    </dgm:pt>
    <dgm:pt modelId="{EB34BEE3-9ABE-4001-90CC-2FCD6BF40194}" type="parTrans" cxnId="{9705E1AF-4CB7-477F-88E7-E91E73B32AAA}">
      <dgm:prSet/>
      <dgm:spPr/>
      <dgm:t>
        <a:bodyPr/>
        <a:lstStyle/>
        <a:p>
          <a:endParaRPr lang="en-US"/>
        </a:p>
      </dgm:t>
    </dgm:pt>
    <dgm:pt modelId="{D52643E7-D483-41ED-B7D6-E91D368E5DB1}" type="sibTrans" cxnId="{9705E1AF-4CB7-477F-88E7-E91E73B32AAA}">
      <dgm:prSet/>
      <dgm:spPr/>
      <dgm:t>
        <a:bodyPr/>
        <a:lstStyle/>
        <a:p>
          <a:endParaRPr lang="en-US"/>
        </a:p>
      </dgm:t>
    </dgm:pt>
    <dgm:pt modelId="{6C089AB1-2ABF-467F-B426-5B9FE3CA055F}">
      <dgm:prSet/>
      <dgm:spPr/>
      <dgm:t>
        <a:bodyPr/>
        <a:lstStyle/>
        <a:p>
          <a:r>
            <a:rPr lang="en-US"/>
            <a:t>No statistically significant relationship between substance-related arrests and R10 service units;  p=0.103</a:t>
          </a:r>
          <a:endParaRPr lang="en-US" dirty="0"/>
        </a:p>
      </dgm:t>
    </dgm:pt>
    <dgm:pt modelId="{E9D03147-40ED-40B0-940C-5FE1FB0289EB}" type="parTrans" cxnId="{6B767161-2E3B-4EC8-9E58-A91C242D7B1C}">
      <dgm:prSet/>
      <dgm:spPr/>
      <dgm:t>
        <a:bodyPr/>
        <a:lstStyle/>
        <a:p>
          <a:endParaRPr lang="en-US"/>
        </a:p>
      </dgm:t>
    </dgm:pt>
    <dgm:pt modelId="{2F59FD79-1C6B-412D-917B-19030CBA6737}" type="sibTrans" cxnId="{6B767161-2E3B-4EC8-9E58-A91C242D7B1C}">
      <dgm:prSet/>
      <dgm:spPr/>
      <dgm:t>
        <a:bodyPr/>
        <a:lstStyle/>
        <a:p>
          <a:endParaRPr lang="en-US"/>
        </a:p>
      </dgm:t>
    </dgm:pt>
    <dgm:pt modelId="{6596D29F-6F3A-4F74-82E9-499D9918A311}" type="pres">
      <dgm:prSet presAssocID="{34C89CAB-7E4A-4AAF-91D4-79BFBB7EE8CD}" presName="linear" presStyleCnt="0">
        <dgm:presLayoutVars>
          <dgm:animLvl val="lvl"/>
          <dgm:resizeHandles val="exact"/>
        </dgm:presLayoutVars>
      </dgm:prSet>
      <dgm:spPr/>
      <dgm:t>
        <a:bodyPr/>
        <a:lstStyle/>
        <a:p>
          <a:endParaRPr lang="en-US"/>
        </a:p>
      </dgm:t>
    </dgm:pt>
    <dgm:pt modelId="{8B81970E-E044-476D-9BA5-FFC873FEF95F}" type="pres">
      <dgm:prSet presAssocID="{6C089AB1-2ABF-467F-B426-5B9FE3CA055F}" presName="parentText" presStyleLbl="node1" presStyleIdx="0" presStyleCnt="3">
        <dgm:presLayoutVars>
          <dgm:chMax val="0"/>
          <dgm:bulletEnabled val="1"/>
        </dgm:presLayoutVars>
      </dgm:prSet>
      <dgm:spPr/>
      <dgm:t>
        <a:bodyPr/>
        <a:lstStyle/>
        <a:p>
          <a:endParaRPr lang="en-US"/>
        </a:p>
      </dgm:t>
    </dgm:pt>
    <dgm:pt modelId="{F8B19CFD-302F-441D-AC9D-3594F7F94209}" type="pres">
      <dgm:prSet presAssocID="{2F59FD79-1C6B-412D-917B-19030CBA6737}" presName="spacer" presStyleCnt="0"/>
      <dgm:spPr/>
    </dgm:pt>
    <dgm:pt modelId="{D35D3E0C-A4B6-4769-BFB8-C3FBD00223B7}" type="pres">
      <dgm:prSet presAssocID="{E2EC9EB4-4FE2-4846-9429-0F942222ABA6}" presName="parentText" presStyleLbl="node1" presStyleIdx="1" presStyleCnt="3">
        <dgm:presLayoutVars>
          <dgm:chMax val="0"/>
          <dgm:bulletEnabled val="1"/>
        </dgm:presLayoutVars>
      </dgm:prSet>
      <dgm:spPr/>
      <dgm:t>
        <a:bodyPr/>
        <a:lstStyle/>
        <a:p>
          <a:endParaRPr lang="en-US"/>
        </a:p>
      </dgm:t>
    </dgm:pt>
    <dgm:pt modelId="{8BB8D828-C99E-46B0-95D4-2F2C15845954}" type="pres">
      <dgm:prSet presAssocID="{35836A3E-CDC8-4995-B2D4-EDDDFA976D95}" presName="spacer" presStyleCnt="0"/>
      <dgm:spPr/>
    </dgm:pt>
    <dgm:pt modelId="{863FFA9C-2CCE-4EDC-B157-3159DC0E8204}" type="pres">
      <dgm:prSet presAssocID="{C9E446BC-3A1F-49DF-B641-CA4E1CA9D615}" presName="parentText" presStyleLbl="node1" presStyleIdx="2" presStyleCnt="3">
        <dgm:presLayoutVars>
          <dgm:chMax val="0"/>
          <dgm:bulletEnabled val="1"/>
        </dgm:presLayoutVars>
      </dgm:prSet>
      <dgm:spPr/>
      <dgm:t>
        <a:bodyPr/>
        <a:lstStyle/>
        <a:p>
          <a:endParaRPr lang="en-US"/>
        </a:p>
      </dgm:t>
    </dgm:pt>
  </dgm:ptLst>
  <dgm:cxnLst>
    <dgm:cxn modelId="{1E690B15-3B0E-475D-9C5A-81000C9F6338}" srcId="{34C89CAB-7E4A-4AAF-91D4-79BFBB7EE8CD}" destId="{E2EC9EB4-4FE2-4846-9429-0F942222ABA6}" srcOrd="1" destOrd="0" parTransId="{000A5740-CA1B-4176-B878-FEB7BA477E62}" sibTransId="{35836A3E-CDC8-4995-B2D4-EDDDFA976D95}"/>
    <dgm:cxn modelId="{46D0B7B2-0891-455A-96CF-A76DD902459D}" type="presOf" srcId="{6C089AB1-2ABF-467F-B426-5B9FE3CA055F}" destId="{8B81970E-E044-476D-9BA5-FFC873FEF95F}" srcOrd="0" destOrd="0" presId="urn:microsoft.com/office/officeart/2005/8/layout/vList2"/>
    <dgm:cxn modelId="{6B767161-2E3B-4EC8-9E58-A91C242D7B1C}" srcId="{34C89CAB-7E4A-4AAF-91D4-79BFBB7EE8CD}" destId="{6C089AB1-2ABF-467F-B426-5B9FE3CA055F}" srcOrd="0" destOrd="0" parTransId="{E9D03147-40ED-40B0-940C-5FE1FB0289EB}" sibTransId="{2F59FD79-1C6B-412D-917B-19030CBA6737}"/>
    <dgm:cxn modelId="{9705E1AF-4CB7-477F-88E7-E91E73B32AAA}" srcId="{34C89CAB-7E4A-4AAF-91D4-79BFBB7EE8CD}" destId="{C9E446BC-3A1F-49DF-B641-CA4E1CA9D615}" srcOrd="2" destOrd="0" parTransId="{EB34BEE3-9ABE-4001-90CC-2FCD6BF40194}" sibTransId="{D52643E7-D483-41ED-B7D6-E91D368E5DB1}"/>
    <dgm:cxn modelId="{4195B5A3-8DD1-43ED-9530-F30AF1DA57F3}" type="presOf" srcId="{C9E446BC-3A1F-49DF-B641-CA4E1CA9D615}" destId="{863FFA9C-2CCE-4EDC-B157-3159DC0E8204}" srcOrd="0" destOrd="0" presId="urn:microsoft.com/office/officeart/2005/8/layout/vList2"/>
    <dgm:cxn modelId="{97FFDD92-FEC4-4F85-A317-AA2D4C7D2FE4}" type="presOf" srcId="{34C89CAB-7E4A-4AAF-91D4-79BFBB7EE8CD}" destId="{6596D29F-6F3A-4F74-82E9-499D9918A311}" srcOrd="0" destOrd="0" presId="urn:microsoft.com/office/officeart/2005/8/layout/vList2"/>
    <dgm:cxn modelId="{FB0653AE-2CCA-4729-9A8B-DD33E4361C7B}" type="presOf" srcId="{E2EC9EB4-4FE2-4846-9429-0F942222ABA6}" destId="{D35D3E0C-A4B6-4769-BFB8-C3FBD00223B7}" srcOrd="0" destOrd="0" presId="urn:microsoft.com/office/officeart/2005/8/layout/vList2"/>
    <dgm:cxn modelId="{2D6140E6-30FD-4FBA-A541-6AD074075A85}" type="presParOf" srcId="{6596D29F-6F3A-4F74-82E9-499D9918A311}" destId="{8B81970E-E044-476D-9BA5-FFC873FEF95F}" srcOrd="0" destOrd="0" presId="urn:microsoft.com/office/officeart/2005/8/layout/vList2"/>
    <dgm:cxn modelId="{52E52924-D3D7-4259-80D2-A0DC0906259C}" type="presParOf" srcId="{6596D29F-6F3A-4F74-82E9-499D9918A311}" destId="{F8B19CFD-302F-441D-AC9D-3594F7F94209}" srcOrd="1" destOrd="0" presId="urn:microsoft.com/office/officeart/2005/8/layout/vList2"/>
    <dgm:cxn modelId="{10393B7F-8A6A-4CC6-A37F-5A137A76B9D9}" type="presParOf" srcId="{6596D29F-6F3A-4F74-82E9-499D9918A311}" destId="{D35D3E0C-A4B6-4769-BFB8-C3FBD00223B7}" srcOrd="2" destOrd="0" presId="urn:microsoft.com/office/officeart/2005/8/layout/vList2"/>
    <dgm:cxn modelId="{3B978110-2A7C-42D0-931A-D54AAB25C430}" type="presParOf" srcId="{6596D29F-6F3A-4F74-82E9-499D9918A311}" destId="{8BB8D828-C99E-46B0-95D4-2F2C15845954}" srcOrd="3" destOrd="0" presId="urn:microsoft.com/office/officeart/2005/8/layout/vList2"/>
    <dgm:cxn modelId="{831ADB8D-9AC2-44EA-A156-88BE43FE3DD7}" type="presParOf" srcId="{6596D29F-6F3A-4F74-82E9-499D9918A311}" destId="{863FFA9C-2CCE-4EDC-B157-3159DC0E82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1D49E3-7659-48F9-9B09-64273E07D58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80C1281-8440-4EDA-BC00-DEC7C56BE0A4}">
      <dgm:prSet/>
      <dgm:spPr/>
      <dgm:t>
        <a:bodyPr/>
        <a:lstStyle/>
        <a:p>
          <a:pPr>
            <a:lnSpc>
              <a:spcPct val="100000"/>
            </a:lnSpc>
          </a:pPr>
          <a:r>
            <a:rPr lang="en-US" dirty="0"/>
            <a:t>No statistically significant relationship between the total number of ED visits within 12 months of release and R10 utilization</a:t>
          </a:r>
        </a:p>
      </dgm:t>
    </dgm:pt>
    <dgm:pt modelId="{17D9CC24-F209-4B9E-BCC9-11B845306D09}" type="parTrans" cxnId="{D41E522B-D73C-4508-A2D1-E3DA9FF2C2C3}">
      <dgm:prSet/>
      <dgm:spPr/>
      <dgm:t>
        <a:bodyPr/>
        <a:lstStyle/>
        <a:p>
          <a:endParaRPr lang="en-US"/>
        </a:p>
      </dgm:t>
    </dgm:pt>
    <dgm:pt modelId="{0E9932E0-7597-4EC9-8B4D-2FACEAE0087F}" type="sibTrans" cxnId="{D41E522B-D73C-4508-A2D1-E3DA9FF2C2C3}">
      <dgm:prSet/>
      <dgm:spPr/>
      <dgm:t>
        <a:bodyPr/>
        <a:lstStyle/>
        <a:p>
          <a:endParaRPr lang="en-US"/>
        </a:p>
      </dgm:t>
    </dgm:pt>
    <dgm:pt modelId="{7ED627CF-5887-43D0-B3F2-BFF2A07ACDC5}">
      <dgm:prSet/>
      <dgm:spPr/>
      <dgm:t>
        <a:bodyPr/>
        <a:lstStyle/>
        <a:p>
          <a:pPr>
            <a:lnSpc>
              <a:spcPct val="100000"/>
            </a:lnSpc>
          </a:pPr>
          <a:r>
            <a:rPr lang="en-US" dirty="0"/>
            <a:t>No statistically significant relationship between R10 utilization and presenting to the ED with a substance-related diagnosis</a:t>
          </a:r>
        </a:p>
      </dgm:t>
    </dgm:pt>
    <dgm:pt modelId="{2AC9EE83-6107-4C77-AB59-CEBE1EEB4E34}" type="parTrans" cxnId="{514F019E-2B8F-47BC-BC3C-28C9A0A45FFA}">
      <dgm:prSet/>
      <dgm:spPr/>
      <dgm:t>
        <a:bodyPr/>
        <a:lstStyle/>
        <a:p>
          <a:endParaRPr lang="en-US"/>
        </a:p>
      </dgm:t>
    </dgm:pt>
    <dgm:pt modelId="{8367FDFF-7743-485C-9CB5-7BC2A4AC7775}" type="sibTrans" cxnId="{514F019E-2B8F-47BC-BC3C-28C9A0A45FFA}">
      <dgm:prSet/>
      <dgm:spPr/>
      <dgm:t>
        <a:bodyPr/>
        <a:lstStyle/>
        <a:p>
          <a:endParaRPr lang="en-US"/>
        </a:p>
      </dgm:t>
    </dgm:pt>
    <dgm:pt modelId="{CF8877B0-584E-43E4-BE3D-C5F57ADC1D29}" type="pres">
      <dgm:prSet presAssocID="{3E1D49E3-7659-48F9-9B09-64273E07D588}" presName="root" presStyleCnt="0">
        <dgm:presLayoutVars>
          <dgm:dir/>
          <dgm:resizeHandles val="exact"/>
        </dgm:presLayoutVars>
      </dgm:prSet>
      <dgm:spPr/>
      <dgm:t>
        <a:bodyPr/>
        <a:lstStyle/>
        <a:p>
          <a:endParaRPr lang="en-US"/>
        </a:p>
      </dgm:t>
    </dgm:pt>
    <dgm:pt modelId="{F55DCBC3-B724-4BDB-A42F-D36E0405C961}" type="pres">
      <dgm:prSet presAssocID="{480C1281-8440-4EDA-BC00-DEC7C56BE0A4}" presName="compNode" presStyleCnt="0"/>
      <dgm:spPr/>
    </dgm:pt>
    <dgm:pt modelId="{FF7A3D2B-5AD1-4B27-BEB2-6A7C56A3AEA4}" type="pres">
      <dgm:prSet presAssocID="{480C1281-8440-4EDA-BC00-DEC7C56BE0A4}" presName="bgRect" presStyleLbl="bgShp" presStyleIdx="0" presStyleCnt="2" custScaleY="113047" custLinFactNeighborX="-186" custLinFactNeighborY="-8081"/>
      <dgm:spPr/>
    </dgm:pt>
    <dgm:pt modelId="{12AE837B-CDEB-4E00-9E75-0E380B83B9AB}" type="pres">
      <dgm:prSet presAssocID="{480C1281-8440-4EDA-BC00-DEC7C56BE0A4}" presName="iconRect" presStyleLbl="node1" presStyleIdx="0" presStyleCnt="2" custScaleX="148202" custScaleY="128046" custLinFactNeighborX="2372" custLinFactNeighborY="-137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Doctor"/>
        </a:ext>
      </dgm:extLst>
    </dgm:pt>
    <dgm:pt modelId="{1BD0A7C4-31F1-445E-9C12-BC2A6310839A}" type="pres">
      <dgm:prSet presAssocID="{480C1281-8440-4EDA-BC00-DEC7C56BE0A4}" presName="spaceRect" presStyleCnt="0"/>
      <dgm:spPr/>
    </dgm:pt>
    <dgm:pt modelId="{15BC8E3A-BDA1-421D-9FA4-F3B73895CE61}" type="pres">
      <dgm:prSet presAssocID="{480C1281-8440-4EDA-BC00-DEC7C56BE0A4}" presName="parTx" presStyleLbl="revTx" presStyleIdx="0" presStyleCnt="2" custLinFactNeighborX="-1560" custLinFactNeighborY="-6775">
        <dgm:presLayoutVars>
          <dgm:chMax val="0"/>
          <dgm:chPref val="0"/>
        </dgm:presLayoutVars>
      </dgm:prSet>
      <dgm:spPr/>
      <dgm:t>
        <a:bodyPr/>
        <a:lstStyle/>
        <a:p>
          <a:endParaRPr lang="en-US"/>
        </a:p>
      </dgm:t>
    </dgm:pt>
    <dgm:pt modelId="{BAD8795D-E39C-4FB8-86CA-C5728606EB29}" type="pres">
      <dgm:prSet presAssocID="{0E9932E0-7597-4EC9-8B4D-2FACEAE0087F}" presName="sibTrans" presStyleCnt="0"/>
      <dgm:spPr/>
    </dgm:pt>
    <dgm:pt modelId="{4BFF97E7-2A07-4029-8DFA-CF27A0B474DB}" type="pres">
      <dgm:prSet presAssocID="{7ED627CF-5887-43D0-B3F2-BFF2A07ACDC5}" presName="compNode" presStyleCnt="0"/>
      <dgm:spPr/>
    </dgm:pt>
    <dgm:pt modelId="{39ADBA90-AEDC-405D-BB9A-212850D80F25}" type="pres">
      <dgm:prSet presAssocID="{7ED627CF-5887-43D0-B3F2-BFF2A07ACDC5}" presName="bgRect" presStyleLbl="bgShp" presStyleIdx="1" presStyleCnt="2" custScaleY="123023" custLinFactNeighborX="-186" custLinFactNeighborY="-652"/>
      <dgm:spPr/>
    </dgm:pt>
    <dgm:pt modelId="{0A739C9D-D77E-4349-B559-3DE98614568F}" type="pres">
      <dgm:prSet presAssocID="{7ED627CF-5887-43D0-B3F2-BFF2A07ACDC5}" presName="iconRect" presStyleLbl="node1" presStyleIdx="1" presStyleCnt="2" custScaleX="162437" custScaleY="128789" custLinFactNeighborX="9489" custLinFactNeighborY="-13047"/>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Ambulance outline"/>
        </a:ext>
      </dgm:extLst>
    </dgm:pt>
    <dgm:pt modelId="{1A9B707C-28F6-4C92-9F4B-FDDCB33922A7}" type="pres">
      <dgm:prSet presAssocID="{7ED627CF-5887-43D0-B3F2-BFF2A07ACDC5}" presName="spaceRect" presStyleCnt="0"/>
      <dgm:spPr/>
    </dgm:pt>
    <dgm:pt modelId="{DE720BFC-1465-4376-9E85-A1416DE452D6}" type="pres">
      <dgm:prSet presAssocID="{7ED627CF-5887-43D0-B3F2-BFF2A07ACDC5}" presName="parTx" presStyleLbl="revTx" presStyleIdx="1" presStyleCnt="2" custLinFactNeighborX="-892" custLinFactNeighborY="-3262">
        <dgm:presLayoutVars>
          <dgm:chMax val="0"/>
          <dgm:chPref val="0"/>
        </dgm:presLayoutVars>
      </dgm:prSet>
      <dgm:spPr/>
      <dgm:t>
        <a:bodyPr/>
        <a:lstStyle/>
        <a:p>
          <a:endParaRPr lang="en-US"/>
        </a:p>
      </dgm:t>
    </dgm:pt>
  </dgm:ptLst>
  <dgm:cxnLst>
    <dgm:cxn modelId="{AB2B3C64-F1D5-4528-B87B-05DF29344275}" type="presOf" srcId="{7ED627CF-5887-43D0-B3F2-BFF2A07ACDC5}" destId="{DE720BFC-1465-4376-9E85-A1416DE452D6}" srcOrd="0" destOrd="0" presId="urn:microsoft.com/office/officeart/2018/2/layout/IconVerticalSolidList"/>
    <dgm:cxn modelId="{514F019E-2B8F-47BC-BC3C-28C9A0A45FFA}" srcId="{3E1D49E3-7659-48F9-9B09-64273E07D588}" destId="{7ED627CF-5887-43D0-B3F2-BFF2A07ACDC5}" srcOrd="1" destOrd="0" parTransId="{2AC9EE83-6107-4C77-AB59-CEBE1EEB4E34}" sibTransId="{8367FDFF-7743-485C-9CB5-7BC2A4AC7775}"/>
    <dgm:cxn modelId="{D41E522B-D73C-4508-A2D1-E3DA9FF2C2C3}" srcId="{3E1D49E3-7659-48F9-9B09-64273E07D588}" destId="{480C1281-8440-4EDA-BC00-DEC7C56BE0A4}" srcOrd="0" destOrd="0" parTransId="{17D9CC24-F209-4B9E-BCC9-11B845306D09}" sibTransId="{0E9932E0-7597-4EC9-8B4D-2FACEAE0087F}"/>
    <dgm:cxn modelId="{05EAE4E1-0329-4450-BE6B-7290BFF15AE2}" type="presOf" srcId="{3E1D49E3-7659-48F9-9B09-64273E07D588}" destId="{CF8877B0-584E-43E4-BE3D-C5F57ADC1D29}" srcOrd="0" destOrd="0" presId="urn:microsoft.com/office/officeart/2018/2/layout/IconVerticalSolidList"/>
    <dgm:cxn modelId="{7130BF66-2AAC-474D-9263-6431860AC9F1}" type="presOf" srcId="{480C1281-8440-4EDA-BC00-DEC7C56BE0A4}" destId="{15BC8E3A-BDA1-421D-9FA4-F3B73895CE61}" srcOrd="0" destOrd="0" presId="urn:microsoft.com/office/officeart/2018/2/layout/IconVerticalSolidList"/>
    <dgm:cxn modelId="{91D1EFF2-88B3-4641-AFC7-D4D144954669}" type="presParOf" srcId="{CF8877B0-584E-43E4-BE3D-C5F57ADC1D29}" destId="{F55DCBC3-B724-4BDB-A42F-D36E0405C961}" srcOrd="0" destOrd="0" presId="urn:microsoft.com/office/officeart/2018/2/layout/IconVerticalSolidList"/>
    <dgm:cxn modelId="{69F7B55C-687F-42B9-927F-0B4398F75255}" type="presParOf" srcId="{F55DCBC3-B724-4BDB-A42F-D36E0405C961}" destId="{FF7A3D2B-5AD1-4B27-BEB2-6A7C56A3AEA4}" srcOrd="0" destOrd="0" presId="urn:microsoft.com/office/officeart/2018/2/layout/IconVerticalSolidList"/>
    <dgm:cxn modelId="{8AAA62F6-6C0D-4956-9EA1-FBFCBB674777}" type="presParOf" srcId="{F55DCBC3-B724-4BDB-A42F-D36E0405C961}" destId="{12AE837B-CDEB-4E00-9E75-0E380B83B9AB}" srcOrd="1" destOrd="0" presId="urn:microsoft.com/office/officeart/2018/2/layout/IconVerticalSolidList"/>
    <dgm:cxn modelId="{ACE9BA11-24CC-416E-9297-A503C249E3A1}" type="presParOf" srcId="{F55DCBC3-B724-4BDB-A42F-D36E0405C961}" destId="{1BD0A7C4-31F1-445E-9C12-BC2A6310839A}" srcOrd="2" destOrd="0" presId="urn:microsoft.com/office/officeart/2018/2/layout/IconVerticalSolidList"/>
    <dgm:cxn modelId="{710AB0BB-395B-4E8E-9B70-707233F47163}" type="presParOf" srcId="{F55DCBC3-B724-4BDB-A42F-D36E0405C961}" destId="{15BC8E3A-BDA1-421D-9FA4-F3B73895CE61}" srcOrd="3" destOrd="0" presId="urn:microsoft.com/office/officeart/2018/2/layout/IconVerticalSolidList"/>
    <dgm:cxn modelId="{81987A83-D244-46D8-BB65-65FEB68B57ED}" type="presParOf" srcId="{CF8877B0-584E-43E4-BE3D-C5F57ADC1D29}" destId="{BAD8795D-E39C-4FB8-86CA-C5728606EB29}" srcOrd="1" destOrd="0" presId="urn:microsoft.com/office/officeart/2018/2/layout/IconVerticalSolidList"/>
    <dgm:cxn modelId="{080205FD-AB09-4BA0-A72B-75365A9AA7FA}" type="presParOf" srcId="{CF8877B0-584E-43E4-BE3D-C5F57ADC1D29}" destId="{4BFF97E7-2A07-4029-8DFA-CF27A0B474DB}" srcOrd="2" destOrd="0" presId="urn:microsoft.com/office/officeart/2018/2/layout/IconVerticalSolidList"/>
    <dgm:cxn modelId="{8D76F988-3D8D-489D-9043-6520CEB3EBAB}" type="presParOf" srcId="{4BFF97E7-2A07-4029-8DFA-CF27A0B474DB}" destId="{39ADBA90-AEDC-405D-BB9A-212850D80F25}" srcOrd="0" destOrd="0" presId="urn:microsoft.com/office/officeart/2018/2/layout/IconVerticalSolidList"/>
    <dgm:cxn modelId="{6818F1D8-2BC5-44A4-9CF7-231201F496B6}" type="presParOf" srcId="{4BFF97E7-2A07-4029-8DFA-CF27A0B474DB}" destId="{0A739C9D-D77E-4349-B559-3DE98614568F}" srcOrd="1" destOrd="0" presId="urn:microsoft.com/office/officeart/2018/2/layout/IconVerticalSolidList"/>
    <dgm:cxn modelId="{A70AD8F3-0FC6-458A-A9F6-4C132C730BDB}" type="presParOf" srcId="{4BFF97E7-2A07-4029-8DFA-CF27A0B474DB}" destId="{1A9B707C-28F6-4C92-9F4B-FDDCB33922A7}" srcOrd="2" destOrd="0" presId="urn:microsoft.com/office/officeart/2018/2/layout/IconVerticalSolidList"/>
    <dgm:cxn modelId="{E5E222CA-E7B6-45D0-AA8F-E7454420166A}" type="presParOf" srcId="{4BFF97E7-2A07-4029-8DFA-CF27A0B474DB}" destId="{DE720BFC-1465-4376-9E85-A1416DE452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1D49E3-7659-48F9-9B09-64273E07D58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D627CF-5887-43D0-B3F2-BFF2A07ACDC5}">
      <dgm:prSet custT="1"/>
      <dgm:spPr/>
      <dgm:t>
        <a:bodyPr/>
        <a:lstStyle/>
        <a:p>
          <a:pPr>
            <a:lnSpc>
              <a:spcPct val="100000"/>
            </a:lnSpc>
          </a:pPr>
          <a:r>
            <a:rPr lang="en-US" sz="2800" dirty="0"/>
            <a:t>Subjects who utilized R10 before arrest were nine times more likely to utilize services after release</a:t>
          </a:r>
        </a:p>
      </dgm:t>
    </dgm:pt>
    <dgm:pt modelId="{2AC9EE83-6107-4C77-AB59-CEBE1EEB4E34}" type="parTrans" cxnId="{514F019E-2B8F-47BC-BC3C-28C9A0A45FFA}">
      <dgm:prSet/>
      <dgm:spPr/>
      <dgm:t>
        <a:bodyPr/>
        <a:lstStyle/>
        <a:p>
          <a:endParaRPr lang="en-US"/>
        </a:p>
      </dgm:t>
    </dgm:pt>
    <dgm:pt modelId="{8367FDFF-7743-485C-9CB5-7BC2A4AC7775}" type="sibTrans" cxnId="{514F019E-2B8F-47BC-BC3C-28C9A0A45FFA}">
      <dgm:prSet/>
      <dgm:spPr/>
      <dgm:t>
        <a:bodyPr/>
        <a:lstStyle/>
        <a:p>
          <a:endParaRPr lang="en-US"/>
        </a:p>
      </dgm:t>
    </dgm:pt>
    <dgm:pt modelId="{CF8877B0-584E-43E4-BE3D-C5F57ADC1D29}" type="pres">
      <dgm:prSet presAssocID="{3E1D49E3-7659-48F9-9B09-64273E07D588}" presName="root" presStyleCnt="0">
        <dgm:presLayoutVars>
          <dgm:dir/>
          <dgm:resizeHandles val="exact"/>
        </dgm:presLayoutVars>
      </dgm:prSet>
      <dgm:spPr/>
      <dgm:t>
        <a:bodyPr/>
        <a:lstStyle/>
        <a:p>
          <a:endParaRPr lang="en-US"/>
        </a:p>
      </dgm:t>
    </dgm:pt>
    <dgm:pt modelId="{4BFF97E7-2A07-4029-8DFA-CF27A0B474DB}" type="pres">
      <dgm:prSet presAssocID="{7ED627CF-5887-43D0-B3F2-BFF2A07ACDC5}" presName="compNode" presStyleCnt="0"/>
      <dgm:spPr/>
    </dgm:pt>
    <dgm:pt modelId="{39ADBA90-AEDC-405D-BB9A-212850D80F25}" type="pres">
      <dgm:prSet presAssocID="{7ED627CF-5887-43D0-B3F2-BFF2A07ACDC5}" presName="bgRect" presStyleLbl="bgShp" presStyleIdx="0" presStyleCnt="1" custScaleY="137459" custLinFactNeighborY="-67584"/>
      <dgm:spPr/>
    </dgm:pt>
    <dgm:pt modelId="{0A739C9D-D77E-4349-B559-3DE98614568F}" type="pres">
      <dgm:prSet presAssocID="{7ED627CF-5887-43D0-B3F2-BFF2A07ACDC5}" presName="iconRect" presStyleLbl="node1" presStyleIdx="0" presStyleCnt="1" custScaleX="152312" custScaleY="129858" custLinFactY="-13350" custLinFactNeighborX="31655" custLinFactNeighborY="-100000"/>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Bar graph with upward trend outline"/>
        </a:ext>
      </dgm:extLst>
    </dgm:pt>
    <dgm:pt modelId="{1A9B707C-28F6-4C92-9F4B-FDDCB33922A7}" type="pres">
      <dgm:prSet presAssocID="{7ED627CF-5887-43D0-B3F2-BFF2A07ACDC5}" presName="spaceRect" presStyleCnt="0"/>
      <dgm:spPr/>
    </dgm:pt>
    <dgm:pt modelId="{DE720BFC-1465-4376-9E85-A1416DE452D6}" type="pres">
      <dgm:prSet presAssocID="{7ED627CF-5887-43D0-B3F2-BFF2A07ACDC5}" presName="parTx" presStyleLbl="revTx" presStyleIdx="0" presStyleCnt="1" custScaleX="68000" custLinFactNeighborX="-9018" custLinFactNeighborY="-64354">
        <dgm:presLayoutVars>
          <dgm:chMax val="0"/>
          <dgm:chPref val="0"/>
        </dgm:presLayoutVars>
      </dgm:prSet>
      <dgm:spPr/>
      <dgm:t>
        <a:bodyPr/>
        <a:lstStyle/>
        <a:p>
          <a:endParaRPr lang="en-US"/>
        </a:p>
      </dgm:t>
    </dgm:pt>
  </dgm:ptLst>
  <dgm:cxnLst>
    <dgm:cxn modelId="{05EAE4E1-0329-4450-BE6B-7290BFF15AE2}" type="presOf" srcId="{3E1D49E3-7659-48F9-9B09-64273E07D588}" destId="{CF8877B0-584E-43E4-BE3D-C5F57ADC1D29}" srcOrd="0" destOrd="0" presId="urn:microsoft.com/office/officeart/2018/2/layout/IconVerticalSolidList"/>
    <dgm:cxn modelId="{AB2B3C64-F1D5-4528-B87B-05DF29344275}" type="presOf" srcId="{7ED627CF-5887-43D0-B3F2-BFF2A07ACDC5}" destId="{DE720BFC-1465-4376-9E85-A1416DE452D6}" srcOrd="0" destOrd="0" presId="urn:microsoft.com/office/officeart/2018/2/layout/IconVerticalSolidList"/>
    <dgm:cxn modelId="{514F019E-2B8F-47BC-BC3C-28C9A0A45FFA}" srcId="{3E1D49E3-7659-48F9-9B09-64273E07D588}" destId="{7ED627CF-5887-43D0-B3F2-BFF2A07ACDC5}" srcOrd="0" destOrd="0" parTransId="{2AC9EE83-6107-4C77-AB59-CEBE1EEB4E34}" sibTransId="{8367FDFF-7743-485C-9CB5-7BC2A4AC7775}"/>
    <dgm:cxn modelId="{080205FD-AB09-4BA0-A72B-75365A9AA7FA}" type="presParOf" srcId="{CF8877B0-584E-43E4-BE3D-C5F57ADC1D29}" destId="{4BFF97E7-2A07-4029-8DFA-CF27A0B474DB}" srcOrd="0" destOrd="0" presId="urn:microsoft.com/office/officeart/2018/2/layout/IconVerticalSolidList"/>
    <dgm:cxn modelId="{8D76F988-3D8D-489D-9043-6520CEB3EBAB}" type="presParOf" srcId="{4BFF97E7-2A07-4029-8DFA-CF27A0B474DB}" destId="{39ADBA90-AEDC-405D-BB9A-212850D80F25}" srcOrd="0" destOrd="0" presId="urn:microsoft.com/office/officeart/2018/2/layout/IconVerticalSolidList"/>
    <dgm:cxn modelId="{6818F1D8-2BC5-44A4-9CF7-231201F496B6}" type="presParOf" srcId="{4BFF97E7-2A07-4029-8DFA-CF27A0B474DB}" destId="{0A739C9D-D77E-4349-B559-3DE98614568F}" srcOrd="1" destOrd="0" presId="urn:microsoft.com/office/officeart/2018/2/layout/IconVerticalSolidList"/>
    <dgm:cxn modelId="{A70AD8F3-0FC6-458A-A9F6-4C132C730BDB}" type="presParOf" srcId="{4BFF97E7-2A07-4029-8DFA-CF27A0B474DB}" destId="{1A9B707C-28F6-4C92-9F4B-FDDCB33922A7}" srcOrd="2" destOrd="0" presId="urn:microsoft.com/office/officeart/2018/2/layout/IconVerticalSolidList"/>
    <dgm:cxn modelId="{E5E222CA-E7B6-45D0-AA8F-E7454420166A}" type="presParOf" srcId="{4BFF97E7-2A07-4029-8DFA-CF27A0B474DB}" destId="{DE720BFC-1465-4376-9E85-A1416DE452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28D70-0B2F-4C26-8867-F075D6E06F8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D1C5DA9-811C-45E6-80CC-07577A89262A}">
      <dgm:prSet phldrT="[Text]" custT="1"/>
      <dgm:spPr/>
      <dgm:t>
        <a:bodyPr/>
        <a:lstStyle/>
        <a:p>
          <a:r>
            <a:rPr lang="en-US" sz="1200" dirty="0"/>
            <a:t>ACRJ Dataset Jan 2009-Dec 2021 n=21339</a:t>
          </a:r>
        </a:p>
      </dgm:t>
    </dgm:pt>
    <dgm:pt modelId="{8A4FF4C8-0EB4-48F0-BDD1-270653BD00A1}" type="parTrans" cxnId="{2D8A6421-ED68-44FC-ADBE-28C383A06D6D}">
      <dgm:prSet/>
      <dgm:spPr/>
      <dgm:t>
        <a:bodyPr/>
        <a:lstStyle/>
        <a:p>
          <a:endParaRPr lang="en-US"/>
        </a:p>
      </dgm:t>
    </dgm:pt>
    <dgm:pt modelId="{DA0B3AFD-EAD3-4544-8CBB-7849355450C7}" type="sibTrans" cxnId="{2D8A6421-ED68-44FC-ADBE-28C383A06D6D}">
      <dgm:prSet/>
      <dgm:spPr/>
      <dgm:t>
        <a:bodyPr/>
        <a:lstStyle/>
        <a:p>
          <a:endParaRPr lang="en-US"/>
        </a:p>
      </dgm:t>
    </dgm:pt>
    <dgm:pt modelId="{E60C8A9A-EC96-4822-9A62-F2A8C4B6A66E}">
      <dgm:prSet phldrT="[Text]" custT="1"/>
      <dgm:spPr/>
      <dgm:t>
        <a:bodyPr/>
        <a:lstStyle/>
        <a:p>
          <a:r>
            <a:rPr lang="en-US" sz="1200" dirty="0"/>
            <a:t>Limit to 2019</a:t>
          </a:r>
        </a:p>
      </dgm:t>
    </dgm:pt>
    <dgm:pt modelId="{596061F1-9003-4256-907F-5AA5855CEFBF}" type="parTrans" cxnId="{58BFB45D-053D-47F4-8EBC-12ED0EB41147}">
      <dgm:prSet/>
      <dgm:spPr/>
      <dgm:t>
        <a:bodyPr/>
        <a:lstStyle/>
        <a:p>
          <a:endParaRPr lang="en-US"/>
        </a:p>
      </dgm:t>
    </dgm:pt>
    <dgm:pt modelId="{38058D1D-2D87-4CC0-B5D3-5FA47E6CED85}" type="sibTrans" cxnId="{58BFB45D-053D-47F4-8EBC-12ED0EB41147}">
      <dgm:prSet/>
      <dgm:spPr/>
      <dgm:t>
        <a:bodyPr/>
        <a:lstStyle/>
        <a:p>
          <a:endParaRPr lang="en-US"/>
        </a:p>
      </dgm:t>
    </dgm:pt>
    <dgm:pt modelId="{5333A57E-EB08-4B60-8470-06BC8B48DC25}">
      <dgm:prSet phldrT="[Text]" custT="1"/>
      <dgm:spPr/>
      <dgm:t>
        <a:bodyPr/>
        <a:lstStyle/>
        <a:p>
          <a:r>
            <a:rPr lang="en-US" sz="1200" dirty="0"/>
            <a:t>2019 ACRJ Dataset n=2702</a:t>
          </a:r>
        </a:p>
      </dgm:t>
    </dgm:pt>
    <dgm:pt modelId="{BD2B69A0-4ED2-45FA-A766-3279877C2ACF}" type="sibTrans" cxnId="{190F1451-3C1E-4FB6-876C-525B4250E8BD}">
      <dgm:prSet/>
      <dgm:spPr/>
      <dgm:t>
        <a:bodyPr/>
        <a:lstStyle/>
        <a:p>
          <a:endParaRPr lang="en-US"/>
        </a:p>
      </dgm:t>
    </dgm:pt>
    <dgm:pt modelId="{963C0E33-27BC-48FA-9B09-13E75A016CB3}" type="parTrans" cxnId="{190F1451-3C1E-4FB6-876C-525B4250E8BD}">
      <dgm:prSet/>
      <dgm:spPr/>
      <dgm:t>
        <a:bodyPr/>
        <a:lstStyle/>
        <a:p>
          <a:endParaRPr lang="en-US"/>
        </a:p>
      </dgm:t>
    </dgm:pt>
    <dgm:pt modelId="{6CB3715C-AF17-4531-A0E9-F976A6D5D987}">
      <dgm:prSet phldrT="[Text]" custT="1"/>
      <dgm:spPr/>
      <dgm:t>
        <a:bodyPr/>
        <a:lstStyle/>
        <a:p>
          <a:r>
            <a:rPr lang="en-US" sz="1100" dirty="0"/>
            <a:t>Limit to Eligible Release Types</a:t>
          </a:r>
        </a:p>
      </dgm:t>
    </dgm:pt>
    <dgm:pt modelId="{4C620EE1-5252-498A-8C5F-7AC2D3BF057E}" type="sibTrans" cxnId="{9C9AE45A-C3E2-4DB8-B12D-6835CC657CC0}">
      <dgm:prSet/>
      <dgm:spPr/>
      <dgm:t>
        <a:bodyPr/>
        <a:lstStyle/>
        <a:p>
          <a:endParaRPr lang="en-US"/>
        </a:p>
      </dgm:t>
    </dgm:pt>
    <dgm:pt modelId="{0DD84522-DF09-4E19-976A-322CDBA94BA2}" type="parTrans" cxnId="{9C9AE45A-C3E2-4DB8-B12D-6835CC657CC0}">
      <dgm:prSet/>
      <dgm:spPr/>
      <dgm:t>
        <a:bodyPr/>
        <a:lstStyle/>
        <a:p>
          <a:endParaRPr lang="en-US"/>
        </a:p>
      </dgm:t>
    </dgm:pt>
    <dgm:pt modelId="{15FADCE6-EB98-4F6E-9F0D-BE58F383FDCE}">
      <dgm:prSet phldrT="[Text]" custT="1"/>
      <dgm:spPr/>
      <dgm:t>
        <a:bodyPr/>
        <a:lstStyle/>
        <a:p>
          <a:r>
            <a:rPr lang="en-US" sz="1400" dirty="0"/>
            <a:t>ACRJ Sample n=2266</a:t>
          </a:r>
        </a:p>
      </dgm:t>
    </dgm:pt>
    <dgm:pt modelId="{5956F6C9-BCDA-4341-BDD1-DB19B2A6BDB8}" type="sibTrans" cxnId="{88A8DABA-C01A-492E-B7CF-DAF71483BF76}">
      <dgm:prSet/>
      <dgm:spPr/>
      <dgm:t>
        <a:bodyPr/>
        <a:lstStyle/>
        <a:p>
          <a:endParaRPr lang="en-US"/>
        </a:p>
      </dgm:t>
    </dgm:pt>
    <dgm:pt modelId="{09B16291-9715-45CA-986A-8ABD78E2E86D}" type="parTrans" cxnId="{88A8DABA-C01A-492E-B7CF-DAF71483BF76}">
      <dgm:prSet/>
      <dgm:spPr/>
      <dgm:t>
        <a:bodyPr/>
        <a:lstStyle/>
        <a:p>
          <a:endParaRPr lang="en-US"/>
        </a:p>
      </dgm:t>
    </dgm:pt>
    <dgm:pt modelId="{977DBD9A-ABCF-4920-A14C-0DC17D035D8C}">
      <dgm:prSet phldrT="[Text]" custT="1"/>
      <dgm:spPr/>
      <dgm:t>
        <a:bodyPr/>
        <a:lstStyle/>
        <a:p>
          <a:r>
            <a:rPr lang="en-US" sz="1200" dirty="0"/>
            <a:t>10 % Random Sample</a:t>
          </a:r>
        </a:p>
      </dgm:t>
    </dgm:pt>
    <dgm:pt modelId="{771D8913-E1C9-4DC0-8FEA-73C46DB78C9D}" type="sibTrans" cxnId="{57E7C2E6-AF02-4303-9A1C-B06AE2A6FDA9}">
      <dgm:prSet/>
      <dgm:spPr/>
      <dgm:t>
        <a:bodyPr/>
        <a:lstStyle/>
        <a:p>
          <a:endParaRPr lang="en-US"/>
        </a:p>
      </dgm:t>
    </dgm:pt>
    <dgm:pt modelId="{5E5B2104-2BA7-4437-B0FA-F6DF71599CF3}" type="parTrans" cxnId="{57E7C2E6-AF02-4303-9A1C-B06AE2A6FDA9}">
      <dgm:prSet/>
      <dgm:spPr/>
      <dgm:t>
        <a:bodyPr/>
        <a:lstStyle/>
        <a:p>
          <a:endParaRPr lang="en-US"/>
        </a:p>
      </dgm:t>
    </dgm:pt>
    <dgm:pt modelId="{3ED1A306-EFFE-485D-8465-90CB2D67D0B4}">
      <dgm:prSet phldrT="[Text]" custT="1"/>
      <dgm:spPr/>
      <dgm:t>
        <a:bodyPr/>
        <a:lstStyle/>
        <a:p>
          <a:r>
            <a:rPr lang="en-US" sz="1200" dirty="0"/>
            <a:t>Study Sample n=216</a:t>
          </a:r>
        </a:p>
      </dgm:t>
    </dgm:pt>
    <dgm:pt modelId="{631A953B-F55F-4AB5-85B2-618732E65CA8}" type="sibTrans" cxnId="{CC8E4981-11B2-4114-9C0D-26A3D3E62E21}">
      <dgm:prSet/>
      <dgm:spPr/>
      <dgm:t>
        <a:bodyPr/>
        <a:lstStyle/>
        <a:p>
          <a:endParaRPr lang="en-US"/>
        </a:p>
      </dgm:t>
    </dgm:pt>
    <dgm:pt modelId="{BD493C36-068D-42F3-8D32-F75D0CD1618A}" type="parTrans" cxnId="{CC8E4981-11B2-4114-9C0D-26A3D3E62E21}">
      <dgm:prSet/>
      <dgm:spPr/>
      <dgm:t>
        <a:bodyPr/>
        <a:lstStyle/>
        <a:p>
          <a:endParaRPr lang="en-US"/>
        </a:p>
      </dgm:t>
    </dgm:pt>
    <dgm:pt modelId="{43025995-5CC0-4835-A7C4-E55F75BD9E92}">
      <dgm:prSet phldrT="[Text]" custT="1"/>
      <dgm:spPr/>
      <dgm:t>
        <a:bodyPr/>
        <a:lstStyle/>
        <a:p>
          <a:r>
            <a:rPr lang="en-US" sz="1200" dirty="0"/>
            <a:t>Every booking event for each subject </a:t>
          </a:r>
        </a:p>
      </dgm:t>
    </dgm:pt>
    <dgm:pt modelId="{616DE1D2-B132-4D3F-BBB7-EF2604BF3880}" type="sibTrans" cxnId="{C20532C7-40ED-4A80-ACCF-5EDED07DDC79}">
      <dgm:prSet/>
      <dgm:spPr/>
      <dgm:t>
        <a:bodyPr/>
        <a:lstStyle/>
        <a:p>
          <a:endParaRPr lang="en-US"/>
        </a:p>
      </dgm:t>
    </dgm:pt>
    <dgm:pt modelId="{10F38CA7-B005-4C1B-B562-C844BF8879CD}" type="parTrans" cxnId="{C20532C7-40ED-4A80-ACCF-5EDED07DDC79}">
      <dgm:prSet/>
      <dgm:spPr/>
      <dgm:t>
        <a:bodyPr/>
        <a:lstStyle/>
        <a:p>
          <a:endParaRPr lang="en-US"/>
        </a:p>
      </dgm:t>
    </dgm:pt>
    <dgm:pt modelId="{00E704C0-58E6-4ADC-84FC-8053D8700B3B}">
      <dgm:prSet phldrT="[Text]" custT="1"/>
      <dgm:spPr/>
      <dgm:t>
        <a:bodyPr/>
        <a:lstStyle/>
        <a:p>
          <a:r>
            <a:rPr lang="en-US" sz="1200" dirty="0"/>
            <a:t>Record Variables of Interest; Classify Arrests as Substance Related</a:t>
          </a:r>
        </a:p>
      </dgm:t>
    </dgm:pt>
    <dgm:pt modelId="{654E8116-0AE0-4E11-B4F8-AB51FCE46D7D}" type="sibTrans" cxnId="{AA336726-F216-4FA9-8713-2F919E6DF6DB}">
      <dgm:prSet/>
      <dgm:spPr/>
      <dgm:t>
        <a:bodyPr/>
        <a:lstStyle/>
        <a:p>
          <a:endParaRPr lang="en-US"/>
        </a:p>
      </dgm:t>
    </dgm:pt>
    <dgm:pt modelId="{E4845F25-55CC-4BBD-B5E6-112112094107}" type="parTrans" cxnId="{AA336726-F216-4FA9-8713-2F919E6DF6DB}">
      <dgm:prSet/>
      <dgm:spPr/>
      <dgm:t>
        <a:bodyPr/>
        <a:lstStyle/>
        <a:p>
          <a:endParaRPr lang="en-US"/>
        </a:p>
      </dgm:t>
    </dgm:pt>
    <dgm:pt modelId="{8D666A71-5B54-44AC-80B2-B478AAFD4EA5}">
      <dgm:prSet phldrT="[Text]" custT="1"/>
      <dgm:spPr/>
      <dgm:t>
        <a:bodyPr/>
        <a:lstStyle/>
        <a:p>
          <a:r>
            <a:rPr lang="en-US" sz="1200" dirty="0"/>
            <a:t>Search EMR for Subjects</a:t>
          </a:r>
        </a:p>
      </dgm:t>
    </dgm:pt>
    <dgm:pt modelId="{7FF748EC-E0E4-4496-B4DF-00557811BA91}" type="sibTrans" cxnId="{76BAC341-02A5-40EA-AB78-CCD6C07BB643}">
      <dgm:prSet/>
      <dgm:spPr/>
      <dgm:t>
        <a:bodyPr/>
        <a:lstStyle/>
        <a:p>
          <a:endParaRPr lang="en-US"/>
        </a:p>
      </dgm:t>
    </dgm:pt>
    <dgm:pt modelId="{F7C77CD3-2DFD-49D1-89B3-4294632E68AC}" type="parTrans" cxnId="{76BAC341-02A5-40EA-AB78-CCD6C07BB643}">
      <dgm:prSet/>
      <dgm:spPr/>
      <dgm:t>
        <a:bodyPr/>
        <a:lstStyle/>
        <a:p>
          <a:endParaRPr lang="en-US"/>
        </a:p>
      </dgm:t>
    </dgm:pt>
    <dgm:pt modelId="{017D41F3-7F5A-4DA6-9506-095EF57DE621}">
      <dgm:prSet phldrT="[Text]" custT="1"/>
      <dgm:spPr/>
      <dgm:t>
        <a:bodyPr/>
        <a:lstStyle/>
        <a:p>
          <a:r>
            <a:rPr lang="en-US" sz="1200" dirty="0"/>
            <a:t>Exclude Subjects without MRN</a:t>
          </a:r>
        </a:p>
      </dgm:t>
    </dgm:pt>
    <dgm:pt modelId="{318EF8AB-A735-4655-A0A6-C9C1EBA546B1}" type="sibTrans" cxnId="{51FBAD4B-1763-4426-8F55-58DE9F8E0983}">
      <dgm:prSet/>
      <dgm:spPr/>
      <dgm:t>
        <a:bodyPr/>
        <a:lstStyle/>
        <a:p>
          <a:endParaRPr lang="en-US"/>
        </a:p>
      </dgm:t>
    </dgm:pt>
    <dgm:pt modelId="{BE1FFA5C-D413-42F7-8466-C08EC876A61B}" type="parTrans" cxnId="{51FBAD4B-1763-4426-8F55-58DE9F8E0983}">
      <dgm:prSet/>
      <dgm:spPr/>
      <dgm:t>
        <a:bodyPr/>
        <a:lstStyle/>
        <a:p>
          <a:endParaRPr lang="en-US"/>
        </a:p>
      </dgm:t>
    </dgm:pt>
    <dgm:pt modelId="{B384148E-312A-42BB-913D-B190CD1BF1A8}">
      <dgm:prSet phldrT="[Text]" custT="1"/>
      <dgm:spPr/>
      <dgm:t>
        <a:bodyPr/>
        <a:lstStyle/>
        <a:p>
          <a:r>
            <a:rPr lang="en-US" sz="1200" dirty="0"/>
            <a:t>Record ED Visits within 12mo Release n=180</a:t>
          </a:r>
        </a:p>
      </dgm:t>
    </dgm:pt>
    <dgm:pt modelId="{FBA02DB9-06DE-45E7-8887-4667EA481462}" type="sibTrans" cxnId="{E792D674-0E1D-4C8B-B3D5-46FA9A0B8E14}">
      <dgm:prSet/>
      <dgm:spPr/>
      <dgm:t>
        <a:bodyPr/>
        <a:lstStyle/>
        <a:p>
          <a:endParaRPr lang="en-US"/>
        </a:p>
      </dgm:t>
    </dgm:pt>
    <dgm:pt modelId="{F68A3268-75FE-420D-A8B6-89C6325947DE}" type="parTrans" cxnId="{E792D674-0E1D-4C8B-B3D5-46FA9A0B8E14}">
      <dgm:prSet/>
      <dgm:spPr/>
      <dgm:t>
        <a:bodyPr/>
        <a:lstStyle/>
        <a:p>
          <a:endParaRPr lang="en-US"/>
        </a:p>
      </dgm:t>
    </dgm:pt>
    <dgm:pt modelId="{624C4B03-5653-46E2-B92E-AD34EBF35E43}">
      <dgm:prSet phldrT="[Text]" custT="1"/>
      <dgm:spPr/>
      <dgm:t>
        <a:bodyPr/>
        <a:lstStyle/>
        <a:p>
          <a:r>
            <a:rPr lang="en-US" sz="1200" dirty="0"/>
            <a:t>Include OSH data if available in EHR</a:t>
          </a:r>
        </a:p>
      </dgm:t>
    </dgm:pt>
    <dgm:pt modelId="{9764A4D1-EE2B-4D78-91CF-FA54CA3B46B3}" type="sibTrans" cxnId="{439C5AEF-9FD7-4996-9D1F-376CEE3C8C18}">
      <dgm:prSet/>
      <dgm:spPr/>
      <dgm:t>
        <a:bodyPr/>
        <a:lstStyle/>
        <a:p>
          <a:endParaRPr lang="en-US"/>
        </a:p>
      </dgm:t>
    </dgm:pt>
    <dgm:pt modelId="{909E3AEF-56B2-44CB-A774-877EA9793CAC}" type="parTrans" cxnId="{439C5AEF-9FD7-4996-9D1F-376CEE3C8C18}">
      <dgm:prSet/>
      <dgm:spPr/>
      <dgm:t>
        <a:bodyPr/>
        <a:lstStyle/>
        <a:p>
          <a:endParaRPr lang="en-US"/>
        </a:p>
      </dgm:t>
    </dgm:pt>
    <dgm:pt modelId="{50DB4642-EF9D-49D2-85AD-00FF3609AC4F}" type="pres">
      <dgm:prSet presAssocID="{0AD28D70-0B2F-4C26-8867-F075D6E06F8F}" presName="rootnode" presStyleCnt="0">
        <dgm:presLayoutVars>
          <dgm:chMax/>
          <dgm:chPref/>
          <dgm:dir/>
          <dgm:animLvl val="lvl"/>
        </dgm:presLayoutVars>
      </dgm:prSet>
      <dgm:spPr/>
      <dgm:t>
        <a:bodyPr/>
        <a:lstStyle/>
        <a:p>
          <a:endParaRPr lang="en-US"/>
        </a:p>
      </dgm:t>
    </dgm:pt>
    <dgm:pt modelId="{5C4FDB85-B7FC-4609-9275-0B6B2822BDC7}" type="pres">
      <dgm:prSet presAssocID="{CD1C5DA9-811C-45E6-80CC-07577A89262A}" presName="composite" presStyleCnt="0"/>
      <dgm:spPr/>
    </dgm:pt>
    <dgm:pt modelId="{39687AB2-8BD8-4DBD-8FE1-53FB31A29985}" type="pres">
      <dgm:prSet presAssocID="{CD1C5DA9-811C-45E6-80CC-07577A89262A}" presName="bentUpArrow1" presStyleLbl="alignImgPlace1" presStyleIdx="0" presStyleCnt="6"/>
      <dgm:spPr/>
    </dgm:pt>
    <dgm:pt modelId="{985B7DCB-BCBD-4888-ABE9-F9F6AADB4EB1}" type="pres">
      <dgm:prSet presAssocID="{CD1C5DA9-811C-45E6-80CC-07577A89262A}" presName="ParentText" presStyleLbl="node1" presStyleIdx="0" presStyleCnt="7" custLinFactNeighborX="2468" custLinFactNeighborY="410">
        <dgm:presLayoutVars>
          <dgm:chMax val="1"/>
          <dgm:chPref val="1"/>
          <dgm:bulletEnabled val="1"/>
        </dgm:presLayoutVars>
      </dgm:prSet>
      <dgm:spPr/>
      <dgm:t>
        <a:bodyPr/>
        <a:lstStyle/>
        <a:p>
          <a:endParaRPr lang="en-US"/>
        </a:p>
      </dgm:t>
    </dgm:pt>
    <dgm:pt modelId="{B0AE67FB-902B-4734-BB17-4C0306BB33BC}" type="pres">
      <dgm:prSet presAssocID="{CD1C5DA9-811C-45E6-80CC-07577A89262A}" presName="ChildText" presStyleLbl="revTx" presStyleIdx="0" presStyleCnt="7">
        <dgm:presLayoutVars>
          <dgm:chMax val="0"/>
          <dgm:chPref val="0"/>
          <dgm:bulletEnabled val="1"/>
        </dgm:presLayoutVars>
      </dgm:prSet>
      <dgm:spPr/>
      <dgm:t>
        <a:bodyPr/>
        <a:lstStyle/>
        <a:p>
          <a:endParaRPr lang="en-US"/>
        </a:p>
      </dgm:t>
    </dgm:pt>
    <dgm:pt modelId="{81640AD9-A751-4887-AA06-551BCCD49B48}" type="pres">
      <dgm:prSet presAssocID="{DA0B3AFD-EAD3-4544-8CBB-7849355450C7}" presName="sibTrans" presStyleCnt="0"/>
      <dgm:spPr/>
    </dgm:pt>
    <dgm:pt modelId="{7A8DE7D3-42A0-4D31-87A1-22AE909CFBCB}" type="pres">
      <dgm:prSet presAssocID="{5333A57E-EB08-4B60-8470-06BC8B48DC25}" presName="composite" presStyleCnt="0"/>
      <dgm:spPr/>
    </dgm:pt>
    <dgm:pt modelId="{8A4FED98-00BD-4C1C-983F-2F683D52FF03}" type="pres">
      <dgm:prSet presAssocID="{5333A57E-EB08-4B60-8470-06BC8B48DC25}" presName="bentUpArrow1" presStyleLbl="alignImgPlace1" presStyleIdx="1" presStyleCnt="6"/>
      <dgm:spPr/>
    </dgm:pt>
    <dgm:pt modelId="{72651149-C9C8-42C5-8A66-8A23E7C82318}" type="pres">
      <dgm:prSet presAssocID="{5333A57E-EB08-4B60-8470-06BC8B48DC25}" presName="ParentText" presStyleLbl="node1" presStyleIdx="1" presStyleCnt="7">
        <dgm:presLayoutVars>
          <dgm:chMax val="1"/>
          <dgm:chPref val="1"/>
          <dgm:bulletEnabled val="1"/>
        </dgm:presLayoutVars>
      </dgm:prSet>
      <dgm:spPr/>
      <dgm:t>
        <a:bodyPr/>
        <a:lstStyle/>
        <a:p>
          <a:endParaRPr lang="en-US"/>
        </a:p>
      </dgm:t>
    </dgm:pt>
    <dgm:pt modelId="{72F9053A-FA34-45D3-A168-E561EAADEF55}" type="pres">
      <dgm:prSet presAssocID="{5333A57E-EB08-4B60-8470-06BC8B48DC25}" presName="ChildText" presStyleLbl="revTx" presStyleIdx="1" presStyleCnt="7">
        <dgm:presLayoutVars>
          <dgm:chMax val="0"/>
          <dgm:chPref val="0"/>
          <dgm:bulletEnabled val="1"/>
        </dgm:presLayoutVars>
      </dgm:prSet>
      <dgm:spPr/>
      <dgm:t>
        <a:bodyPr/>
        <a:lstStyle/>
        <a:p>
          <a:endParaRPr lang="en-US"/>
        </a:p>
      </dgm:t>
    </dgm:pt>
    <dgm:pt modelId="{723A9EFC-46EF-4BBC-B78E-A33A31292D41}" type="pres">
      <dgm:prSet presAssocID="{BD2B69A0-4ED2-45FA-A766-3279877C2ACF}" presName="sibTrans" presStyleCnt="0"/>
      <dgm:spPr/>
    </dgm:pt>
    <dgm:pt modelId="{E1AE98F1-9173-4CB6-9FF5-F51E70ABD3C4}" type="pres">
      <dgm:prSet presAssocID="{15FADCE6-EB98-4F6E-9F0D-BE58F383FDCE}" presName="composite" presStyleCnt="0"/>
      <dgm:spPr/>
    </dgm:pt>
    <dgm:pt modelId="{560FCD85-E3A6-4C1C-9E27-B5F1E2F15E2A}" type="pres">
      <dgm:prSet presAssocID="{15FADCE6-EB98-4F6E-9F0D-BE58F383FDCE}" presName="bentUpArrow1" presStyleLbl="alignImgPlace1" presStyleIdx="2" presStyleCnt="6"/>
      <dgm:spPr/>
    </dgm:pt>
    <dgm:pt modelId="{34498C35-8832-4D0E-A15D-FC81FF625658}" type="pres">
      <dgm:prSet presAssocID="{15FADCE6-EB98-4F6E-9F0D-BE58F383FDCE}" presName="ParentText" presStyleLbl="node1" presStyleIdx="2" presStyleCnt="7">
        <dgm:presLayoutVars>
          <dgm:chMax val="1"/>
          <dgm:chPref val="1"/>
          <dgm:bulletEnabled val="1"/>
        </dgm:presLayoutVars>
      </dgm:prSet>
      <dgm:spPr/>
      <dgm:t>
        <a:bodyPr/>
        <a:lstStyle/>
        <a:p>
          <a:endParaRPr lang="en-US"/>
        </a:p>
      </dgm:t>
    </dgm:pt>
    <dgm:pt modelId="{D5C6C27B-1BC2-468E-941A-0BBAE72F6E95}" type="pres">
      <dgm:prSet presAssocID="{15FADCE6-EB98-4F6E-9F0D-BE58F383FDCE}" presName="ChildText" presStyleLbl="revTx" presStyleIdx="2" presStyleCnt="7">
        <dgm:presLayoutVars>
          <dgm:chMax val="0"/>
          <dgm:chPref val="0"/>
          <dgm:bulletEnabled val="1"/>
        </dgm:presLayoutVars>
      </dgm:prSet>
      <dgm:spPr/>
      <dgm:t>
        <a:bodyPr/>
        <a:lstStyle/>
        <a:p>
          <a:endParaRPr lang="en-US"/>
        </a:p>
      </dgm:t>
    </dgm:pt>
    <dgm:pt modelId="{A9B09D1E-01D8-479C-9892-FD7CD9513F0A}" type="pres">
      <dgm:prSet presAssocID="{5956F6C9-BCDA-4341-BDD1-DB19B2A6BDB8}" presName="sibTrans" presStyleCnt="0"/>
      <dgm:spPr/>
    </dgm:pt>
    <dgm:pt modelId="{5EE7BE9F-11BE-4E61-AAC9-A09CC343508F}" type="pres">
      <dgm:prSet presAssocID="{3ED1A306-EFFE-485D-8465-90CB2D67D0B4}" presName="composite" presStyleCnt="0"/>
      <dgm:spPr/>
    </dgm:pt>
    <dgm:pt modelId="{37F27C25-4228-42EC-BC3B-E5F9E24292AA}" type="pres">
      <dgm:prSet presAssocID="{3ED1A306-EFFE-485D-8465-90CB2D67D0B4}" presName="bentUpArrow1" presStyleLbl="alignImgPlace1" presStyleIdx="3" presStyleCnt="6"/>
      <dgm:spPr/>
    </dgm:pt>
    <dgm:pt modelId="{4B5CB0D9-071D-4D4C-A8CE-799746AA8515}" type="pres">
      <dgm:prSet presAssocID="{3ED1A306-EFFE-485D-8465-90CB2D67D0B4}" presName="ParentText" presStyleLbl="node1" presStyleIdx="3" presStyleCnt="7">
        <dgm:presLayoutVars>
          <dgm:chMax val="1"/>
          <dgm:chPref val="1"/>
          <dgm:bulletEnabled val="1"/>
        </dgm:presLayoutVars>
      </dgm:prSet>
      <dgm:spPr/>
      <dgm:t>
        <a:bodyPr/>
        <a:lstStyle/>
        <a:p>
          <a:endParaRPr lang="en-US"/>
        </a:p>
      </dgm:t>
    </dgm:pt>
    <dgm:pt modelId="{E03A4198-6F34-4FC4-8116-D175526A5AE5}" type="pres">
      <dgm:prSet presAssocID="{3ED1A306-EFFE-485D-8465-90CB2D67D0B4}" presName="ChildText" presStyleLbl="revTx" presStyleIdx="3" presStyleCnt="7">
        <dgm:presLayoutVars>
          <dgm:chMax val="0"/>
          <dgm:chPref val="0"/>
          <dgm:bulletEnabled val="1"/>
        </dgm:presLayoutVars>
      </dgm:prSet>
      <dgm:spPr/>
      <dgm:t>
        <a:bodyPr/>
        <a:lstStyle/>
        <a:p>
          <a:endParaRPr lang="en-US"/>
        </a:p>
      </dgm:t>
    </dgm:pt>
    <dgm:pt modelId="{584F3C1B-4175-44BE-83F8-93A4E131B47A}" type="pres">
      <dgm:prSet presAssocID="{631A953B-F55F-4AB5-85B2-618732E65CA8}" presName="sibTrans" presStyleCnt="0"/>
      <dgm:spPr/>
    </dgm:pt>
    <dgm:pt modelId="{D424F540-69A3-47C1-B4A8-869ACF52C0EF}" type="pres">
      <dgm:prSet presAssocID="{00E704C0-58E6-4ADC-84FC-8053D8700B3B}" presName="composite" presStyleCnt="0"/>
      <dgm:spPr/>
    </dgm:pt>
    <dgm:pt modelId="{1D47D8BF-5C87-405D-8EA3-F446D52EC931}" type="pres">
      <dgm:prSet presAssocID="{00E704C0-58E6-4ADC-84FC-8053D8700B3B}" presName="bentUpArrow1" presStyleLbl="alignImgPlace1" presStyleIdx="4" presStyleCnt="6"/>
      <dgm:spPr/>
    </dgm:pt>
    <dgm:pt modelId="{A4EFBCF5-54E0-4CF5-A364-0948EEDB6474}" type="pres">
      <dgm:prSet presAssocID="{00E704C0-58E6-4ADC-84FC-8053D8700B3B}" presName="ParentText" presStyleLbl="node1" presStyleIdx="4" presStyleCnt="7">
        <dgm:presLayoutVars>
          <dgm:chMax val="1"/>
          <dgm:chPref val="1"/>
          <dgm:bulletEnabled val="1"/>
        </dgm:presLayoutVars>
      </dgm:prSet>
      <dgm:spPr/>
      <dgm:t>
        <a:bodyPr/>
        <a:lstStyle/>
        <a:p>
          <a:endParaRPr lang="en-US"/>
        </a:p>
      </dgm:t>
    </dgm:pt>
    <dgm:pt modelId="{D628D3B2-4693-4EEC-A705-8BFA92AA11CC}" type="pres">
      <dgm:prSet presAssocID="{00E704C0-58E6-4ADC-84FC-8053D8700B3B}" presName="ChildText" presStyleLbl="revTx" presStyleIdx="4" presStyleCnt="7">
        <dgm:presLayoutVars>
          <dgm:chMax val="0"/>
          <dgm:chPref val="0"/>
          <dgm:bulletEnabled val="1"/>
        </dgm:presLayoutVars>
      </dgm:prSet>
      <dgm:spPr/>
    </dgm:pt>
    <dgm:pt modelId="{847E346B-1F81-4DE3-9624-2E6193297D60}" type="pres">
      <dgm:prSet presAssocID="{654E8116-0AE0-4E11-B4F8-AB51FCE46D7D}" presName="sibTrans" presStyleCnt="0"/>
      <dgm:spPr/>
    </dgm:pt>
    <dgm:pt modelId="{02EE593D-5EC8-48D3-A7F9-B719EBC21451}" type="pres">
      <dgm:prSet presAssocID="{8D666A71-5B54-44AC-80B2-B478AAFD4EA5}" presName="composite" presStyleCnt="0"/>
      <dgm:spPr/>
    </dgm:pt>
    <dgm:pt modelId="{CFA065E1-D225-4BEE-9853-BE71456E694D}" type="pres">
      <dgm:prSet presAssocID="{8D666A71-5B54-44AC-80B2-B478AAFD4EA5}" presName="bentUpArrow1" presStyleLbl="alignImgPlace1" presStyleIdx="5" presStyleCnt="6"/>
      <dgm:spPr/>
    </dgm:pt>
    <dgm:pt modelId="{2EFEB39F-572E-4863-83FF-01E2609F1702}" type="pres">
      <dgm:prSet presAssocID="{8D666A71-5B54-44AC-80B2-B478AAFD4EA5}" presName="ParentText" presStyleLbl="node1" presStyleIdx="5" presStyleCnt="7">
        <dgm:presLayoutVars>
          <dgm:chMax val="1"/>
          <dgm:chPref val="1"/>
          <dgm:bulletEnabled val="1"/>
        </dgm:presLayoutVars>
      </dgm:prSet>
      <dgm:spPr/>
      <dgm:t>
        <a:bodyPr/>
        <a:lstStyle/>
        <a:p>
          <a:endParaRPr lang="en-US"/>
        </a:p>
      </dgm:t>
    </dgm:pt>
    <dgm:pt modelId="{DCEA492A-69B5-4D07-8F21-156372692D56}" type="pres">
      <dgm:prSet presAssocID="{8D666A71-5B54-44AC-80B2-B478AAFD4EA5}" presName="ChildText" presStyleLbl="revTx" presStyleIdx="5" presStyleCnt="7">
        <dgm:presLayoutVars>
          <dgm:chMax val="0"/>
          <dgm:chPref val="0"/>
          <dgm:bulletEnabled val="1"/>
        </dgm:presLayoutVars>
      </dgm:prSet>
      <dgm:spPr/>
      <dgm:t>
        <a:bodyPr/>
        <a:lstStyle/>
        <a:p>
          <a:endParaRPr lang="en-US"/>
        </a:p>
      </dgm:t>
    </dgm:pt>
    <dgm:pt modelId="{81BD761E-0422-4707-A2AB-4CBD149A4A59}" type="pres">
      <dgm:prSet presAssocID="{7FF748EC-E0E4-4496-B4DF-00557811BA91}" presName="sibTrans" presStyleCnt="0"/>
      <dgm:spPr/>
    </dgm:pt>
    <dgm:pt modelId="{6DD334CD-C97C-4DC0-A4C2-81A9A0F8F0F1}" type="pres">
      <dgm:prSet presAssocID="{B384148E-312A-42BB-913D-B190CD1BF1A8}" presName="composite" presStyleCnt="0"/>
      <dgm:spPr/>
    </dgm:pt>
    <dgm:pt modelId="{032A385F-FBC2-4187-9BCB-381E9AC27514}" type="pres">
      <dgm:prSet presAssocID="{B384148E-312A-42BB-913D-B190CD1BF1A8}" presName="ParentText" presStyleLbl="node1" presStyleIdx="6" presStyleCnt="7">
        <dgm:presLayoutVars>
          <dgm:chMax val="1"/>
          <dgm:chPref val="1"/>
          <dgm:bulletEnabled val="1"/>
        </dgm:presLayoutVars>
      </dgm:prSet>
      <dgm:spPr/>
      <dgm:t>
        <a:bodyPr/>
        <a:lstStyle/>
        <a:p>
          <a:endParaRPr lang="en-US"/>
        </a:p>
      </dgm:t>
    </dgm:pt>
    <dgm:pt modelId="{BF7F7CB0-7721-4C57-AB19-834242388182}" type="pres">
      <dgm:prSet presAssocID="{B384148E-312A-42BB-913D-B190CD1BF1A8}" presName="FinalChildText" presStyleLbl="revTx" presStyleIdx="6" presStyleCnt="7">
        <dgm:presLayoutVars>
          <dgm:chMax val="0"/>
          <dgm:chPref val="0"/>
          <dgm:bulletEnabled val="1"/>
        </dgm:presLayoutVars>
      </dgm:prSet>
      <dgm:spPr/>
      <dgm:t>
        <a:bodyPr/>
        <a:lstStyle/>
        <a:p>
          <a:endParaRPr lang="en-US"/>
        </a:p>
      </dgm:t>
    </dgm:pt>
  </dgm:ptLst>
  <dgm:cxnLst>
    <dgm:cxn modelId="{E792D674-0E1D-4C8B-B3D5-46FA9A0B8E14}" srcId="{0AD28D70-0B2F-4C26-8867-F075D6E06F8F}" destId="{B384148E-312A-42BB-913D-B190CD1BF1A8}" srcOrd="6" destOrd="0" parTransId="{F68A3268-75FE-420D-A8B6-89C6325947DE}" sibTransId="{FBA02DB9-06DE-45E7-8887-4667EA481462}"/>
    <dgm:cxn modelId="{F1FE23A6-B313-4373-BFAC-DC95321F52BB}" type="presOf" srcId="{8D666A71-5B54-44AC-80B2-B478AAFD4EA5}" destId="{2EFEB39F-572E-4863-83FF-01E2609F1702}" srcOrd="0" destOrd="0" presId="urn:microsoft.com/office/officeart/2005/8/layout/StepDownProcess"/>
    <dgm:cxn modelId="{439C5AEF-9FD7-4996-9D1F-376CEE3C8C18}" srcId="{B384148E-312A-42BB-913D-B190CD1BF1A8}" destId="{624C4B03-5653-46E2-B92E-AD34EBF35E43}" srcOrd="0" destOrd="0" parTransId="{909E3AEF-56B2-44CB-A774-877EA9793CAC}" sibTransId="{9764A4D1-EE2B-4D78-91CF-FA54CA3B46B3}"/>
    <dgm:cxn modelId="{F13D7733-EC18-40B5-A0F9-8B129F66EB8A}" type="presOf" srcId="{624C4B03-5653-46E2-B92E-AD34EBF35E43}" destId="{BF7F7CB0-7721-4C57-AB19-834242388182}" srcOrd="0" destOrd="0" presId="urn:microsoft.com/office/officeart/2005/8/layout/StepDownProcess"/>
    <dgm:cxn modelId="{76BAC341-02A5-40EA-AB78-CCD6C07BB643}" srcId="{0AD28D70-0B2F-4C26-8867-F075D6E06F8F}" destId="{8D666A71-5B54-44AC-80B2-B478AAFD4EA5}" srcOrd="5" destOrd="0" parTransId="{F7C77CD3-2DFD-49D1-89B3-4294632E68AC}" sibTransId="{7FF748EC-E0E4-4496-B4DF-00557811BA91}"/>
    <dgm:cxn modelId="{58BFB45D-053D-47F4-8EBC-12ED0EB41147}" srcId="{CD1C5DA9-811C-45E6-80CC-07577A89262A}" destId="{E60C8A9A-EC96-4822-9A62-F2A8C4B6A66E}" srcOrd="0" destOrd="0" parTransId="{596061F1-9003-4256-907F-5AA5855CEFBF}" sibTransId="{38058D1D-2D87-4CC0-B5D3-5FA47E6CED85}"/>
    <dgm:cxn modelId="{9C9AE45A-C3E2-4DB8-B12D-6835CC657CC0}" srcId="{5333A57E-EB08-4B60-8470-06BC8B48DC25}" destId="{6CB3715C-AF17-4531-A0E9-F976A6D5D987}" srcOrd="0" destOrd="0" parTransId="{0DD84522-DF09-4E19-976A-322CDBA94BA2}" sibTransId="{4C620EE1-5252-498A-8C5F-7AC2D3BF057E}"/>
    <dgm:cxn modelId="{190F1451-3C1E-4FB6-876C-525B4250E8BD}" srcId="{0AD28D70-0B2F-4C26-8867-F075D6E06F8F}" destId="{5333A57E-EB08-4B60-8470-06BC8B48DC25}" srcOrd="1" destOrd="0" parTransId="{963C0E33-27BC-48FA-9B09-13E75A016CB3}" sibTransId="{BD2B69A0-4ED2-45FA-A766-3279877C2ACF}"/>
    <dgm:cxn modelId="{F8012A13-4B4D-4E0F-9ADC-B2869712B0FE}" type="presOf" srcId="{B384148E-312A-42BB-913D-B190CD1BF1A8}" destId="{032A385F-FBC2-4187-9BCB-381E9AC27514}" srcOrd="0" destOrd="0" presId="urn:microsoft.com/office/officeart/2005/8/layout/StepDownProcess"/>
    <dgm:cxn modelId="{9AEEA37D-A6F8-4BEE-8AB1-D2E95729DF2C}" type="presOf" srcId="{5333A57E-EB08-4B60-8470-06BC8B48DC25}" destId="{72651149-C9C8-42C5-8A66-8A23E7C82318}" srcOrd="0" destOrd="0" presId="urn:microsoft.com/office/officeart/2005/8/layout/StepDownProcess"/>
    <dgm:cxn modelId="{0333D38C-1183-4D2E-8DD8-13295BE388BD}" type="presOf" srcId="{E60C8A9A-EC96-4822-9A62-F2A8C4B6A66E}" destId="{B0AE67FB-902B-4734-BB17-4C0306BB33BC}" srcOrd="0" destOrd="0" presId="urn:microsoft.com/office/officeart/2005/8/layout/StepDownProcess"/>
    <dgm:cxn modelId="{C1445144-7F30-482A-8CC2-50069F2C6AA1}" type="presOf" srcId="{15FADCE6-EB98-4F6E-9F0D-BE58F383FDCE}" destId="{34498C35-8832-4D0E-A15D-FC81FF625658}" srcOrd="0" destOrd="0" presId="urn:microsoft.com/office/officeart/2005/8/layout/StepDownProcess"/>
    <dgm:cxn modelId="{BB5AB9D1-DE76-4ED0-BF5F-BDACC073DF35}" type="presOf" srcId="{017D41F3-7F5A-4DA6-9506-095EF57DE621}" destId="{DCEA492A-69B5-4D07-8F21-156372692D56}" srcOrd="0" destOrd="0" presId="urn:microsoft.com/office/officeart/2005/8/layout/StepDownProcess"/>
    <dgm:cxn modelId="{DA65E716-91EF-4312-8CF5-13CDED2AAAC0}" type="presOf" srcId="{43025995-5CC0-4835-A7C4-E55F75BD9E92}" destId="{E03A4198-6F34-4FC4-8116-D175526A5AE5}" srcOrd="0" destOrd="0" presId="urn:microsoft.com/office/officeart/2005/8/layout/StepDownProcess"/>
    <dgm:cxn modelId="{57E7C2E6-AF02-4303-9A1C-B06AE2A6FDA9}" srcId="{15FADCE6-EB98-4F6E-9F0D-BE58F383FDCE}" destId="{977DBD9A-ABCF-4920-A14C-0DC17D035D8C}" srcOrd="0" destOrd="0" parTransId="{5E5B2104-2BA7-4437-B0FA-F6DF71599CF3}" sibTransId="{771D8913-E1C9-4DC0-8FEA-73C46DB78C9D}"/>
    <dgm:cxn modelId="{51FBAD4B-1763-4426-8F55-58DE9F8E0983}" srcId="{8D666A71-5B54-44AC-80B2-B478AAFD4EA5}" destId="{017D41F3-7F5A-4DA6-9506-095EF57DE621}" srcOrd="0" destOrd="0" parTransId="{BE1FFA5C-D413-42F7-8466-C08EC876A61B}" sibTransId="{318EF8AB-A735-4655-A0A6-C9C1EBA546B1}"/>
    <dgm:cxn modelId="{776C39A5-42EC-4AC7-8219-57A32DDEF32E}" type="presOf" srcId="{00E704C0-58E6-4ADC-84FC-8053D8700B3B}" destId="{A4EFBCF5-54E0-4CF5-A364-0948EEDB6474}" srcOrd="0" destOrd="0" presId="urn:microsoft.com/office/officeart/2005/8/layout/StepDownProcess"/>
    <dgm:cxn modelId="{2D8A6421-ED68-44FC-ADBE-28C383A06D6D}" srcId="{0AD28D70-0B2F-4C26-8867-F075D6E06F8F}" destId="{CD1C5DA9-811C-45E6-80CC-07577A89262A}" srcOrd="0" destOrd="0" parTransId="{8A4FF4C8-0EB4-48F0-BDD1-270653BD00A1}" sibTransId="{DA0B3AFD-EAD3-4544-8CBB-7849355450C7}"/>
    <dgm:cxn modelId="{9A5C6347-4C16-4CB0-9B2F-2E3A06921F9D}" type="presOf" srcId="{6CB3715C-AF17-4531-A0E9-F976A6D5D987}" destId="{72F9053A-FA34-45D3-A168-E561EAADEF55}" srcOrd="0" destOrd="0" presId="urn:microsoft.com/office/officeart/2005/8/layout/StepDownProcess"/>
    <dgm:cxn modelId="{B3E38441-DB57-4D8E-B942-AD731E00A172}" type="presOf" srcId="{CD1C5DA9-811C-45E6-80CC-07577A89262A}" destId="{985B7DCB-BCBD-4888-ABE9-F9F6AADB4EB1}" srcOrd="0" destOrd="0" presId="urn:microsoft.com/office/officeart/2005/8/layout/StepDownProcess"/>
    <dgm:cxn modelId="{CC8E4981-11B2-4114-9C0D-26A3D3E62E21}" srcId="{0AD28D70-0B2F-4C26-8867-F075D6E06F8F}" destId="{3ED1A306-EFFE-485D-8465-90CB2D67D0B4}" srcOrd="3" destOrd="0" parTransId="{BD493C36-068D-42F3-8D32-F75D0CD1618A}" sibTransId="{631A953B-F55F-4AB5-85B2-618732E65CA8}"/>
    <dgm:cxn modelId="{8F556A95-BE8F-4616-AACA-9C375F4317B5}" type="presOf" srcId="{3ED1A306-EFFE-485D-8465-90CB2D67D0B4}" destId="{4B5CB0D9-071D-4D4C-A8CE-799746AA8515}" srcOrd="0" destOrd="0" presId="urn:microsoft.com/office/officeart/2005/8/layout/StepDownProcess"/>
    <dgm:cxn modelId="{F9923316-32CD-423A-850A-4792F8FCAD70}" type="presOf" srcId="{977DBD9A-ABCF-4920-A14C-0DC17D035D8C}" destId="{D5C6C27B-1BC2-468E-941A-0BBAE72F6E95}" srcOrd="0" destOrd="0" presId="urn:microsoft.com/office/officeart/2005/8/layout/StepDownProcess"/>
    <dgm:cxn modelId="{C20532C7-40ED-4A80-ACCF-5EDED07DDC79}" srcId="{3ED1A306-EFFE-485D-8465-90CB2D67D0B4}" destId="{43025995-5CC0-4835-A7C4-E55F75BD9E92}" srcOrd="0" destOrd="0" parTransId="{10F38CA7-B005-4C1B-B562-C844BF8879CD}" sibTransId="{616DE1D2-B132-4D3F-BBB7-EF2604BF3880}"/>
    <dgm:cxn modelId="{88A8DABA-C01A-492E-B7CF-DAF71483BF76}" srcId="{0AD28D70-0B2F-4C26-8867-F075D6E06F8F}" destId="{15FADCE6-EB98-4F6E-9F0D-BE58F383FDCE}" srcOrd="2" destOrd="0" parTransId="{09B16291-9715-45CA-986A-8ABD78E2E86D}" sibTransId="{5956F6C9-BCDA-4341-BDD1-DB19B2A6BDB8}"/>
    <dgm:cxn modelId="{859E1B58-A746-49E5-B8AC-2AB3FBF356D4}" type="presOf" srcId="{0AD28D70-0B2F-4C26-8867-F075D6E06F8F}" destId="{50DB4642-EF9D-49D2-85AD-00FF3609AC4F}" srcOrd="0" destOrd="0" presId="urn:microsoft.com/office/officeart/2005/8/layout/StepDownProcess"/>
    <dgm:cxn modelId="{AA336726-F216-4FA9-8713-2F919E6DF6DB}" srcId="{0AD28D70-0B2F-4C26-8867-F075D6E06F8F}" destId="{00E704C0-58E6-4ADC-84FC-8053D8700B3B}" srcOrd="4" destOrd="0" parTransId="{E4845F25-55CC-4BBD-B5E6-112112094107}" sibTransId="{654E8116-0AE0-4E11-B4F8-AB51FCE46D7D}"/>
    <dgm:cxn modelId="{B4AA55DA-D14C-4D5C-A9B5-751CD882E1B1}" type="presParOf" srcId="{50DB4642-EF9D-49D2-85AD-00FF3609AC4F}" destId="{5C4FDB85-B7FC-4609-9275-0B6B2822BDC7}" srcOrd="0" destOrd="0" presId="urn:microsoft.com/office/officeart/2005/8/layout/StepDownProcess"/>
    <dgm:cxn modelId="{6E86E3F3-D65D-4E8D-AC8B-7FC624A1A353}" type="presParOf" srcId="{5C4FDB85-B7FC-4609-9275-0B6B2822BDC7}" destId="{39687AB2-8BD8-4DBD-8FE1-53FB31A29985}" srcOrd="0" destOrd="0" presId="urn:microsoft.com/office/officeart/2005/8/layout/StepDownProcess"/>
    <dgm:cxn modelId="{817BD779-F68A-4B4A-8EF6-9798F5942B58}" type="presParOf" srcId="{5C4FDB85-B7FC-4609-9275-0B6B2822BDC7}" destId="{985B7DCB-BCBD-4888-ABE9-F9F6AADB4EB1}" srcOrd="1" destOrd="0" presId="urn:microsoft.com/office/officeart/2005/8/layout/StepDownProcess"/>
    <dgm:cxn modelId="{877A9CBA-B0B8-485C-BB1B-C290540A0CB5}" type="presParOf" srcId="{5C4FDB85-B7FC-4609-9275-0B6B2822BDC7}" destId="{B0AE67FB-902B-4734-BB17-4C0306BB33BC}" srcOrd="2" destOrd="0" presId="urn:microsoft.com/office/officeart/2005/8/layout/StepDownProcess"/>
    <dgm:cxn modelId="{AE6461B8-464B-4924-BC30-67A81E11F362}" type="presParOf" srcId="{50DB4642-EF9D-49D2-85AD-00FF3609AC4F}" destId="{81640AD9-A751-4887-AA06-551BCCD49B48}" srcOrd="1" destOrd="0" presId="urn:microsoft.com/office/officeart/2005/8/layout/StepDownProcess"/>
    <dgm:cxn modelId="{FA3C69E1-13F0-4EC5-8F8F-1CA96FF758E8}" type="presParOf" srcId="{50DB4642-EF9D-49D2-85AD-00FF3609AC4F}" destId="{7A8DE7D3-42A0-4D31-87A1-22AE909CFBCB}" srcOrd="2" destOrd="0" presId="urn:microsoft.com/office/officeart/2005/8/layout/StepDownProcess"/>
    <dgm:cxn modelId="{10237086-89C8-473E-93B7-C54029F4ED25}" type="presParOf" srcId="{7A8DE7D3-42A0-4D31-87A1-22AE909CFBCB}" destId="{8A4FED98-00BD-4C1C-983F-2F683D52FF03}" srcOrd="0" destOrd="0" presId="urn:microsoft.com/office/officeart/2005/8/layout/StepDownProcess"/>
    <dgm:cxn modelId="{5962F967-E33E-4680-B1A2-1039127A2D6D}" type="presParOf" srcId="{7A8DE7D3-42A0-4D31-87A1-22AE909CFBCB}" destId="{72651149-C9C8-42C5-8A66-8A23E7C82318}" srcOrd="1" destOrd="0" presId="urn:microsoft.com/office/officeart/2005/8/layout/StepDownProcess"/>
    <dgm:cxn modelId="{20AED1FF-91D6-4F35-901B-362139CC7E8E}" type="presParOf" srcId="{7A8DE7D3-42A0-4D31-87A1-22AE909CFBCB}" destId="{72F9053A-FA34-45D3-A168-E561EAADEF55}" srcOrd="2" destOrd="0" presId="urn:microsoft.com/office/officeart/2005/8/layout/StepDownProcess"/>
    <dgm:cxn modelId="{3D7C0F52-7F49-48B1-928B-C3E94F520A28}" type="presParOf" srcId="{50DB4642-EF9D-49D2-85AD-00FF3609AC4F}" destId="{723A9EFC-46EF-4BBC-B78E-A33A31292D41}" srcOrd="3" destOrd="0" presId="urn:microsoft.com/office/officeart/2005/8/layout/StepDownProcess"/>
    <dgm:cxn modelId="{D20FA3CA-2126-4DBB-89C6-459F1F919E32}" type="presParOf" srcId="{50DB4642-EF9D-49D2-85AD-00FF3609AC4F}" destId="{E1AE98F1-9173-4CB6-9FF5-F51E70ABD3C4}" srcOrd="4" destOrd="0" presId="urn:microsoft.com/office/officeart/2005/8/layout/StepDownProcess"/>
    <dgm:cxn modelId="{342D3CE9-5DCB-45EF-B7DF-E7E3CCD58F50}" type="presParOf" srcId="{E1AE98F1-9173-4CB6-9FF5-F51E70ABD3C4}" destId="{560FCD85-E3A6-4C1C-9E27-B5F1E2F15E2A}" srcOrd="0" destOrd="0" presId="urn:microsoft.com/office/officeart/2005/8/layout/StepDownProcess"/>
    <dgm:cxn modelId="{2D99EECE-916A-4ABB-B45B-C5588AD18119}" type="presParOf" srcId="{E1AE98F1-9173-4CB6-9FF5-F51E70ABD3C4}" destId="{34498C35-8832-4D0E-A15D-FC81FF625658}" srcOrd="1" destOrd="0" presId="urn:microsoft.com/office/officeart/2005/8/layout/StepDownProcess"/>
    <dgm:cxn modelId="{85E9C870-B5D5-4146-A703-7FF2E9652FFF}" type="presParOf" srcId="{E1AE98F1-9173-4CB6-9FF5-F51E70ABD3C4}" destId="{D5C6C27B-1BC2-468E-941A-0BBAE72F6E95}" srcOrd="2" destOrd="0" presId="urn:microsoft.com/office/officeart/2005/8/layout/StepDownProcess"/>
    <dgm:cxn modelId="{ED9CC7F9-D1C9-42F4-B5EB-B64E4E82AAEA}" type="presParOf" srcId="{50DB4642-EF9D-49D2-85AD-00FF3609AC4F}" destId="{A9B09D1E-01D8-479C-9892-FD7CD9513F0A}" srcOrd="5" destOrd="0" presId="urn:microsoft.com/office/officeart/2005/8/layout/StepDownProcess"/>
    <dgm:cxn modelId="{9ECEF135-F423-496C-A639-144FD6632AAE}" type="presParOf" srcId="{50DB4642-EF9D-49D2-85AD-00FF3609AC4F}" destId="{5EE7BE9F-11BE-4E61-AAC9-A09CC343508F}" srcOrd="6" destOrd="0" presId="urn:microsoft.com/office/officeart/2005/8/layout/StepDownProcess"/>
    <dgm:cxn modelId="{5E27ED85-B519-4809-8B80-7BF865A5F05B}" type="presParOf" srcId="{5EE7BE9F-11BE-4E61-AAC9-A09CC343508F}" destId="{37F27C25-4228-42EC-BC3B-E5F9E24292AA}" srcOrd="0" destOrd="0" presId="urn:microsoft.com/office/officeart/2005/8/layout/StepDownProcess"/>
    <dgm:cxn modelId="{DD2274D9-7FE5-4463-8531-EB481C6954BE}" type="presParOf" srcId="{5EE7BE9F-11BE-4E61-AAC9-A09CC343508F}" destId="{4B5CB0D9-071D-4D4C-A8CE-799746AA8515}" srcOrd="1" destOrd="0" presId="urn:microsoft.com/office/officeart/2005/8/layout/StepDownProcess"/>
    <dgm:cxn modelId="{EC66E565-04D3-4976-9051-0C30A0161C89}" type="presParOf" srcId="{5EE7BE9F-11BE-4E61-AAC9-A09CC343508F}" destId="{E03A4198-6F34-4FC4-8116-D175526A5AE5}" srcOrd="2" destOrd="0" presId="urn:microsoft.com/office/officeart/2005/8/layout/StepDownProcess"/>
    <dgm:cxn modelId="{512546FA-73DA-476F-B122-1EBF55F4EA54}" type="presParOf" srcId="{50DB4642-EF9D-49D2-85AD-00FF3609AC4F}" destId="{584F3C1B-4175-44BE-83F8-93A4E131B47A}" srcOrd="7" destOrd="0" presId="urn:microsoft.com/office/officeart/2005/8/layout/StepDownProcess"/>
    <dgm:cxn modelId="{9460F9BA-F2A0-4192-A9CA-7093A9A24F94}" type="presParOf" srcId="{50DB4642-EF9D-49D2-85AD-00FF3609AC4F}" destId="{D424F540-69A3-47C1-B4A8-869ACF52C0EF}" srcOrd="8" destOrd="0" presId="urn:microsoft.com/office/officeart/2005/8/layout/StepDownProcess"/>
    <dgm:cxn modelId="{063FD874-6990-4FAC-9586-EACD4EA982D9}" type="presParOf" srcId="{D424F540-69A3-47C1-B4A8-869ACF52C0EF}" destId="{1D47D8BF-5C87-405D-8EA3-F446D52EC931}" srcOrd="0" destOrd="0" presId="urn:microsoft.com/office/officeart/2005/8/layout/StepDownProcess"/>
    <dgm:cxn modelId="{782F9BCB-4104-4FB4-BD2E-95E04EF415EF}" type="presParOf" srcId="{D424F540-69A3-47C1-B4A8-869ACF52C0EF}" destId="{A4EFBCF5-54E0-4CF5-A364-0948EEDB6474}" srcOrd="1" destOrd="0" presId="urn:microsoft.com/office/officeart/2005/8/layout/StepDownProcess"/>
    <dgm:cxn modelId="{7EF4D750-C830-4970-9B4C-D5D9085AA091}" type="presParOf" srcId="{D424F540-69A3-47C1-B4A8-869ACF52C0EF}" destId="{D628D3B2-4693-4EEC-A705-8BFA92AA11CC}" srcOrd="2" destOrd="0" presId="urn:microsoft.com/office/officeart/2005/8/layout/StepDownProcess"/>
    <dgm:cxn modelId="{5BE680BD-2F78-4053-B78D-945B66C9B23B}" type="presParOf" srcId="{50DB4642-EF9D-49D2-85AD-00FF3609AC4F}" destId="{847E346B-1F81-4DE3-9624-2E6193297D60}" srcOrd="9" destOrd="0" presId="urn:microsoft.com/office/officeart/2005/8/layout/StepDownProcess"/>
    <dgm:cxn modelId="{EFDDD32E-C381-407F-91FC-F3D60CDDA6CB}" type="presParOf" srcId="{50DB4642-EF9D-49D2-85AD-00FF3609AC4F}" destId="{02EE593D-5EC8-48D3-A7F9-B719EBC21451}" srcOrd="10" destOrd="0" presId="urn:microsoft.com/office/officeart/2005/8/layout/StepDownProcess"/>
    <dgm:cxn modelId="{4EC368AA-D420-4BB7-8FBC-AD4E48C20E78}" type="presParOf" srcId="{02EE593D-5EC8-48D3-A7F9-B719EBC21451}" destId="{CFA065E1-D225-4BEE-9853-BE71456E694D}" srcOrd="0" destOrd="0" presId="urn:microsoft.com/office/officeart/2005/8/layout/StepDownProcess"/>
    <dgm:cxn modelId="{8D0C1DA4-69F5-48C1-880F-3BCBDA53397A}" type="presParOf" srcId="{02EE593D-5EC8-48D3-A7F9-B719EBC21451}" destId="{2EFEB39F-572E-4863-83FF-01E2609F1702}" srcOrd="1" destOrd="0" presId="urn:microsoft.com/office/officeart/2005/8/layout/StepDownProcess"/>
    <dgm:cxn modelId="{D2BBA06B-1FFA-4D9B-B4EE-3BC927EB7A31}" type="presParOf" srcId="{02EE593D-5EC8-48D3-A7F9-B719EBC21451}" destId="{DCEA492A-69B5-4D07-8F21-156372692D56}" srcOrd="2" destOrd="0" presId="urn:microsoft.com/office/officeart/2005/8/layout/StepDownProcess"/>
    <dgm:cxn modelId="{CD5596F5-8B68-4AEF-BB04-B10C201EFE0D}" type="presParOf" srcId="{50DB4642-EF9D-49D2-85AD-00FF3609AC4F}" destId="{81BD761E-0422-4707-A2AB-4CBD149A4A59}" srcOrd="11" destOrd="0" presId="urn:microsoft.com/office/officeart/2005/8/layout/StepDownProcess"/>
    <dgm:cxn modelId="{1142212E-D764-4B0E-AB8E-E5E7D6962BF9}" type="presParOf" srcId="{50DB4642-EF9D-49D2-85AD-00FF3609AC4F}" destId="{6DD334CD-C97C-4DC0-A4C2-81A9A0F8F0F1}" srcOrd="12" destOrd="0" presId="urn:microsoft.com/office/officeart/2005/8/layout/StepDownProcess"/>
    <dgm:cxn modelId="{55C8DC00-C425-4161-AA7C-C1E41345446E}" type="presParOf" srcId="{6DD334CD-C97C-4DC0-A4C2-81A9A0F8F0F1}" destId="{032A385F-FBC2-4187-9BCB-381E9AC27514}" srcOrd="0" destOrd="0" presId="urn:microsoft.com/office/officeart/2005/8/layout/StepDownProcess"/>
    <dgm:cxn modelId="{0EAC9BB7-2124-46A5-B92F-7E23E786A3B2}" type="presParOf" srcId="{6DD334CD-C97C-4DC0-A4C2-81A9A0F8F0F1}" destId="{BF7F7CB0-7721-4C57-AB19-83424238818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D28D70-0B2F-4C26-8867-F075D6E06F8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D1C5DA9-811C-45E6-80CC-07577A89262A}">
      <dgm:prSet phldrT="[Text]" custT="1"/>
      <dgm:spPr/>
      <dgm:t>
        <a:bodyPr/>
        <a:lstStyle/>
        <a:p>
          <a:r>
            <a:rPr lang="en-US" sz="1200" dirty="0"/>
            <a:t>ACRJ Dataset Jan 2009-Dec 2021 n=21339</a:t>
          </a:r>
        </a:p>
      </dgm:t>
    </dgm:pt>
    <dgm:pt modelId="{8A4FF4C8-0EB4-48F0-BDD1-270653BD00A1}" type="parTrans" cxnId="{2D8A6421-ED68-44FC-ADBE-28C383A06D6D}">
      <dgm:prSet/>
      <dgm:spPr/>
      <dgm:t>
        <a:bodyPr/>
        <a:lstStyle/>
        <a:p>
          <a:endParaRPr lang="en-US"/>
        </a:p>
      </dgm:t>
    </dgm:pt>
    <dgm:pt modelId="{DA0B3AFD-EAD3-4544-8CBB-7849355450C7}" type="sibTrans" cxnId="{2D8A6421-ED68-44FC-ADBE-28C383A06D6D}">
      <dgm:prSet/>
      <dgm:spPr/>
      <dgm:t>
        <a:bodyPr/>
        <a:lstStyle/>
        <a:p>
          <a:endParaRPr lang="en-US"/>
        </a:p>
      </dgm:t>
    </dgm:pt>
    <dgm:pt modelId="{E60C8A9A-EC96-4822-9A62-F2A8C4B6A66E}">
      <dgm:prSet phldrT="[Text]" custT="1"/>
      <dgm:spPr/>
      <dgm:t>
        <a:bodyPr/>
        <a:lstStyle/>
        <a:p>
          <a:r>
            <a:rPr lang="en-US" sz="1200" dirty="0"/>
            <a:t>Limit to 2019</a:t>
          </a:r>
        </a:p>
      </dgm:t>
    </dgm:pt>
    <dgm:pt modelId="{596061F1-9003-4256-907F-5AA5855CEFBF}" type="parTrans" cxnId="{58BFB45D-053D-47F4-8EBC-12ED0EB41147}">
      <dgm:prSet/>
      <dgm:spPr/>
      <dgm:t>
        <a:bodyPr/>
        <a:lstStyle/>
        <a:p>
          <a:endParaRPr lang="en-US"/>
        </a:p>
      </dgm:t>
    </dgm:pt>
    <dgm:pt modelId="{38058D1D-2D87-4CC0-B5D3-5FA47E6CED85}" type="sibTrans" cxnId="{58BFB45D-053D-47F4-8EBC-12ED0EB41147}">
      <dgm:prSet/>
      <dgm:spPr/>
      <dgm:t>
        <a:bodyPr/>
        <a:lstStyle/>
        <a:p>
          <a:endParaRPr lang="en-US"/>
        </a:p>
      </dgm:t>
    </dgm:pt>
    <dgm:pt modelId="{5333A57E-EB08-4B60-8470-06BC8B48DC25}">
      <dgm:prSet phldrT="[Text]" custT="1"/>
      <dgm:spPr/>
      <dgm:t>
        <a:bodyPr/>
        <a:lstStyle/>
        <a:p>
          <a:r>
            <a:rPr lang="en-US" sz="1200" dirty="0"/>
            <a:t>2019 ACRJ Dataset n=2702</a:t>
          </a:r>
        </a:p>
      </dgm:t>
    </dgm:pt>
    <dgm:pt modelId="{BD2B69A0-4ED2-45FA-A766-3279877C2ACF}" type="sibTrans" cxnId="{190F1451-3C1E-4FB6-876C-525B4250E8BD}">
      <dgm:prSet/>
      <dgm:spPr/>
      <dgm:t>
        <a:bodyPr/>
        <a:lstStyle/>
        <a:p>
          <a:endParaRPr lang="en-US"/>
        </a:p>
      </dgm:t>
    </dgm:pt>
    <dgm:pt modelId="{963C0E33-27BC-48FA-9B09-13E75A016CB3}" type="parTrans" cxnId="{190F1451-3C1E-4FB6-876C-525B4250E8BD}">
      <dgm:prSet/>
      <dgm:spPr/>
      <dgm:t>
        <a:bodyPr/>
        <a:lstStyle/>
        <a:p>
          <a:endParaRPr lang="en-US"/>
        </a:p>
      </dgm:t>
    </dgm:pt>
    <dgm:pt modelId="{6CB3715C-AF17-4531-A0E9-F976A6D5D987}">
      <dgm:prSet phldrT="[Text]" custT="1"/>
      <dgm:spPr/>
      <dgm:t>
        <a:bodyPr/>
        <a:lstStyle/>
        <a:p>
          <a:r>
            <a:rPr lang="en-US" sz="1100" dirty="0"/>
            <a:t>Limit to Eligible Release Types</a:t>
          </a:r>
        </a:p>
      </dgm:t>
    </dgm:pt>
    <dgm:pt modelId="{4C620EE1-5252-498A-8C5F-7AC2D3BF057E}" type="sibTrans" cxnId="{9C9AE45A-C3E2-4DB8-B12D-6835CC657CC0}">
      <dgm:prSet/>
      <dgm:spPr/>
      <dgm:t>
        <a:bodyPr/>
        <a:lstStyle/>
        <a:p>
          <a:endParaRPr lang="en-US"/>
        </a:p>
      </dgm:t>
    </dgm:pt>
    <dgm:pt modelId="{0DD84522-DF09-4E19-976A-322CDBA94BA2}" type="parTrans" cxnId="{9C9AE45A-C3E2-4DB8-B12D-6835CC657CC0}">
      <dgm:prSet/>
      <dgm:spPr/>
      <dgm:t>
        <a:bodyPr/>
        <a:lstStyle/>
        <a:p>
          <a:endParaRPr lang="en-US"/>
        </a:p>
      </dgm:t>
    </dgm:pt>
    <dgm:pt modelId="{15FADCE6-EB98-4F6E-9F0D-BE58F383FDCE}">
      <dgm:prSet phldrT="[Text]" custT="1"/>
      <dgm:spPr/>
      <dgm:t>
        <a:bodyPr/>
        <a:lstStyle/>
        <a:p>
          <a:r>
            <a:rPr lang="en-US" sz="1400" dirty="0"/>
            <a:t>ACRJ Sample n=2266</a:t>
          </a:r>
        </a:p>
      </dgm:t>
    </dgm:pt>
    <dgm:pt modelId="{5956F6C9-BCDA-4341-BDD1-DB19B2A6BDB8}" type="sibTrans" cxnId="{88A8DABA-C01A-492E-B7CF-DAF71483BF76}">
      <dgm:prSet/>
      <dgm:spPr/>
      <dgm:t>
        <a:bodyPr/>
        <a:lstStyle/>
        <a:p>
          <a:endParaRPr lang="en-US"/>
        </a:p>
      </dgm:t>
    </dgm:pt>
    <dgm:pt modelId="{09B16291-9715-45CA-986A-8ABD78E2E86D}" type="parTrans" cxnId="{88A8DABA-C01A-492E-B7CF-DAF71483BF76}">
      <dgm:prSet/>
      <dgm:spPr/>
      <dgm:t>
        <a:bodyPr/>
        <a:lstStyle/>
        <a:p>
          <a:endParaRPr lang="en-US"/>
        </a:p>
      </dgm:t>
    </dgm:pt>
    <dgm:pt modelId="{977DBD9A-ABCF-4920-A14C-0DC17D035D8C}">
      <dgm:prSet phldrT="[Text]" custT="1"/>
      <dgm:spPr/>
      <dgm:t>
        <a:bodyPr/>
        <a:lstStyle/>
        <a:p>
          <a:r>
            <a:rPr lang="en-US" sz="1200" dirty="0"/>
            <a:t>10 % Random Sample</a:t>
          </a:r>
        </a:p>
      </dgm:t>
    </dgm:pt>
    <dgm:pt modelId="{771D8913-E1C9-4DC0-8FEA-73C46DB78C9D}" type="sibTrans" cxnId="{57E7C2E6-AF02-4303-9A1C-B06AE2A6FDA9}">
      <dgm:prSet/>
      <dgm:spPr/>
      <dgm:t>
        <a:bodyPr/>
        <a:lstStyle/>
        <a:p>
          <a:endParaRPr lang="en-US"/>
        </a:p>
      </dgm:t>
    </dgm:pt>
    <dgm:pt modelId="{5E5B2104-2BA7-4437-B0FA-F6DF71599CF3}" type="parTrans" cxnId="{57E7C2E6-AF02-4303-9A1C-B06AE2A6FDA9}">
      <dgm:prSet/>
      <dgm:spPr/>
      <dgm:t>
        <a:bodyPr/>
        <a:lstStyle/>
        <a:p>
          <a:endParaRPr lang="en-US"/>
        </a:p>
      </dgm:t>
    </dgm:pt>
    <dgm:pt modelId="{3ED1A306-EFFE-485D-8465-90CB2D67D0B4}">
      <dgm:prSet phldrT="[Text]" custT="1"/>
      <dgm:spPr/>
      <dgm:t>
        <a:bodyPr/>
        <a:lstStyle/>
        <a:p>
          <a:r>
            <a:rPr lang="en-US" sz="1200" dirty="0"/>
            <a:t>Study Sample n=216</a:t>
          </a:r>
        </a:p>
      </dgm:t>
    </dgm:pt>
    <dgm:pt modelId="{631A953B-F55F-4AB5-85B2-618732E65CA8}" type="sibTrans" cxnId="{CC8E4981-11B2-4114-9C0D-26A3D3E62E21}">
      <dgm:prSet/>
      <dgm:spPr/>
      <dgm:t>
        <a:bodyPr/>
        <a:lstStyle/>
        <a:p>
          <a:endParaRPr lang="en-US"/>
        </a:p>
      </dgm:t>
    </dgm:pt>
    <dgm:pt modelId="{BD493C36-068D-42F3-8D32-F75D0CD1618A}" type="parTrans" cxnId="{CC8E4981-11B2-4114-9C0D-26A3D3E62E21}">
      <dgm:prSet/>
      <dgm:spPr/>
      <dgm:t>
        <a:bodyPr/>
        <a:lstStyle/>
        <a:p>
          <a:endParaRPr lang="en-US"/>
        </a:p>
      </dgm:t>
    </dgm:pt>
    <dgm:pt modelId="{43025995-5CC0-4835-A7C4-E55F75BD9E92}">
      <dgm:prSet phldrT="[Text]" custT="1"/>
      <dgm:spPr/>
      <dgm:t>
        <a:bodyPr/>
        <a:lstStyle/>
        <a:p>
          <a:r>
            <a:rPr lang="en-US" sz="1200" dirty="0"/>
            <a:t>Every booking event for each subject </a:t>
          </a:r>
        </a:p>
      </dgm:t>
    </dgm:pt>
    <dgm:pt modelId="{616DE1D2-B132-4D3F-BBB7-EF2604BF3880}" type="sibTrans" cxnId="{C20532C7-40ED-4A80-ACCF-5EDED07DDC79}">
      <dgm:prSet/>
      <dgm:spPr/>
      <dgm:t>
        <a:bodyPr/>
        <a:lstStyle/>
        <a:p>
          <a:endParaRPr lang="en-US"/>
        </a:p>
      </dgm:t>
    </dgm:pt>
    <dgm:pt modelId="{10F38CA7-B005-4C1B-B562-C844BF8879CD}" type="parTrans" cxnId="{C20532C7-40ED-4A80-ACCF-5EDED07DDC79}">
      <dgm:prSet/>
      <dgm:spPr/>
      <dgm:t>
        <a:bodyPr/>
        <a:lstStyle/>
        <a:p>
          <a:endParaRPr lang="en-US"/>
        </a:p>
      </dgm:t>
    </dgm:pt>
    <dgm:pt modelId="{00E704C0-58E6-4ADC-84FC-8053D8700B3B}">
      <dgm:prSet phldrT="[Text]" custT="1"/>
      <dgm:spPr/>
      <dgm:t>
        <a:bodyPr/>
        <a:lstStyle/>
        <a:p>
          <a:r>
            <a:rPr lang="en-US" sz="1200" dirty="0"/>
            <a:t>Record Variables of Interest; Classify Arrests as Substance Related</a:t>
          </a:r>
        </a:p>
      </dgm:t>
    </dgm:pt>
    <dgm:pt modelId="{654E8116-0AE0-4E11-B4F8-AB51FCE46D7D}" type="sibTrans" cxnId="{AA336726-F216-4FA9-8713-2F919E6DF6DB}">
      <dgm:prSet/>
      <dgm:spPr/>
      <dgm:t>
        <a:bodyPr/>
        <a:lstStyle/>
        <a:p>
          <a:endParaRPr lang="en-US"/>
        </a:p>
      </dgm:t>
    </dgm:pt>
    <dgm:pt modelId="{E4845F25-55CC-4BBD-B5E6-112112094107}" type="parTrans" cxnId="{AA336726-F216-4FA9-8713-2F919E6DF6DB}">
      <dgm:prSet/>
      <dgm:spPr/>
      <dgm:t>
        <a:bodyPr/>
        <a:lstStyle/>
        <a:p>
          <a:endParaRPr lang="en-US"/>
        </a:p>
      </dgm:t>
    </dgm:pt>
    <dgm:pt modelId="{8D666A71-5B54-44AC-80B2-B478AAFD4EA5}">
      <dgm:prSet phldrT="[Text]" custT="1"/>
      <dgm:spPr/>
      <dgm:t>
        <a:bodyPr/>
        <a:lstStyle/>
        <a:p>
          <a:r>
            <a:rPr lang="en-US" sz="1200" dirty="0"/>
            <a:t>Search EMR for Subjects</a:t>
          </a:r>
        </a:p>
      </dgm:t>
    </dgm:pt>
    <dgm:pt modelId="{7FF748EC-E0E4-4496-B4DF-00557811BA91}" type="sibTrans" cxnId="{76BAC341-02A5-40EA-AB78-CCD6C07BB643}">
      <dgm:prSet/>
      <dgm:spPr/>
      <dgm:t>
        <a:bodyPr/>
        <a:lstStyle/>
        <a:p>
          <a:endParaRPr lang="en-US"/>
        </a:p>
      </dgm:t>
    </dgm:pt>
    <dgm:pt modelId="{F7C77CD3-2DFD-49D1-89B3-4294632E68AC}" type="parTrans" cxnId="{76BAC341-02A5-40EA-AB78-CCD6C07BB643}">
      <dgm:prSet/>
      <dgm:spPr/>
      <dgm:t>
        <a:bodyPr/>
        <a:lstStyle/>
        <a:p>
          <a:endParaRPr lang="en-US"/>
        </a:p>
      </dgm:t>
    </dgm:pt>
    <dgm:pt modelId="{017D41F3-7F5A-4DA6-9506-095EF57DE621}">
      <dgm:prSet phldrT="[Text]" custT="1"/>
      <dgm:spPr/>
      <dgm:t>
        <a:bodyPr/>
        <a:lstStyle/>
        <a:p>
          <a:r>
            <a:rPr lang="en-US" sz="1200" dirty="0"/>
            <a:t>Exclude Subjects without MRN</a:t>
          </a:r>
        </a:p>
      </dgm:t>
    </dgm:pt>
    <dgm:pt modelId="{318EF8AB-A735-4655-A0A6-C9C1EBA546B1}" type="sibTrans" cxnId="{51FBAD4B-1763-4426-8F55-58DE9F8E0983}">
      <dgm:prSet/>
      <dgm:spPr/>
      <dgm:t>
        <a:bodyPr/>
        <a:lstStyle/>
        <a:p>
          <a:endParaRPr lang="en-US"/>
        </a:p>
      </dgm:t>
    </dgm:pt>
    <dgm:pt modelId="{BE1FFA5C-D413-42F7-8466-C08EC876A61B}" type="parTrans" cxnId="{51FBAD4B-1763-4426-8F55-58DE9F8E0983}">
      <dgm:prSet/>
      <dgm:spPr/>
      <dgm:t>
        <a:bodyPr/>
        <a:lstStyle/>
        <a:p>
          <a:endParaRPr lang="en-US"/>
        </a:p>
      </dgm:t>
    </dgm:pt>
    <dgm:pt modelId="{B384148E-312A-42BB-913D-B190CD1BF1A8}">
      <dgm:prSet phldrT="[Text]" custT="1"/>
      <dgm:spPr/>
      <dgm:t>
        <a:bodyPr/>
        <a:lstStyle/>
        <a:p>
          <a:r>
            <a:rPr lang="en-US" sz="1200" dirty="0"/>
            <a:t>Record ED Visits within 12mo Release n=180</a:t>
          </a:r>
        </a:p>
      </dgm:t>
    </dgm:pt>
    <dgm:pt modelId="{FBA02DB9-06DE-45E7-8887-4667EA481462}" type="sibTrans" cxnId="{E792D674-0E1D-4C8B-B3D5-46FA9A0B8E14}">
      <dgm:prSet/>
      <dgm:spPr/>
      <dgm:t>
        <a:bodyPr/>
        <a:lstStyle/>
        <a:p>
          <a:endParaRPr lang="en-US"/>
        </a:p>
      </dgm:t>
    </dgm:pt>
    <dgm:pt modelId="{F68A3268-75FE-420D-A8B6-89C6325947DE}" type="parTrans" cxnId="{E792D674-0E1D-4C8B-B3D5-46FA9A0B8E14}">
      <dgm:prSet/>
      <dgm:spPr/>
      <dgm:t>
        <a:bodyPr/>
        <a:lstStyle/>
        <a:p>
          <a:endParaRPr lang="en-US"/>
        </a:p>
      </dgm:t>
    </dgm:pt>
    <dgm:pt modelId="{624C4B03-5653-46E2-B92E-AD34EBF35E43}">
      <dgm:prSet phldrT="[Text]" custT="1"/>
      <dgm:spPr/>
      <dgm:t>
        <a:bodyPr/>
        <a:lstStyle/>
        <a:p>
          <a:r>
            <a:rPr lang="en-US" sz="1200" dirty="0"/>
            <a:t>Include OSH data if available in EHR</a:t>
          </a:r>
        </a:p>
      </dgm:t>
    </dgm:pt>
    <dgm:pt modelId="{9764A4D1-EE2B-4D78-91CF-FA54CA3B46B3}" type="sibTrans" cxnId="{439C5AEF-9FD7-4996-9D1F-376CEE3C8C18}">
      <dgm:prSet/>
      <dgm:spPr/>
      <dgm:t>
        <a:bodyPr/>
        <a:lstStyle/>
        <a:p>
          <a:endParaRPr lang="en-US"/>
        </a:p>
      </dgm:t>
    </dgm:pt>
    <dgm:pt modelId="{909E3AEF-56B2-44CB-A774-877EA9793CAC}" type="parTrans" cxnId="{439C5AEF-9FD7-4996-9D1F-376CEE3C8C18}">
      <dgm:prSet/>
      <dgm:spPr/>
      <dgm:t>
        <a:bodyPr/>
        <a:lstStyle/>
        <a:p>
          <a:endParaRPr lang="en-US"/>
        </a:p>
      </dgm:t>
    </dgm:pt>
    <dgm:pt modelId="{50DB4642-EF9D-49D2-85AD-00FF3609AC4F}" type="pres">
      <dgm:prSet presAssocID="{0AD28D70-0B2F-4C26-8867-F075D6E06F8F}" presName="rootnode" presStyleCnt="0">
        <dgm:presLayoutVars>
          <dgm:chMax/>
          <dgm:chPref/>
          <dgm:dir/>
          <dgm:animLvl val="lvl"/>
        </dgm:presLayoutVars>
      </dgm:prSet>
      <dgm:spPr/>
      <dgm:t>
        <a:bodyPr/>
        <a:lstStyle/>
        <a:p>
          <a:endParaRPr lang="en-US"/>
        </a:p>
      </dgm:t>
    </dgm:pt>
    <dgm:pt modelId="{5C4FDB85-B7FC-4609-9275-0B6B2822BDC7}" type="pres">
      <dgm:prSet presAssocID="{CD1C5DA9-811C-45E6-80CC-07577A89262A}" presName="composite" presStyleCnt="0"/>
      <dgm:spPr/>
    </dgm:pt>
    <dgm:pt modelId="{39687AB2-8BD8-4DBD-8FE1-53FB31A29985}" type="pres">
      <dgm:prSet presAssocID="{CD1C5DA9-811C-45E6-80CC-07577A89262A}" presName="bentUpArrow1" presStyleLbl="alignImgPlace1" presStyleIdx="0" presStyleCnt="6"/>
      <dgm:spPr/>
    </dgm:pt>
    <dgm:pt modelId="{985B7DCB-BCBD-4888-ABE9-F9F6AADB4EB1}" type="pres">
      <dgm:prSet presAssocID="{CD1C5DA9-811C-45E6-80CC-07577A89262A}" presName="ParentText" presStyleLbl="node1" presStyleIdx="0" presStyleCnt="7" custLinFactNeighborX="2468" custLinFactNeighborY="410">
        <dgm:presLayoutVars>
          <dgm:chMax val="1"/>
          <dgm:chPref val="1"/>
          <dgm:bulletEnabled val="1"/>
        </dgm:presLayoutVars>
      </dgm:prSet>
      <dgm:spPr/>
      <dgm:t>
        <a:bodyPr/>
        <a:lstStyle/>
        <a:p>
          <a:endParaRPr lang="en-US"/>
        </a:p>
      </dgm:t>
    </dgm:pt>
    <dgm:pt modelId="{B0AE67FB-902B-4734-BB17-4C0306BB33BC}" type="pres">
      <dgm:prSet presAssocID="{CD1C5DA9-811C-45E6-80CC-07577A89262A}" presName="ChildText" presStyleLbl="revTx" presStyleIdx="0" presStyleCnt="7">
        <dgm:presLayoutVars>
          <dgm:chMax val="0"/>
          <dgm:chPref val="0"/>
          <dgm:bulletEnabled val="1"/>
        </dgm:presLayoutVars>
      </dgm:prSet>
      <dgm:spPr/>
      <dgm:t>
        <a:bodyPr/>
        <a:lstStyle/>
        <a:p>
          <a:endParaRPr lang="en-US"/>
        </a:p>
      </dgm:t>
    </dgm:pt>
    <dgm:pt modelId="{81640AD9-A751-4887-AA06-551BCCD49B48}" type="pres">
      <dgm:prSet presAssocID="{DA0B3AFD-EAD3-4544-8CBB-7849355450C7}" presName="sibTrans" presStyleCnt="0"/>
      <dgm:spPr/>
    </dgm:pt>
    <dgm:pt modelId="{7A8DE7D3-42A0-4D31-87A1-22AE909CFBCB}" type="pres">
      <dgm:prSet presAssocID="{5333A57E-EB08-4B60-8470-06BC8B48DC25}" presName="composite" presStyleCnt="0"/>
      <dgm:spPr/>
    </dgm:pt>
    <dgm:pt modelId="{8A4FED98-00BD-4C1C-983F-2F683D52FF03}" type="pres">
      <dgm:prSet presAssocID="{5333A57E-EB08-4B60-8470-06BC8B48DC25}" presName="bentUpArrow1" presStyleLbl="alignImgPlace1" presStyleIdx="1" presStyleCnt="6"/>
      <dgm:spPr/>
    </dgm:pt>
    <dgm:pt modelId="{72651149-C9C8-42C5-8A66-8A23E7C82318}" type="pres">
      <dgm:prSet presAssocID="{5333A57E-EB08-4B60-8470-06BC8B48DC25}" presName="ParentText" presStyleLbl="node1" presStyleIdx="1" presStyleCnt="7">
        <dgm:presLayoutVars>
          <dgm:chMax val="1"/>
          <dgm:chPref val="1"/>
          <dgm:bulletEnabled val="1"/>
        </dgm:presLayoutVars>
      </dgm:prSet>
      <dgm:spPr/>
      <dgm:t>
        <a:bodyPr/>
        <a:lstStyle/>
        <a:p>
          <a:endParaRPr lang="en-US"/>
        </a:p>
      </dgm:t>
    </dgm:pt>
    <dgm:pt modelId="{72F9053A-FA34-45D3-A168-E561EAADEF55}" type="pres">
      <dgm:prSet presAssocID="{5333A57E-EB08-4B60-8470-06BC8B48DC25}" presName="ChildText" presStyleLbl="revTx" presStyleIdx="1" presStyleCnt="7">
        <dgm:presLayoutVars>
          <dgm:chMax val="0"/>
          <dgm:chPref val="0"/>
          <dgm:bulletEnabled val="1"/>
        </dgm:presLayoutVars>
      </dgm:prSet>
      <dgm:spPr/>
      <dgm:t>
        <a:bodyPr/>
        <a:lstStyle/>
        <a:p>
          <a:endParaRPr lang="en-US"/>
        </a:p>
      </dgm:t>
    </dgm:pt>
    <dgm:pt modelId="{723A9EFC-46EF-4BBC-B78E-A33A31292D41}" type="pres">
      <dgm:prSet presAssocID="{BD2B69A0-4ED2-45FA-A766-3279877C2ACF}" presName="sibTrans" presStyleCnt="0"/>
      <dgm:spPr/>
    </dgm:pt>
    <dgm:pt modelId="{E1AE98F1-9173-4CB6-9FF5-F51E70ABD3C4}" type="pres">
      <dgm:prSet presAssocID="{15FADCE6-EB98-4F6E-9F0D-BE58F383FDCE}" presName="composite" presStyleCnt="0"/>
      <dgm:spPr/>
    </dgm:pt>
    <dgm:pt modelId="{560FCD85-E3A6-4C1C-9E27-B5F1E2F15E2A}" type="pres">
      <dgm:prSet presAssocID="{15FADCE6-EB98-4F6E-9F0D-BE58F383FDCE}" presName="bentUpArrow1" presStyleLbl="alignImgPlace1" presStyleIdx="2" presStyleCnt="6"/>
      <dgm:spPr/>
    </dgm:pt>
    <dgm:pt modelId="{34498C35-8832-4D0E-A15D-FC81FF625658}" type="pres">
      <dgm:prSet presAssocID="{15FADCE6-EB98-4F6E-9F0D-BE58F383FDCE}" presName="ParentText" presStyleLbl="node1" presStyleIdx="2" presStyleCnt="7">
        <dgm:presLayoutVars>
          <dgm:chMax val="1"/>
          <dgm:chPref val="1"/>
          <dgm:bulletEnabled val="1"/>
        </dgm:presLayoutVars>
      </dgm:prSet>
      <dgm:spPr/>
      <dgm:t>
        <a:bodyPr/>
        <a:lstStyle/>
        <a:p>
          <a:endParaRPr lang="en-US"/>
        </a:p>
      </dgm:t>
    </dgm:pt>
    <dgm:pt modelId="{D5C6C27B-1BC2-468E-941A-0BBAE72F6E95}" type="pres">
      <dgm:prSet presAssocID="{15FADCE6-EB98-4F6E-9F0D-BE58F383FDCE}" presName="ChildText" presStyleLbl="revTx" presStyleIdx="2" presStyleCnt="7">
        <dgm:presLayoutVars>
          <dgm:chMax val="0"/>
          <dgm:chPref val="0"/>
          <dgm:bulletEnabled val="1"/>
        </dgm:presLayoutVars>
      </dgm:prSet>
      <dgm:spPr/>
      <dgm:t>
        <a:bodyPr/>
        <a:lstStyle/>
        <a:p>
          <a:endParaRPr lang="en-US"/>
        </a:p>
      </dgm:t>
    </dgm:pt>
    <dgm:pt modelId="{A9B09D1E-01D8-479C-9892-FD7CD9513F0A}" type="pres">
      <dgm:prSet presAssocID="{5956F6C9-BCDA-4341-BDD1-DB19B2A6BDB8}" presName="sibTrans" presStyleCnt="0"/>
      <dgm:spPr/>
    </dgm:pt>
    <dgm:pt modelId="{5EE7BE9F-11BE-4E61-AAC9-A09CC343508F}" type="pres">
      <dgm:prSet presAssocID="{3ED1A306-EFFE-485D-8465-90CB2D67D0B4}" presName="composite" presStyleCnt="0"/>
      <dgm:spPr/>
    </dgm:pt>
    <dgm:pt modelId="{37F27C25-4228-42EC-BC3B-E5F9E24292AA}" type="pres">
      <dgm:prSet presAssocID="{3ED1A306-EFFE-485D-8465-90CB2D67D0B4}" presName="bentUpArrow1" presStyleLbl="alignImgPlace1" presStyleIdx="3" presStyleCnt="6"/>
      <dgm:spPr/>
    </dgm:pt>
    <dgm:pt modelId="{4B5CB0D9-071D-4D4C-A8CE-799746AA8515}" type="pres">
      <dgm:prSet presAssocID="{3ED1A306-EFFE-485D-8465-90CB2D67D0B4}" presName="ParentText" presStyleLbl="node1" presStyleIdx="3" presStyleCnt="7">
        <dgm:presLayoutVars>
          <dgm:chMax val="1"/>
          <dgm:chPref val="1"/>
          <dgm:bulletEnabled val="1"/>
        </dgm:presLayoutVars>
      </dgm:prSet>
      <dgm:spPr/>
      <dgm:t>
        <a:bodyPr/>
        <a:lstStyle/>
        <a:p>
          <a:endParaRPr lang="en-US"/>
        </a:p>
      </dgm:t>
    </dgm:pt>
    <dgm:pt modelId="{E03A4198-6F34-4FC4-8116-D175526A5AE5}" type="pres">
      <dgm:prSet presAssocID="{3ED1A306-EFFE-485D-8465-90CB2D67D0B4}" presName="ChildText" presStyleLbl="revTx" presStyleIdx="3" presStyleCnt="7">
        <dgm:presLayoutVars>
          <dgm:chMax val="0"/>
          <dgm:chPref val="0"/>
          <dgm:bulletEnabled val="1"/>
        </dgm:presLayoutVars>
      </dgm:prSet>
      <dgm:spPr/>
      <dgm:t>
        <a:bodyPr/>
        <a:lstStyle/>
        <a:p>
          <a:endParaRPr lang="en-US"/>
        </a:p>
      </dgm:t>
    </dgm:pt>
    <dgm:pt modelId="{584F3C1B-4175-44BE-83F8-93A4E131B47A}" type="pres">
      <dgm:prSet presAssocID="{631A953B-F55F-4AB5-85B2-618732E65CA8}" presName="sibTrans" presStyleCnt="0"/>
      <dgm:spPr/>
    </dgm:pt>
    <dgm:pt modelId="{D424F540-69A3-47C1-B4A8-869ACF52C0EF}" type="pres">
      <dgm:prSet presAssocID="{00E704C0-58E6-4ADC-84FC-8053D8700B3B}" presName="composite" presStyleCnt="0"/>
      <dgm:spPr/>
    </dgm:pt>
    <dgm:pt modelId="{1D47D8BF-5C87-405D-8EA3-F446D52EC931}" type="pres">
      <dgm:prSet presAssocID="{00E704C0-58E6-4ADC-84FC-8053D8700B3B}" presName="bentUpArrow1" presStyleLbl="alignImgPlace1" presStyleIdx="4" presStyleCnt="6"/>
      <dgm:spPr/>
    </dgm:pt>
    <dgm:pt modelId="{A4EFBCF5-54E0-4CF5-A364-0948EEDB6474}" type="pres">
      <dgm:prSet presAssocID="{00E704C0-58E6-4ADC-84FC-8053D8700B3B}" presName="ParentText" presStyleLbl="node1" presStyleIdx="4" presStyleCnt="7">
        <dgm:presLayoutVars>
          <dgm:chMax val="1"/>
          <dgm:chPref val="1"/>
          <dgm:bulletEnabled val="1"/>
        </dgm:presLayoutVars>
      </dgm:prSet>
      <dgm:spPr/>
      <dgm:t>
        <a:bodyPr/>
        <a:lstStyle/>
        <a:p>
          <a:endParaRPr lang="en-US"/>
        </a:p>
      </dgm:t>
    </dgm:pt>
    <dgm:pt modelId="{D628D3B2-4693-4EEC-A705-8BFA92AA11CC}" type="pres">
      <dgm:prSet presAssocID="{00E704C0-58E6-4ADC-84FC-8053D8700B3B}" presName="ChildText" presStyleLbl="revTx" presStyleIdx="4" presStyleCnt="7">
        <dgm:presLayoutVars>
          <dgm:chMax val="0"/>
          <dgm:chPref val="0"/>
          <dgm:bulletEnabled val="1"/>
        </dgm:presLayoutVars>
      </dgm:prSet>
      <dgm:spPr/>
    </dgm:pt>
    <dgm:pt modelId="{847E346B-1F81-4DE3-9624-2E6193297D60}" type="pres">
      <dgm:prSet presAssocID="{654E8116-0AE0-4E11-B4F8-AB51FCE46D7D}" presName="sibTrans" presStyleCnt="0"/>
      <dgm:spPr/>
    </dgm:pt>
    <dgm:pt modelId="{02EE593D-5EC8-48D3-A7F9-B719EBC21451}" type="pres">
      <dgm:prSet presAssocID="{8D666A71-5B54-44AC-80B2-B478AAFD4EA5}" presName="composite" presStyleCnt="0"/>
      <dgm:spPr/>
    </dgm:pt>
    <dgm:pt modelId="{CFA065E1-D225-4BEE-9853-BE71456E694D}" type="pres">
      <dgm:prSet presAssocID="{8D666A71-5B54-44AC-80B2-B478AAFD4EA5}" presName="bentUpArrow1" presStyleLbl="alignImgPlace1" presStyleIdx="5" presStyleCnt="6"/>
      <dgm:spPr/>
    </dgm:pt>
    <dgm:pt modelId="{2EFEB39F-572E-4863-83FF-01E2609F1702}" type="pres">
      <dgm:prSet presAssocID="{8D666A71-5B54-44AC-80B2-B478AAFD4EA5}" presName="ParentText" presStyleLbl="node1" presStyleIdx="5" presStyleCnt="7">
        <dgm:presLayoutVars>
          <dgm:chMax val="1"/>
          <dgm:chPref val="1"/>
          <dgm:bulletEnabled val="1"/>
        </dgm:presLayoutVars>
      </dgm:prSet>
      <dgm:spPr/>
      <dgm:t>
        <a:bodyPr/>
        <a:lstStyle/>
        <a:p>
          <a:endParaRPr lang="en-US"/>
        </a:p>
      </dgm:t>
    </dgm:pt>
    <dgm:pt modelId="{DCEA492A-69B5-4D07-8F21-156372692D56}" type="pres">
      <dgm:prSet presAssocID="{8D666A71-5B54-44AC-80B2-B478AAFD4EA5}" presName="ChildText" presStyleLbl="revTx" presStyleIdx="5" presStyleCnt="7">
        <dgm:presLayoutVars>
          <dgm:chMax val="0"/>
          <dgm:chPref val="0"/>
          <dgm:bulletEnabled val="1"/>
        </dgm:presLayoutVars>
      </dgm:prSet>
      <dgm:spPr/>
      <dgm:t>
        <a:bodyPr/>
        <a:lstStyle/>
        <a:p>
          <a:endParaRPr lang="en-US"/>
        </a:p>
      </dgm:t>
    </dgm:pt>
    <dgm:pt modelId="{81BD761E-0422-4707-A2AB-4CBD149A4A59}" type="pres">
      <dgm:prSet presAssocID="{7FF748EC-E0E4-4496-B4DF-00557811BA91}" presName="sibTrans" presStyleCnt="0"/>
      <dgm:spPr/>
    </dgm:pt>
    <dgm:pt modelId="{6DD334CD-C97C-4DC0-A4C2-81A9A0F8F0F1}" type="pres">
      <dgm:prSet presAssocID="{B384148E-312A-42BB-913D-B190CD1BF1A8}" presName="composite" presStyleCnt="0"/>
      <dgm:spPr/>
    </dgm:pt>
    <dgm:pt modelId="{032A385F-FBC2-4187-9BCB-381E9AC27514}" type="pres">
      <dgm:prSet presAssocID="{B384148E-312A-42BB-913D-B190CD1BF1A8}" presName="ParentText" presStyleLbl="node1" presStyleIdx="6" presStyleCnt="7">
        <dgm:presLayoutVars>
          <dgm:chMax val="1"/>
          <dgm:chPref val="1"/>
          <dgm:bulletEnabled val="1"/>
        </dgm:presLayoutVars>
      </dgm:prSet>
      <dgm:spPr/>
      <dgm:t>
        <a:bodyPr/>
        <a:lstStyle/>
        <a:p>
          <a:endParaRPr lang="en-US"/>
        </a:p>
      </dgm:t>
    </dgm:pt>
    <dgm:pt modelId="{BF7F7CB0-7721-4C57-AB19-834242388182}" type="pres">
      <dgm:prSet presAssocID="{B384148E-312A-42BB-913D-B190CD1BF1A8}" presName="FinalChildText" presStyleLbl="revTx" presStyleIdx="6" presStyleCnt="7">
        <dgm:presLayoutVars>
          <dgm:chMax val="0"/>
          <dgm:chPref val="0"/>
          <dgm:bulletEnabled val="1"/>
        </dgm:presLayoutVars>
      </dgm:prSet>
      <dgm:spPr/>
      <dgm:t>
        <a:bodyPr/>
        <a:lstStyle/>
        <a:p>
          <a:endParaRPr lang="en-US"/>
        </a:p>
      </dgm:t>
    </dgm:pt>
  </dgm:ptLst>
  <dgm:cxnLst>
    <dgm:cxn modelId="{E792D674-0E1D-4C8B-B3D5-46FA9A0B8E14}" srcId="{0AD28D70-0B2F-4C26-8867-F075D6E06F8F}" destId="{B384148E-312A-42BB-913D-B190CD1BF1A8}" srcOrd="6" destOrd="0" parTransId="{F68A3268-75FE-420D-A8B6-89C6325947DE}" sibTransId="{FBA02DB9-06DE-45E7-8887-4667EA481462}"/>
    <dgm:cxn modelId="{F1FE23A6-B313-4373-BFAC-DC95321F52BB}" type="presOf" srcId="{8D666A71-5B54-44AC-80B2-B478AAFD4EA5}" destId="{2EFEB39F-572E-4863-83FF-01E2609F1702}" srcOrd="0" destOrd="0" presId="urn:microsoft.com/office/officeart/2005/8/layout/StepDownProcess"/>
    <dgm:cxn modelId="{439C5AEF-9FD7-4996-9D1F-376CEE3C8C18}" srcId="{B384148E-312A-42BB-913D-B190CD1BF1A8}" destId="{624C4B03-5653-46E2-B92E-AD34EBF35E43}" srcOrd="0" destOrd="0" parTransId="{909E3AEF-56B2-44CB-A774-877EA9793CAC}" sibTransId="{9764A4D1-EE2B-4D78-91CF-FA54CA3B46B3}"/>
    <dgm:cxn modelId="{F13D7733-EC18-40B5-A0F9-8B129F66EB8A}" type="presOf" srcId="{624C4B03-5653-46E2-B92E-AD34EBF35E43}" destId="{BF7F7CB0-7721-4C57-AB19-834242388182}" srcOrd="0" destOrd="0" presId="urn:microsoft.com/office/officeart/2005/8/layout/StepDownProcess"/>
    <dgm:cxn modelId="{76BAC341-02A5-40EA-AB78-CCD6C07BB643}" srcId="{0AD28D70-0B2F-4C26-8867-F075D6E06F8F}" destId="{8D666A71-5B54-44AC-80B2-B478AAFD4EA5}" srcOrd="5" destOrd="0" parTransId="{F7C77CD3-2DFD-49D1-89B3-4294632E68AC}" sibTransId="{7FF748EC-E0E4-4496-B4DF-00557811BA91}"/>
    <dgm:cxn modelId="{58BFB45D-053D-47F4-8EBC-12ED0EB41147}" srcId="{CD1C5DA9-811C-45E6-80CC-07577A89262A}" destId="{E60C8A9A-EC96-4822-9A62-F2A8C4B6A66E}" srcOrd="0" destOrd="0" parTransId="{596061F1-9003-4256-907F-5AA5855CEFBF}" sibTransId="{38058D1D-2D87-4CC0-B5D3-5FA47E6CED85}"/>
    <dgm:cxn modelId="{9C9AE45A-C3E2-4DB8-B12D-6835CC657CC0}" srcId="{5333A57E-EB08-4B60-8470-06BC8B48DC25}" destId="{6CB3715C-AF17-4531-A0E9-F976A6D5D987}" srcOrd="0" destOrd="0" parTransId="{0DD84522-DF09-4E19-976A-322CDBA94BA2}" sibTransId="{4C620EE1-5252-498A-8C5F-7AC2D3BF057E}"/>
    <dgm:cxn modelId="{190F1451-3C1E-4FB6-876C-525B4250E8BD}" srcId="{0AD28D70-0B2F-4C26-8867-F075D6E06F8F}" destId="{5333A57E-EB08-4B60-8470-06BC8B48DC25}" srcOrd="1" destOrd="0" parTransId="{963C0E33-27BC-48FA-9B09-13E75A016CB3}" sibTransId="{BD2B69A0-4ED2-45FA-A766-3279877C2ACF}"/>
    <dgm:cxn modelId="{F8012A13-4B4D-4E0F-9ADC-B2869712B0FE}" type="presOf" srcId="{B384148E-312A-42BB-913D-B190CD1BF1A8}" destId="{032A385F-FBC2-4187-9BCB-381E9AC27514}" srcOrd="0" destOrd="0" presId="urn:microsoft.com/office/officeart/2005/8/layout/StepDownProcess"/>
    <dgm:cxn modelId="{9AEEA37D-A6F8-4BEE-8AB1-D2E95729DF2C}" type="presOf" srcId="{5333A57E-EB08-4B60-8470-06BC8B48DC25}" destId="{72651149-C9C8-42C5-8A66-8A23E7C82318}" srcOrd="0" destOrd="0" presId="urn:microsoft.com/office/officeart/2005/8/layout/StepDownProcess"/>
    <dgm:cxn modelId="{0333D38C-1183-4D2E-8DD8-13295BE388BD}" type="presOf" srcId="{E60C8A9A-EC96-4822-9A62-F2A8C4B6A66E}" destId="{B0AE67FB-902B-4734-BB17-4C0306BB33BC}" srcOrd="0" destOrd="0" presId="urn:microsoft.com/office/officeart/2005/8/layout/StepDownProcess"/>
    <dgm:cxn modelId="{C1445144-7F30-482A-8CC2-50069F2C6AA1}" type="presOf" srcId="{15FADCE6-EB98-4F6E-9F0D-BE58F383FDCE}" destId="{34498C35-8832-4D0E-A15D-FC81FF625658}" srcOrd="0" destOrd="0" presId="urn:microsoft.com/office/officeart/2005/8/layout/StepDownProcess"/>
    <dgm:cxn modelId="{BB5AB9D1-DE76-4ED0-BF5F-BDACC073DF35}" type="presOf" srcId="{017D41F3-7F5A-4DA6-9506-095EF57DE621}" destId="{DCEA492A-69B5-4D07-8F21-156372692D56}" srcOrd="0" destOrd="0" presId="urn:microsoft.com/office/officeart/2005/8/layout/StepDownProcess"/>
    <dgm:cxn modelId="{DA65E716-91EF-4312-8CF5-13CDED2AAAC0}" type="presOf" srcId="{43025995-5CC0-4835-A7C4-E55F75BD9E92}" destId="{E03A4198-6F34-4FC4-8116-D175526A5AE5}" srcOrd="0" destOrd="0" presId="urn:microsoft.com/office/officeart/2005/8/layout/StepDownProcess"/>
    <dgm:cxn modelId="{57E7C2E6-AF02-4303-9A1C-B06AE2A6FDA9}" srcId="{15FADCE6-EB98-4F6E-9F0D-BE58F383FDCE}" destId="{977DBD9A-ABCF-4920-A14C-0DC17D035D8C}" srcOrd="0" destOrd="0" parTransId="{5E5B2104-2BA7-4437-B0FA-F6DF71599CF3}" sibTransId="{771D8913-E1C9-4DC0-8FEA-73C46DB78C9D}"/>
    <dgm:cxn modelId="{51FBAD4B-1763-4426-8F55-58DE9F8E0983}" srcId="{8D666A71-5B54-44AC-80B2-B478AAFD4EA5}" destId="{017D41F3-7F5A-4DA6-9506-095EF57DE621}" srcOrd="0" destOrd="0" parTransId="{BE1FFA5C-D413-42F7-8466-C08EC876A61B}" sibTransId="{318EF8AB-A735-4655-A0A6-C9C1EBA546B1}"/>
    <dgm:cxn modelId="{776C39A5-42EC-4AC7-8219-57A32DDEF32E}" type="presOf" srcId="{00E704C0-58E6-4ADC-84FC-8053D8700B3B}" destId="{A4EFBCF5-54E0-4CF5-A364-0948EEDB6474}" srcOrd="0" destOrd="0" presId="urn:microsoft.com/office/officeart/2005/8/layout/StepDownProcess"/>
    <dgm:cxn modelId="{2D8A6421-ED68-44FC-ADBE-28C383A06D6D}" srcId="{0AD28D70-0B2F-4C26-8867-F075D6E06F8F}" destId="{CD1C5DA9-811C-45E6-80CC-07577A89262A}" srcOrd="0" destOrd="0" parTransId="{8A4FF4C8-0EB4-48F0-BDD1-270653BD00A1}" sibTransId="{DA0B3AFD-EAD3-4544-8CBB-7849355450C7}"/>
    <dgm:cxn modelId="{9A5C6347-4C16-4CB0-9B2F-2E3A06921F9D}" type="presOf" srcId="{6CB3715C-AF17-4531-A0E9-F976A6D5D987}" destId="{72F9053A-FA34-45D3-A168-E561EAADEF55}" srcOrd="0" destOrd="0" presId="urn:microsoft.com/office/officeart/2005/8/layout/StepDownProcess"/>
    <dgm:cxn modelId="{B3E38441-DB57-4D8E-B942-AD731E00A172}" type="presOf" srcId="{CD1C5DA9-811C-45E6-80CC-07577A89262A}" destId="{985B7DCB-BCBD-4888-ABE9-F9F6AADB4EB1}" srcOrd="0" destOrd="0" presId="urn:microsoft.com/office/officeart/2005/8/layout/StepDownProcess"/>
    <dgm:cxn modelId="{CC8E4981-11B2-4114-9C0D-26A3D3E62E21}" srcId="{0AD28D70-0B2F-4C26-8867-F075D6E06F8F}" destId="{3ED1A306-EFFE-485D-8465-90CB2D67D0B4}" srcOrd="3" destOrd="0" parTransId="{BD493C36-068D-42F3-8D32-F75D0CD1618A}" sibTransId="{631A953B-F55F-4AB5-85B2-618732E65CA8}"/>
    <dgm:cxn modelId="{8F556A95-BE8F-4616-AACA-9C375F4317B5}" type="presOf" srcId="{3ED1A306-EFFE-485D-8465-90CB2D67D0B4}" destId="{4B5CB0D9-071D-4D4C-A8CE-799746AA8515}" srcOrd="0" destOrd="0" presId="urn:microsoft.com/office/officeart/2005/8/layout/StepDownProcess"/>
    <dgm:cxn modelId="{F9923316-32CD-423A-850A-4792F8FCAD70}" type="presOf" srcId="{977DBD9A-ABCF-4920-A14C-0DC17D035D8C}" destId="{D5C6C27B-1BC2-468E-941A-0BBAE72F6E95}" srcOrd="0" destOrd="0" presId="urn:microsoft.com/office/officeart/2005/8/layout/StepDownProcess"/>
    <dgm:cxn modelId="{C20532C7-40ED-4A80-ACCF-5EDED07DDC79}" srcId="{3ED1A306-EFFE-485D-8465-90CB2D67D0B4}" destId="{43025995-5CC0-4835-A7C4-E55F75BD9E92}" srcOrd="0" destOrd="0" parTransId="{10F38CA7-B005-4C1B-B562-C844BF8879CD}" sibTransId="{616DE1D2-B132-4D3F-BBB7-EF2604BF3880}"/>
    <dgm:cxn modelId="{88A8DABA-C01A-492E-B7CF-DAF71483BF76}" srcId="{0AD28D70-0B2F-4C26-8867-F075D6E06F8F}" destId="{15FADCE6-EB98-4F6E-9F0D-BE58F383FDCE}" srcOrd="2" destOrd="0" parTransId="{09B16291-9715-45CA-986A-8ABD78E2E86D}" sibTransId="{5956F6C9-BCDA-4341-BDD1-DB19B2A6BDB8}"/>
    <dgm:cxn modelId="{859E1B58-A746-49E5-B8AC-2AB3FBF356D4}" type="presOf" srcId="{0AD28D70-0B2F-4C26-8867-F075D6E06F8F}" destId="{50DB4642-EF9D-49D2-85AD-00FF3609AC4F}" srcOrd="0" destOrd="0" presId="urn:microsoft.com/office/officeart/2005/8/layout/StepDownProcess"/>
    <dgm:cxn modelId="{AA336726-F216-4FA9-8713-2F919E6DF6DB}" srcId="{0AD28D70-0B2F-4C26-8867-F075D6E06F8F}" destId="{00E704C0-58E6-4ADC-84FC-8053D8700B3B}" srcOrd="4" destOrd="0" parTransId="{E4845F25-55CC-4BBD-B5E6-112112094107}" sibTransId="{654E8116-0AE0-4E11-B4F8-AB51FCE46D7D}"/>
    <dgm:cxn modelId="{B4AA55DA-D14C-4D5C-A9B5-751CD882E1B1}" type="presParOf" srcId="{50DB4642-EF9D-49D2-85AD-00FF3609AC4F}" destId="{5C4FDB85-B7FC-4609-9275-0B6B2822BDC7}" srcOrd="0" destOrd="0" presId="urn:microsoft.com/office/officeart/2005/8/layout/StepDownProcess"/>
    <dgm:cxn modelId="{6E86E3F3-D65D-4E8D-AC8B-7FC624A1A353}" type="presParOf" srcId="{5C4FDB85-B7FC-4609-9275-0B6B2822BDC7}" destId="{39687AB2-8BD8-4DBD-8FE1-53FB31A29985}" srcOrd="0" destOrd="0" presId="urn:microsoft.com/office/officeart/2005/8/layout/StepDownProcess"/>
    <dgm:cxn modelId="{817BD779-F68A-4B4A-8EF6-9798F5942B58}" type="presParOf" srcId="{5C4FDB85-B7FC-4609-9275-0B6B2822BDC7}" destId="{985B7DCB-BCBD-4888-ABE9-F9F6AADB4EB1}" srcOrd="1" destOrd="0" presId="urn:microsoft.com/office/officeart/2005/8/layout/StepDownProcess"/>
    <dgm:cxn modelId="{877A9CBA-B0B8-485C-BB1B-C290540A0CB5}" type="presParOf" srcId="{5C4FDB85-B7FC-4609-9275-0B6B2822BDC7}" destId="{B0AE67FB-902B-4734-BB17-4C0306BB33BC}" srcOrd="2" destOrd="0" presId="urn:microsoft.com/office/officeart/2005/8/layout/StepDownProcess"/>
    <dgm:cxn modelId="{AE6461B8-464B-4924-BC30-67A81E11F362}" type="presParOf" srcId="{50DB4642-EF9D-49D2-85AD-00FF3609AC4F}" destId="{81640AD9-A751-4887-AA06-551BCCD49B48}" srcOrd="1" destOrd="0" presId="urn:microsoft.com/office/officeart/2005/8/layout/StepDownProcess"/>
    <dgm:cxn modelId="{FA3C69E1-13F0-4EC5-8F8F-1CA96FF758E8}" type="presParOf" srcId="{50DB4642-EF9D-49D2-85AD-00FF3609AC4F}" destId="{7A8DE7D3-42A0-4D31-87A1-22AE909CFBCB}" srcOrd="2" destOrd="0" presId="urn:microsoft.com/office/officeart/2005/8/layout/StepDownProcess"/>
    <dgm:cxn modelId="{10237086-89C8-473E-93B7-C54029F4ED25}" type="presParOf" srcId="{7A8DE7D3-42A0-4D31-87A1-22AE909CFBCB}" destId="{8A4FED98-00BD-4C1C-983F-2F683D52FF03}" srcOrd="0" destOrd="0" presId="urn:microsoft.com/office/officeart/2005/8/layout/StepDownProcess"/>
    <dgm:cxn modelId="{5962F967-E33E-4680-B1A2-1039127A2D6D}" type="presParOf" srcId="{7A8DE7D3-42A0-4D31-87A1-22AE909CFBCB}" destId="{72651149-C9C8-42C5-8A66-8A23E7C82318}" srcOrd="1" destOrd="0" presId="urn:microsoft.com/office/officeart/2005/8/layout/StepDownProcess"/>
    <dgm:cxn modelId="{20AED1FF-91D6-4F35-901B-362139CC7E8E}" type="presParOf" srcId="{7A8DE7D3-42A0-4D31-87A1-22AE909CFBCB}" destId="{72F9053A-FA34-45D3-A168-E561EAADEF55}" srcOrd="2" destOrd="0" presId="urn:microsoft.com/office/officeart/2005/8/layout/StepDownProcess"/>
    <dgm:cxn modelId="{3D7C0F52-7F49-48B1-928B-C3E94F520A28}" type="presParOf" srcId="{50DB4642-EF9D-49D2-85AD-00FF3609AC4F}" destId="{723A9EFC-46EF-4BBC-B78E-A33A31292D41}" srcOrd="3" destOrd="0" presId="urn:microsoft.com/office/officeart/2005/8/layout/StepDownProcess"/>
    <dgm:cxn modelId="{D20FA3CA-2126-4DBB-89C6-459F1F919E32}" type="presParOf" srcId="{50DB4642-EF9D-49D2-85AD-00FF3609AC4F}" destId="{E1AE98F1-9173-4CB6-9FF5-F51E70ABD3C4}" srcOrd="4" destOrd="0" presId="urn:microsoft.com/office/officeart/2005/8/layout/StepDownProcess"/>
    <dgm:cxn modelId="{342D3CE9-5DCB-45EF-B7DF-E7E3CCD58F50}" type="presParOf" srcId="{E1AE98F1-9173-4CB6-9FF5-F51E70ABD3C4}" destId="{560FCD85-E3A6-4C1C-9E27-B5F1E2F15E2A}" srcOrd="0" destOrd="0" presId="urn:microsoft.com/office/officeart/2005/8/layout/StepDownProcess"/>
    <dgm:cxn modelId="{2D99EECE-916A-4ABB-B45B-C5588AD18119}" type="presParOf" srcId="{E1AE98F1-9173-4CB6-9FF5-F51E70ABD3C4}" destId="{34498C35-8832-4D0E-A15D-FC81FF625658}" srcOrd="1" destOrd="0" presId="urn:microsoft.com/office/officeart/2005/8/layout/StepDownProcess"/>
    <dgm:cxn modelId="{85E9C870-B5D5-4146-A703-7FF2E9652FFF}" type="presParOf" srcId="{E1AE98F1-9173-4CB6-9FF5-F51E70ABD3C4}" destId="{D5C6C27B-1BC2-468E-941A-0BBAE72F6E95}" srcOrd="2" destOrd="0" presId="urn:microsoft.com/office/officeart/2005/8/layout/StepDownProcess"/>
    <dgm:cxn modelId="{ED9CC7F9-D1C9-42F4-B5EB-B64E4E82AAEA}" type="presParOf" srcId="{50DB4642-EF9D-49D2-85AD-00FF3609AC4F}" destId="{A9B09D1E-01D8-479C-9892-FD7CD9513F0A}" srcOrd="5" destOrd="0" presId="urn:microsoft.com/office/officeart/2005/8/layout/StepDownProcess"/>
    <dgm:cxn modelId="{9ECEF135-F423-496C-A639-144FD6632AAE}" type="presParOf" srcId="{50DB4642-EF9D-49D2-85AD-00FF3609AC4F}" destId="{5EE7BE9F-11BE-4E61-AAC9-A09CC343508F}" srcOrd="6" destOrd="0" presId="urn:microsoft.com/office/officeart/2005/8/layout/StepDownProcess"/>
    <dgm:cxn modelId="{5E27ED85-B519-4809-8B80-7BF865A5F05B}" type="presParOf" srcId="{5EE7BE9F-11BE-4E61-AAC9-A09CC343508F}" destId="{37F27C25-4228-42EC-BC3B-E5F9E24292AA}" srcOrd="0" destOrd="0" presId="urn:microsoft.com/office/officeart/2005/8/layout/StepDownProcess"/>
    <dgm:cxn modelId="{DD2274D9-7FE5-4463-8531-EB481C6954BE}" type="presParOf" srcId="{5EE7BE9F-11BE-4E61-AAC9-A09CC343508F}" destId="{4B5CB0D9-071D-4D4C-A8CE-799746AA8515}" srcOrd="1" destOrd="0" presId="urn:microsoft.com/office/officeart/2005/8/layout/StepDownProcess"/>
    <dgm:cxn modelId="{EC66E565-04D3-4976-9051-0C30A0161C89}" type="presParOf" srcId="{5EE7BE9F-11BE-4E61-AAC9-A09CC343508F}" destId="{E03A4198-6F34-4FC4-8116-D175526A5AE5}" srcOrd="2" destOrd="0" presId="urn:microsoft.com/office/officeart/2005/8/layout/StepDownProcess"/>
    <dgm:cxn modelId="{512546FA-73DA-476F-B122-1EBF55F4EA54}" type="presParOf" srcId="{50DB4642-EF9D-49D2-85AD-00FF3609AC4F}" destId="{584F3C1B-4175-44BE-83F8-93A4E131B47A}" srcOrd="7" destOrd="0" presId="urn:microsoft.com/office/officeart/2005/8/layout/StepDownProcess"/>
    <dgm:cxn modelId="{9460F9BA-F2A0-4192-A9CA-7093A9A24F94}" type="presParOf" srcId="{50DB4642-EF9D-49D2-85AD-00FF3609AC4F}" destId="{D424F540-69A3-47C1-B4A8-869ACF52C0EF}" srcOrd="8" destOrd="0" presId="urn:microsoft.com/office/officeart/2005/8/layout/StepDownProcess"/>
    <dgm:cxn modelId="{063FD874-6990-4FAC-9586-EACD4EA982D9}" type="presParOf" srcId="{D424F540-69A3-47C1-B4A8-869ACF52C0EF}" destId="{1D47D8BF-5C87-405D-8EA3-F446D52EC931}" srcOrd="0" destOrd="0" presId="urn:microsoft.com/office/officeart/2005/8/layout/StepDownProcess"/>
    <dgm:cxn modelId="{782F9BCB-4104-4FB4-BD2E-95E04EF415EF}" type="presParOf" srcId="{D424F540-69A3-47C1-B4A8-869ACF52C0EF}" destId="{A4EFBCF5-54E0-4CF5-A364-0948EEDB6474}" srcOrd="1" destOrd="0" presId="urn:microsoft.com/office/officeart/2005/8/layout/StepDownProcess"/>
    <dgm:cxn modelId="{7EF4D750-C830-4970-9B4C-D5D9085AA091}" type="presParOf" srcId="{D424F540-69A3-47C1-B4A8-869ACF52C0EF}" destId="{D628D3B2-4693-4EEC-A705-8BFA92AA11CC}" srcOrd="2" destOrd="0" presId="urn:microsoft.com/office/officeart/2005/8/layout/StepDownProcess"/>
    <dgm:cxn modelId="{5BE680BD-2F78-4053-B78D-945B66C9B23B}" type="presParOf" srcId="{50DB4642-EF9D-49D2-85AD-00FF3609AC4F}" destId="{847E346B-1F81-4DE3-9624-2E6193297D60}" srcOrd="9" destOrd="0" presId="urn:microsoft.com/office/officeart/2005/8/layout/StepDownProcess"/>
    <dgm:cxn modelId="{EFDDD32E-C381-407F-91FC-F3D60CDDA6CB}" type="presParOf" srcId="{50DB4642-EF9D-49D2-85AD-00FF3609AC4F}" destId="{02EE593D-5EC8-48D3-A7F9-B719EBC21451}" srcOrd="10" destOrd="0" presId="urn:microsoft.com/office/officeart/2005/8/layout/StepDownProcess"/>
    <dgm:cxn modelId="{4EC368AA-D420-4BB7-8FBC-AD4E48C20E78}" type="presParOf" srcId="{02EE593D-5EC8-48D3-A7F9-B719EBC21451}" destId="{CFA065E1-D225-4BEE-9853-BE71456E694D}" srcOrd="0" destOrd="0" presId="urn:microsoft.com/office/officeart/2005/8/layout/StepDownProcess"/>
    <dgm:cxn modelId="{8D0C1DA4-69F5-48C1-880F-3BCBDA53397A}" type="presParOf" srcId="{02EE593D-5EC8-48D3-A7F9-B719EBC21451}" destId="{2EFEB39F-572E-4863-83FF-01E2609F1702}" srcOrd="1" destOrd="0" presId="urn:microsoft.com/office/officeart/2005/8/layout/StepDownProcess"/>
    <dgm:cxn modelId="{D2BBA06B-1FFA-4D9B-B4EE-3BC927EB7A31}" type="presParOf" srcId="{02EE593D-5EC8-48D3-A7F9-B719EBC21451}" destId="{DCEA492A-69B5-4D07-8F21-156372692D56}" srcOrd="2" destOrd="0" presId="urn:microsoft.com/office/officeart/2005/8/layout/StepDownProcess"/>
    <dgm:cxn modelId="{CD5596F5-8B68-4AEF-BB04-B10C201EFE0D}" type="presParOf" srcId="{50DB4642-EF9D-49D2-85AD-00FF3609AC4F}" destId="{81BD761E-0422-4707-A2AB-4CBD149A4A59}" srcOrd="11" destOrd="0" presId="urn:microsoft.com/office/officeart/2005/8/layout/StepDownProcess"/>
    <dgm:cxn modelId="{1142212E-D764-4B0E-AB8E-E5E7D6962BF9}" type="presParOf" srcId="{50DB4642-EF9D-49D2-85AD-00FF3609AC4F}" destId="{6DD334CD-C97C-4DC0-A4C2-81A9A0F8F0F1}" srcOrd="12" destOrd="0" presId="urn:microsoft.com/office/officeart/2005/8/layout/StepDownProcess"/>
    <dgm:cxn modelId="{55C8DC00-C425-4161-AA7C-C1E41345446E}" type="presParOf" srcId="{6DD334CD-C97C-4DC0-A4C2-81A9A0F8F0F1}" destId="{032A385F-FBC2-4187-9BCB-381E9AC27514}" srcOrd="0" destOrd="0" presId="urn:microsoft.com/office/officeart/2005/8/layout/StepDownProcess"/>
    <dgm:cxn modelId="{0EAC9BB7-2124-46A5-B92F-7E23E786A3B2}" type="presParOf" srcId="{6DD334CD-C97C-4DC0-A4C2-81A9A0F8F0F1}" destId="{BF7F7CB0-7721-4C57-AB19-83424238818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D28D70-0B2F-4C26-8867-F075D6E06F8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D1C5DA9-811C-45E6-80CC-07577A89262A}">
      <dgm:prSet phldrT="[Text]" custT="1"/>
      <dgm:spPr/>
      <dgm:t>
        <a:bodyPr/>
        <a:lstStyle/>
        <a:p>
          <a:r>
            <a:rPr lang="en-US" sz="1200" dirty="0"/>
            <a:t>ACRJ Dataset Jan 2009-Dec 2021 n=21339</a:t>
          </a:r>
        </a:p>
      </dgm:t>
    </dgm:pt>
    <dgm:pt modelId="{8A4FF4C8-0EB4-48F0-BDD1-270653BD00A1}" type="parTrans" cxnId="{2D8A6421-ED68-44FC-ADBE-28C383A06D6D}">
      <dgm:prSet/>
      <dgm:spPr/>
      <dgm:t>
        <a:bodyPr/>
        <a:lstStyle/>
        <a:p>
          <a:endParaRPr lang="en-US"/>
        </a:p>
      </dgm:t>
    </dgm:pt>
    <dgm:pt modelId="{DA0B3AFD-EAD3-4544-8CBB-7849355450C7}" type="sibTrans" cxnId="{2D8A6421-ED68-44FC-ADBE-28C383A06D6D}">
      <dgm:prSet/>
      <dgm:spPr/>
      <dgm:t>
        <a:bodyPr/>
        <a:lstStyle/>
        <a:p>
          <a:endParaRPr lang="en-US"/>
        </a:p>
      </dgm:t>
    </dgm:pt>
    <dgm:pt modelId="{E60C8A9A-EC96-4822-9A62-F2A8C4B6A66E}">
      <dgm:prSet phldrT="[Text]" custT="1"/>
      <dgm:spPr/>
      <dgm:t>
        <a:bodyPr/>
        <a:lstStyle/>
        <a:p>
          <a:r>
            <a:rPr lang="en-US" sz="1200" dirty="0"/>
            <a:t>Limit to 2019</a:t>
          </a:r>
        </a:p>
      </dgm:t>
    </dgm:pt>
    <dgm:pt modelId="{596061F1-9003-4256-907F-5AA5855CEFBF}" type="parTrans" cxnId="{58BFB45D-053D-47F4-8EBC-12ED0EB41147}">
      <dgm:prSet/>
      <dgm:spPr/>
      <dgm:t>
        <a:bodyPr/>
        <a:lstStyle/>
        <a:p>
          <a:endParaRPr lang="en-US"/>
        </a:p>
      </dgm:t>
    </dgm:pt>
    <dgm:pt modelId="{38058D1D-2D87-4CC0-B5D3-5FA47E6CED85}" type="sibTrans" cxnId="{58BFB45D-053D-47F4-8EBC-12ED0EB41147}">
      <dgm:prSet/>
      <dgm:spPr/>
      <dgm:t>
        <a:bodyPr/>
        <a:lstStyle/>
        <a:p>
          <a:endParaRPr lang="en-US"/>
        </a:p>
      </dgm:t>
    </dgm:pt>
    <dgm:pt modelId="{5333A57E-EB08-4B60-8470-06BC8B48DC25}">
      <dgm:prSet phldrT="[Text]" custT="1"/>
      <dgm:spPr/>
      <dgm:t>
        <a:bodyPr/>
        <a:lstStyle/>
        <a:p>
          <a:r>
            <a:rPr lang="en-US" sz="1200" dirty="0"/>
            <a:t>2019 ACRJ Dataset n=2702</a:t>
          </a:r>
        </a:p>
      </dgm:t>
    </dgm:pt>
    <dgm:pt modelId="{BD2B69A0-4ED2-45FA-A766-3279877C2ACF}" type="sibTrans" cxnId="{190F1451-3C1E-4FB6-876C-525B4250E8BD}">
      <dgm:prSet/>
      <dgm:spPr/>
      <dgm:t>
        <a:bodyPr/>
        <a:lstStyle/>
        <a:p>
          <a:endParaRPr lang="en-US"/>
        </a:p>
      </dgm:t>
    </dgm:pt>
    <dgm:pt modelId="{963C0E33-27BC-48FA-9B09-13E75A016CB3}" type="parTrans" cxnId="{190F1451-3C1E-4FB6-876C-525B4250E8BD}">
      <dgm:prSet/>
      <dgm:spPr/>
      <dgm:t>
        <a:bodyPr/>
        <a:lstStyle/>
        <a:p>
          <a:endParaRPr lang="en-US"/>
        </a:p>
      </dgm:t>
    </dgm:pt>
    <dgm:pt modelId="{6CB3715C-AF17-4531-A0E9-F976A6D5D987}">
      <dgm:prSet phldrT="[Text]" custT="1"/>
      <dgm:spPr/>
      <dgm:t>
        <a:bodyPr/>
        <a:lstStyle/>
        <a:p>
          <a:r>
            <a:rPr lang="en-US" sz="1100" dirty="0"/>
            <a:t>Limit to Eligible Release Types</a:t>
          </a:r>
        </a:p>
      </dgm:t>
    </dgm:pt>
    <dgm:pt modelId="{4C620EE1-5252-498A-8C5F-7AC2D3BF057E}" type="sibTrans" cxnId="{9C9AE45A-C3E2-4DB8-B12D-6835CC657CC0}">
      <dgm:prSet/>
      <dgm:spPr/>
      <dgm:t>
        <a:bodyPr/>
        <a:lstStyle/>
        <a:p>
          <a:endParaRPr lang="en-US"/>
        </a:p>
      </dgm:t>
    </dgm:pt>
    <dgm:pt modelId="{0DD84522-DF09-4E19-976A-322CDBA94BA2}" type="parTrans" cxnId="{9C9AE45A-C3E2-4DB8-B12D-6835CC657CC0}">
      <dgm:prSet/>
      <dgm:spPr/>
      <dgm:t>
        <a:bodyPr/>
        <a:lstStyle/>
        <a:p>
          <a:endParaRPr lang="en-US"/>
        </a:p>
      </dgm:t>
    </dgm:pt>
    <dgm:pt modelId="{15FADCE6-EB98-4F6E-9F0D-BE58F383FDCE}">
      <dgm:prSet phldrT="[Text]" custT="1"/>
      <dgm:spPr/>
      <dgm:t>
        <a:bodyPr/>
        <a:lstStyle/>
        <a:p>
          <a:r>
            <a:rPr lang="en-US" sz="1400" dirty="0"/>
            <a:t>ACRJ Sample n=2266</a:t>
          </a:r>
        </a:p>
      </dgm:t>
    </dgm:pt>
    <dgm:pt modelId="{5956F6C9-BCDA-4341-BDD1-DB19B2A6BDB8}" type="sibTrans" cxnId="{88A8DABA-C01A-492E-B7CF-DAF71483BF76}">
      <dgm:prSet/>
      <dgm:spPr/>
      <dgm:t>
        <a:bodyPr/>
        <a:lstStyle/>
        <a:p>
          <a:endParaRPr lang="en-US"/>
        </a:p>
      </dgm:t>
    </dgm:pt>
    <dgm:pt modelId="{09B16291-9715-45CA-986A-8ABD78E2E86D}" type="parTrans" cxnId="{88A8DABA-C01A-492E-B7CF-DAF71483BF76}">
      <dgm:prSet/>
      <dgm:spPr/>
      <dgm:t>
        <a:bodyPr/>
        <a:lstStyle/>
        <a:p>
          <a:endParaRPr lang="en-US"/>
        </a:p>
      </dgm:t>
    </dgm:pt>
    <dgm:pt modelId="{977DBD9A-ABCF-4920-A14C-0DC17D035D8C}">
      <dgm:prSet phldrT="[Text]" custT="1"/>
      <dgm:spPr/>
      <dgm:t>
        <a:bodyPr/>
        <a:lstStyle/>
        <a:p>
          <a:r>
            <a:rPr lang="en-US" sz="1200" dirty="0"/>
            <a:t>10 % Random Sample</a:t>
          </a:r>
        </a:p>
      </dgm:t>
    </dgm:pt>
    <dgm:pt modelId="{771D8913-E1C9-4DC0-8FEA-73C46DB78C9D}" type="sibTrans" cxnId="{57E7C2E6-AF02-4303-9A1C-B06AE2A6FDA9}">
      <dgm:prSet/>
      <dgm:spPr/>
      <dgm:t>
        <a:bodyPr/>
        <a:lstStyle/>
        <a:p>
          <a:endParaRPr lang="en-US"/>
        </a:p>
      </dgm:t>
    </dgm:pt>
    <dgm:pt modelId="{5E5B2104-2BA7-4437-B0FA-F6DF71599CF3}" type="parTrans" cxnId="{57E7C2E6-AF02-4303-9A1C-B06AE2A6FDA9}">
      <dgm:prSet/>
      <dgm:spPr/>
      <dgm:t>
        <a:bodyPr/>
        <a:lstStyle/>
        <a:p>
          <a:endParaRPr lang="en-US"/>
        </a:p>
      </dgm:t>
    </dgm:pt>
    <dgm:pt modelId="{3ED1A306-EFFE-485D-8465-90CB2D67D0B4}">
      <dgm:prSet phldrT="[Text]" custT="1"/>
      <dgm:spPr/>
      <dgm:t>
        <a:bodyPr/>
        <a:lstStyle/>
        <a:p>
          <a:r>
            <a:rPr lang="en-US" sz="1200" dirty="0"/>
            <a:t>Study Sample n=216</a:t>
          </a:r>
        </a:p>
      </dgm:t>
    </dgm:pt>
    <dgm:pt modelId="{631A953B-F55F-4AB5-85B2-618732E65CA8}" type="sibTrans" cxnId="{CC8E4981-11B2-4114-9C0D-26A3D3E62E21}">
      <dgm:prSet/>
      <dgm:spPr/>
      <dgm:t>
        <a:bodyPr/>
        <a:lstStyle/>
        <a:p>
          <a:endParaRPr lang="en-US"/>
        </a:p>
      </dgm:t>
    </dgm:pt>
    <dgm:pt modelId="{BD493C36-068D-42F3-8D32-F75D0CD1618A}" type="parTrans" cxnId="{CC8E4981-11B2-4114-9C0D-26A3D3E62E21}">
      <dgm:prSet/>
      <dgm:spPr/>
      <dgm:t>
        <a:bodyPr/>
        <a:lstStyle/>
        <a:p>
          <a:endParaRPr lang="en-US"/>
        </a:p>
      </dgm:t>
    </dgm:pt>
    <dgm:pt modelId="{43025995-5CC0-4835-A7C4-E55F75BD9E92}">
      <dgm:prSet phldrT="[Text]" custT="1"/>
      <dgm:spPr/>
      <dgm:t>
        <a:bodyPr/>
        <a:lstStyle/>
        <a:p>
          <a:r>
            <a:rPr lang="en-US" sz="1200" dirty="0"/>
            <a:t>Every booking event for each subject </a:t>
          </a:r>
        </a:p>
      </dgm:t>
    </dgm:pt>
    <dgm:pt modelId="{616DE1D2-B132-4D3F-BBB7-EF2604BF3880}" type="sibTrans" cxnId="{C20532C7-40ED-4A80-ACCF-5EDED07DDC79}">
      <dgm:prSet/>
      <dgm:spPr/>
      <dgm:t>
        <a:bodyPr/>
        <a:lstStyle/>
        <a:p>
          <a:endParaRPr lang="en-US"/>
        </a:p>
      </dgm:t>
    </dgm:pt>
    <dgm:pt modelId="{10F38CA7-B005-4C1B-B562-C844BF8879CD}" type="parTrans" cxnId="{C20532C7-40ED-4A80-ACCF-5EDED07DDC79}">
      <dgm:prSet/>
      <dgm:spPr/>
      <dgm:t>
        <a:bodyPr/>
        <a:lstStyle/>
        <a:p>
          <a:endParaRPr lang="en-US"/>
        </a:p>
      </dgm:t>
    </dgm:pt>
    <dgm:pt modelId="{00E704C0-58E6-4ADC-84FC-8053D8700B3B}">
      <dgm:prSet phldrT="[Text]" custT="1"/>
      <dgm:spPr/>
      <dgm:t>
        <a:bodyPr/>
        <a:lstStyle/>
        <a:p>
          <a:r>
            <a:rPr lang="en-US" sz="1200" dirty="0"/>
            <a:t>Record Variables of Interest; Classify Arrests as Substance Related</a:t>
          </a:r>
        </a:p>
      </dgm:t>
    </dgm:pt>
    <dgm:pt modelId="{654E8116-0AE0-4E11-B4F8-AB51FCE46D7D}" type="sibTrans" cxnId="{AA336726-F216-4FA9-8713-2F919E6DF6DB}">
      <dgm:prSet/>
      <dgm:spPr/>
      <dgm:t>
        <a:bodyPr/>
        <a:lstStyle/>
        <a:p>
          <a:endParaRPr lang="en-US"/>
        </a:p>
      </dgm:t>
    </dgm:pt>
    <dgm:pt modelId="{E4845F25-55CC-4BBD-B5E6-112112094107}" type="parTrans" cxnId="{AA336726-F216-4FA9-8713-2F919E6DF6DB}">
      <dgm:prSet/>
      <dgm:spPr/>
      <dgm:t>
        <a:bodyPr/>
        <a:lstStyle/>
        <a:p>
          <a:endParaRPr lang="en-US"/>
        </a:p>
      </dgm:t>
    </dgm:pt>
    <dgm:pt modelId="{8D666A71-5B54-44AC-80B2-B478AAFD4EA5}">
      <dgm:prSet phldrT="[Text]" custT="1"/>
      <dgm:spPr/>
      <dgm:t>
        <a:bodyPr/>
        <a:lstStyle/>
        <a:p>
          <a:r>
            <a:rPr lang="en-US" sz="1200" dirty="0"/>
            <a:t>Search EMR for Subjects</a:t>
          </a:r>
        </a:p>
      </dgm:t>
    </dgm:pt>
    <dgm:pt modelId="{7FF748EC-E0E4-4496-B4DF-00557811BA91}" type="sibTrans" cxnId="{76BAC341-02A5-40EA-AB78-CCD6C07BB643}">
      <dgm:prSet/>
      <dgm:spPr/>
      <dgm:t>
        <a:bodyPr/>
        <a:lstStyle/>
        <a:p>
          <a:endParaRPr lang="en-US"/>
        </a:p>
      </dgm:t>
    </dgm:pt>
    <dgm:pt modelId="{F7C77CD3-2DFD-49D1-89B3-4294632E68AC}" type="parTrans" cxnId="{76BAC341-02A5-40EA-AB78-CCD6C07BB643}">
      <dgm:prSet/>
      <dgm:spPr/>
      <dgm:t>
        <a:bodyPr/>
        <a:lstStyle/>
        <a:p>
          <a:endParaRPr lang="en-US"/>
        </a:p>
      </dgm:t>
    </dgm:pt>
    <dgm:pt modelId="{017D41F3-7F5A-4DA6-9506-095EF57DE621}">
      <dgm:prSet phldrT="[Text]" custT="1"/>
      <dgm:spPr/>
      <dgm:t>
        <a:bodyPr/>
        <a:lstStyle/>
        <a:p>
          <a:r>
            <a:rPr lang="en-US" sz="1200" dirty="0"/>
            <a:t>Exclude Subjects without MRN</a:t>
          </a:r>
        </a:p>
      </dgm:t>
    </dgm:pt>
    <dgm:pt modelId="{318EF8AB-A735-4655-A0A6-C9C1EBA546B1}" type="sibTrans" cxnId="{51FBAD4B-1763-4426-8F55-58DE9F8E0983}">
      <dgm:prSet/>
      <dgm:spPr/>
      <dgm:t>
        <a:bodyPr/>
        <a:lstStyle/>
        <a:p>
          <a:endParaRPr lang="en-US"/>
        </a:p>
      </dgm:t>
    </dgm:pt>
    <dgm:pt modelId="{BE1FFA5C-D413-42F7-8466-C08EC876A61B}" type="parTrans" cxnId="{51FBAD4B-1763-4426-8F55-58DE9F8E0983}">
      <dgm:prSet/>
      <dgm:spPr/>
      <dgm:t>
        <a:bodyPr/>
        <a:lstStyle/>
        <a:p>
          <a:endParaRPr lang="en-US"/>
        </a:p>
      </dgm:t>
    </dgm:pt>
    <dgm:pt modelId="{B384148E-312A-42BB-913D-B190CD1BF1A8}">
      <dgm:prSet phldrT="[Text]" custT="1"/>
      <dgm:spPr/>
      <dgm:t>
        <a:bodyPr/>
        <a:lstStyle/>
        <a:p>
          <a:r>
            <a:rPr lang="en-US" sz="1200" dirty="0"/>
            <a:t>Record ED Visits within 12mo Release n=180</a:t>
          </a:r>
        </a:p>
      </dgm:t>
    </dgm:pt>
    <dgm:pt modelId="{FBA02DB9-06DE-45E7-8887-4667EA481462}" type="sibTrans" cxnId="{E792D674-0E1D-4C8B-B3D5-46FA9A0B8E14}">
      <dgm:prSet/>
      <dgm:spPr/>
      <dgm:t>
        <a:bodyPr/>
        <a:lstStyle/>
        <a:p>
          <a:endParaRPr lang="en-US"/>
        </a:p>
      </dgm:t>
    </dgm:pt>
    <dgm:pt modelId="{F68A3268-75FE-420D-A8B6-89C6325947DE}" type="parTrans" cxnId="{E792D674-0E1D-4C8B-B3D5-46FA9A0B8E14}">
      <dgm:prSet/>
      <dgm:spPr/>
      <dgm:t>
        <a:bodyPr/>
        <a:lstStyle/>
        <a:p>
          <a:endParaRPr lang="en-US"/>
        </a:p>
      </dgm:t>
    </dgm:pt>
    <dgm:pt modelId="{624C4B03-5653-46E2-B92E-AD34EBF35E43}">
      <dgm:prSet phldrT="[Text]" custT="1"/>
      <dgm:spPr/>
      <dgm:t>
        <a:bodyPr/>
        <a:lstStyle/>
        <a:p>
          <a:r>
            <a:rPr lang="en-US" sz="1200" dirty="0"/>
            <a:t>Include OSH data if available in EHR</a:t>
          </a:r>
        </a:p>
      </dgm:t>
    </dgm:pt>
    <dgm:pt modelId="{9764A4D1-EE2B-4D78-91CF-FA54CA3B46B3}" type="sibTrans" cxnId="{439C5AEF-9FD7-4996-9D1F-376CEE3C8C18}">
      <dgm:prSet/>
      <dgm:spPr/>
      <dgm:t>
        <a:bodyPr/>
        <a:lstStyle/>
        <a:p>
          <a:endParaRPr lang="en-US"/>
        </a:p>
      </dgm:t>
    </dgm:pt>
    <dgm:pt modelId="{909E3AEF-56B2-44CB-A774-877EA9793CAC}" type="parTrans" cxnId="{439C5AEF-9FD7-4996-9D1F-376CEE3C8C18}">
      <dgm:prSet/>
      <dgm:spPr/>
      <dgm:t>
        <a:bodyPr/>
        <a:lstStyle/>
        <a:p>
          <a:endParaRPr lang="en-US"/>
        </a:p>
      </dgm:t>
    </dgm:pt>
    <dgm:pt modelId="{50DB4642-EF9D-49D2-85AD-00FF3609AC4F}" type="pres">
      <dgm:prSet presAssocID="{0AD28D70-0B2F-4C26-8867-F075D6E06F8F}" presName="rootnode" presStyleCnt="0">
        <dgm:presLayoutVars>
          <dgm:chMax/>
          <dgm:chPref/>
          <dgm:dir/>
          <dgm:animLvl val="lvl"/>
        </dgm:presLayoutVars>
      </dgm:prSet>
      <dgm:spPr/>
      <dgm:t>
        <a:bodyPr/>
        <a:lstStyle/>
        <a:p>
          <a:endParaRPr lang="en-US"/>
        </a:p>
      </dgm:t>
    </dgm:pt>
    <dgm:pt modelId="{5C4FDB85-B7FC-4609-9275-0B6B2822BDC7}" type="pres">
      <dgm:prSet presAssocID="{CD1C5DA9-811C-45E6-80CC-07577A89262A}" presName="composite" presStyleCnt="0"/>
      <dgm:spPr/>
    </dgm:pt>
    <dgm:pt modelId="{39687AB2-8BD8-4DBD-8FE1-53FB31A29985}" type="pres">
      <dgm:prSet presAssocID="{CD1C5DA9-811C-45E6-80CC-07577A89262A}" presName="bentUpArrow1" presStyleLbl="alignImgPlace1" presStyleIdx="0" presStyleCnt="6"/>
      <dgm:spPr/>
    </dgm:pt>
    <dgm:pt modelId="{985B7DCB-BCBD-4888-ABE9-F9F6AADB4EB1}" type="pres">
      <dgm:prSet presAssocID="{CD1C5DA9-811C-45E6-80CC-07577A89262A}" presName="ParentText" presStyleLbl="node1" presStyleIdx="0" presStyleCnt="7" custLinFactNeighborX="2468" custLinFactNeighborY="410">
        <dgm:presLayoutVars>
          <dgm:chMax val="1"/>
          <dgm:chPref val="1"/>
          <dgm:bulletEnabled val="1"/>
        </dgm:presLayoutVars>
      </dgm:prSet>
      <dgm:spPr/>
      <dgm:t>
        <a:bodyPr/>
        <a:lstStyle/>
        <a:p>
          <a:endParaRPr lang="en-US"/>
        </a:p>
      </dgm:t>
    </dgm:pt>
    <dgm:pt modelId="{B0AE67FB-902B-4734-BB17-4C0306BB33BC}" type="pres">
      <dgm:prSet presAssocID="{CD1C5DA9-811C-45E6-80CC-07577A89262A}" presName="ChildText" presStyleLbl="revTx" presStyleIdx="0" presStyleCnt="7">
        <dgm:presLayoutVars>
          <dgm:chMax val="0"/>
          <dgm:chPref val="0"/>
          <dgm:bulletEnabled val="1"/>
        </dgm:presLayoutVars>
      </dgm:prSet>
      <dgm:spPr/>
      <dgm:t>
        <a:bodyPr/>
        <a:lstStyle/>
        <a:p>
          <a:endParaRPr lang="en-US"/>
        </a:p>
      </dgm:t>
    </dgm:pt>
    <dgm:pt modelId="{81640AD9-A751-4887-AA06-551BCCD49B48}" type="pres">
      <dgm:prSet presAssocID="{DA0B3AFD-EAD3-4544-8CBB-7849355450C7}" presName="sibTrans" presStyleCnt="0"/>
      <dgm:spPr/>
    </dgm:pt>
    <dgm:pt modelId="{7A8DE7D3-42A0-4D31-87A1-22AE909CFBCB}" type="pres">
      <dgm:prSet presAssocID="{5333A57E-EB08-4B60-8470-06BC8B48DC25}" presName="composite" presStyleCnt="0"/>
      <dgm:spPr/>
    </dgm:pt>
    <dgm:pt modelId="{8A4FED98-00BD-4C1C-983F-2F683D52FF03}" type="pres">
      <dgm:prSet presAssocID="{5333A57E-EB08-4B60-8470-06BC8B48DC25}" presName="bentUpArrow1" presStyleLbl="alignImgPlace1" presStyleIdx="1" presStyleCnt="6"/>
      <dgm:spPr/>
    </dgm:pt>
    <dgm:pt modelId="{72651149-C9C8-42C5-8A66-8A23E7C82318}" type="pres">
      <dgm:prSet presAssocID="{5333A57E-EB08-4B60-8470-06BC8B48DC25}" presName="ParentText" presStyleLbl="node1" presStyleIdx="1" presStyleCnt="7">
        <dgm:presLayoutVars>
          <dgm:chMax val="1"/>
          <dgm:chPref val="1"/>
          <dgm:bulletEnabled val="1"/>
        </dgm:presLayoutVars>
      </dgm:prSet>
      <dgm:spPr/>
      <dgm:t>
        <a:bodyPr/>
        <a:lstStyle/>
        <a:p>
          <a:endParaRPr lang="en-US"/>
        </a:p>
      </dgm:t>
    </dgm:pt>
    <dgm:pt modelId="{72F9053A-FA34-45D3-A168-E561EAADEF55}" type="pres">
      <dgm:prSet presAssocID="{5333A57E-EB08-4B60-8470-06BC8B48DC25}" presName="ChildText" presStyleLbl="revTx" presStyleIdx="1" presStyleCnt="7">
        <dgm:presLayoutVars>
          <dgm:chMax val="0"/>
          <dgm:chPref val="0"/>
          <dgm:bulletEnabled val="1"/>
        </dgm:presLayoutVars>
      </dgm:prSet>
      <dgm:spPr/>
      <dgm:t>
        <a:bodyPr/>
        <a:lstStyle/>
        <a:p>
          <a:endParaRPr lang="en-US"/>
        </a:p>
      </dgm:t>
    </dgm:pt>
    <dgm:pt modelId="{723A9EFC-46EF-4BBC-B78E-A33A31292D41}" type="pres">
      <dgm:prSet presAssocID="{BD2B69A0-4ED2-45FA-A766-3279877C2ACF}" presName="sibTrans" presStyleCnt="0"/>
      <dgm:spPr/>
    </dgm:pt>
    <dgm:pt modelId="{E1AE98F1-9173-4CB6-9FF5-F51E70ABD3C4}" type="pres">
      <dgm:prSet presAssocID="{15FADCE6-EB98-4F6E-9F0D-BE58F383FDCE}" presName="composite" presStyleCnt="0"/>
      <dgm:spPr/>
    </dgm:pt>
    <dgm:pt modelId="{560FCD85-E3A6-4C1C-9E27-B5F1E2F15E2A}" type="pres">
      <dgm:prSet presAssocID="{15FADCE6-EB98-4F6E-9F0D-BE58F383FDCE}" presName="bentUpArrow1" presStyleLbl="alignImgPlace1" presStyleIdx="2" presStyleCnt="6"/>
      <dgm:spPr/>
    </dgm:pt>
    <dgm:pt modelId="{34498C35-8832-4D0E-A15D-FC81FF625658}" type="pres">
      <dgm:prSet presAssocID="{15FADCE6-EB98-4F6E-9F0D-BE58F383FDCE}" presName="ParentText" presStyleLbl="node1" presStyleIdx="2" presStyleCnt="7">
        <dgm:presLayoutVars>
          <dgm:chMax val="1"/>
          <dgm:chPref val="1"/>
          <dgm:bulletEnabled val="1"/>
        </dgm:presLayoutVars>
      </dgm:prSet>
      <dgm:spPr/>
      <dgm:t>
        <a:bodyPr/>
        <a:lstStyle/>
        <a:p>
          <a:endParaRPr lang="en-US"/>
        </a:p>
      </dgm:t>
    </dgm:pt>
    <dgm:pt modelId="{D5C6C27B-1BC2-468E-941A-0BBAE72F6E95}" type="pres">
      <dgm:prSet presAssocID="{15FADCE6-EB98-4F6E-9F0D-BE58F383FDCE}" presName="ChildText" presStyleLbl="revTx" presStyleIdx="2" presStyleCnt="7">
        <dgm:presLayoutVars>
          <dgm:chMax val="0"/>
          <dgm:chPref val="0"/>
          <dgm:bulletEnabled val="1"/>
        </dgm:presLayoutVars>
      </dgm:prSet>
      <dgm:spPr/>
      <dgm:t>
        <a:bodyPr/>
        <a:lstStyle/>
        <a:p>
          <a:endParaRPr lang="en-US"/>
        </a:p>
      </dgm:t>
    </dgm:pt>
    <dgm:pt modelId="{A9B09D1E-01D8-479C-9892-FD7CD9513F0A}" type="pres">
      <dgm:prSet presAssocID="{5956F6C9-BCDA-4341-BDD1-DB19B2A6BDB8}" presName="sibTrans" presStyleCnt="0"/>
      <dgm:spPr/>
    </dgm:pt>
    <dgm:pt modelId="{5EE7BE9F-11BE-4E61-AAC9-A09CC343508F}" type="pres">
      <dgm:prSet presAssocID="{3ED1A306-EFFE-485D-8465-90CB2D67D0B4}" presName="composite" presStyleCnt="0"/>
      <dgm:spPr/>
    </dgm:pt>
    <dgm:pt modelId="{37F27C25-4228-42EC-BC3B-E5F9E24292AA}" type="pres">
      <dgm:prSet presAssocID="{3ED1A306-EFFE-485D-8465-90CB2D67D0B4}" presName="bentUpArrow1" presStyleLbl="alignImgPlace1" presStyleIdx="3" presStyleCnt="6"/>
      <dgm:spPr/>
    </dgm:pt>
    <dgm:pt modelId="{4B5CB0D9-071D-4D4C-A8CE-799746AA8515}" type="pres">
      <dgm:prSet presAssocID="{3ED1A306-EFFE-485D-8465-90CB2D67D0B4}" presName="ParentText" presStyleLbl="node1" presStyleIdx="3" presStyleCnt="7">
        <dgm:presLayoutVars>
          <dgm:chMax val="1"/>
          <dgm:chPref val="1"/>
          <dgm:bulletEnabled val="1"/>
        </dgm:presLayoutVars>
      </dgm:prSet>
      <dgm:spPr/>
      <dgm:t>
        <a:bodyPr/>
        <a:lstStyle/>
        <a:p>
          <a:endParaRPr lang="en-US"/>
        </a:p>
      </dgm:t>
    </dgm:pt>
    <dgm:pt modelId="{E03A4198-6F34-4FC4-8116-D175526A5AE5}" type="pres">
      <dgm:prSet presAssocID="{3ED1A306-EFFE-485D-8465-90CB2D67D0B4}" presName="ChildText" presStyleLbl="revTx" presStyleIdx="3" presStyleCnt="7">
        <dgm:presLayoutVars>
          <dgm:chMax val="0"/>
          <dgm:chPref val="0"/>
          <dgm:bulletEnabled val="1"/>
        </dgm:presLayoutVars>
      </dgm:prSet>
      <dgm:spPr/>
      <dgm:t>
        <a:bodyPr/>
        <a:lstStyle/>
        <a:p>
          <a:endParaRPr lang="en-US"/>
        </a:p>
      </dgm:t>
    </dgm:pt>
    <dgm:pt modelId="{584F3C1B-4175-44BE-83F8-93A4E131B47A}" type="pres">
      <dgm:prSet presAssocID="{631A953B-F55F-4AB5-85B2-618732E65CA8}" presName="sibTrans" presStyleCnt="0"/>
      <dgm:spPr/>
    </dgm:pt>
    <dgm:pt modelId="{D424F540-69A3-47C1-B4A8-869ACF52C0EF}" type="pres">
      <dgm:prSet presAssocID="{00E704C0-58E6-4ADC-84FC-8053D8700B3B}" presName="composite" presStyleCnt="0"/>
      <dgm:spPr/>
    </dgm:pt>
    <dgm:pt modelId="{1D47D8BF-5C87-405D-8EA3-F446D52EC931}" type="pres">
      <dgm:prSet presAssocID="{00E704C0-58E6-4ADC-84FC-8053D8700B3B}" presName="bentUpArrow1" presStyleLbl="alignImgPlace1" presStyleIdx="4" presStyleCnt="6"/>
      <dgm:spPr/>
    </dgm:pt>
    <dgm:pt modelId="{A4EFBCF5-54E0-4CF5-A364-0948EEDB6474}" type="pres">
      <dgm:prSet presAssocID="{00E704C0-58E6-4ADC-84FC-8053D8700B3B}" presName="ParentText" presStyleLbl="node1" presStyleIdx="4" presStyleCnt="7">
        <dgm:presLayoutVars>
          <dgm:chMax val="1"/>
          <dgm:chPref val="1"/>
          <dgm:bulletEnabled val="1"/>
        </dgm:presLayoutVars>
      </dgm:prSet>
      <dgm:spPr/>
      <dgm:t>
        <a:bodyPr/>
        <a:lstStyle/>
        <a:p>
          <a:endParaRPr lang="en-US"/>
        </a:p>
      </dgm:t>
    </dgm:pt>
    <dgm:pt modelId="{D628D3B2-4693-4EEC-A705-8BFA92AA11CC}" type="pres">
      <dgm:prSet presAssocID="{00E704C0-58E6-4ADC-84FC-8053D8700B3B}" presName="ChildText" presStyleLbl="revTx" presStyleIdx="4" presStyleCnt="7">
        <dgm:presLayoutVars>
          <dgm:chMax val="0"/>
          <dgm:chPref val="0"/>
          <dgm:bulletEnabled val="1"/>
        </dgm:presLayoutVars>
      </dgm:prSet>
      <dgm:spPr/>
    </dgm:pt>
    <dgm:pt modelId="{847E346B-1F81-4DE3-9624-2E6193297D60}" type="pres">
      <dgm:prSet presAssocID="{654E8116-0AE0-4E11-B4F8-AB51FCE46D7D}" presName="sibTrans" presStyleCnt="0"/>
      <dgm:spPr/>
    </dgm:pt>
    <dgm:pt modelId="{02EE593D-5EC8-48D3-A7F9-B719EBC21451}" type="pres">
      <dgm:prSet presAssocID="{8D666A71-5B54-44AC-80B2-B478AAFD4EA5}" presName="composite" presStyleCnt="0"/>
      <dgm:spPr/>
    </dgm:pt>
    <dgm:pt modelId="{CFA065E1-D225-4BEE-9853-BE71456E694D}" type="pres">
      <dgm:prSet presAssocID="{8D666A71-5B54-44AC-80B2-B478AAFD4EA5}" presName="bentUpArrow1" presStyleLbl="alignImgPlace1" presStyleIdx="5" presStyleCnt="6"/>
      <dgm:spPr/>
    </dgm:pt>
    <dgm:pt modelId="{2EFEB39F-572E-4863-83FF-01E2609F1702}" type="pres">
      <dgm:prSet presAssocID="{8D666A71-5B54-44AC-80B2-B478AAFD4EA5}" presName="ParentText" presStyleLbl="node1" presStyleIdx="5" presStyleCnt="7">
        <dgm:presLayoutVars>
          <dgm:chMax val="1"/>
          <dgm:chPref val="1"/>
          <dgm:bulletEnabled val="1"/>
        </dgm:presLayoutVars>
      </dgm:prSet>
      <dgm:spPr/>
      <dgm:t>
        <a:bodyPr/>
        <a:lstStyle/>
        <a:p>
          <a:endParaRPr lang="en-US"/>
        </a:p>
      </dgm:t>
    </dgm:pt>
    <dgm:pt modelId="{DCEA492A-69B5-4D07-8F21-156372692D56}" type="pres">
      <dgm:prSet presAssocID="{8D666A71-5B54-44AC-80B2-B478AAFD4EA5}" presName="ChildText" presStyleLbl="revTx" presStyleIdx="5" presStyleCnt="7">
        <dgm:presLayoutVars>
          <dgm:chMax val="0"/>
          <dgm:chPref val="0"/>
          <dgm:bulletEnabled val="1"/>
        </dgm:presLayoutVars>
      </dgm:prSet>
      <dgm:spPr/>
      <dgm:t>
        <a:bodyPr/>
        <a:lstStyle/>
        <a:p>
          <a:endParaRPr lang="en-US"/>
        </a:p>
      </dgm:t>
    </dgm:pt>
    <dgm:pt modelId="{81BD761E-0422-4707-A2AB-4CBD149A4A59}" type="pres">
      <dgm:prSet presAssocID="{7FF748EC-E0E4-4496-B4DF-00557811BA91}" presName="sibTrans" presStyleCnt="0"/>
      <dgm:spPr/>
    </dgm:pt>
    <dgm:pt modelId="{6DD334CD-C97C-4DC0-A4C2-81A9A0F8F0F1}" type="pres">
      <dgm:prSet presAssocID="{B384148E-312A-42BB-913D-B190CD1BF1A8}" presName="composite" presStyleCnt="0"/>
      <dgm:spPr/>
    </dgm:pt>
    <dgm:pt modelId="{032A385F-FBC2-4187-9BCB-381E9AC27514}" type="pres">
      <dgm:prSet presAssocID="{B384148E-312A-42BB-913D-B190CD1BF1A8}" presName="ParentText" presStyleLbl="node1" presStyleIdx="6" presStyleCnt="7">
        <dgm:presLayoutVars>
          <dgm:chMax val="1"/>
          <dgm:chPref val="1"/>
          <dgm:bulletEnabled val="1"/>
        </dgm:presLayoutVars>
      </dgm:prSet>
      <dgm:spPr/>
      <dgm:t>
        <a:bodyPr/>
        <a:lstStyle/>
        <a:p>
          <a:endParaRPr lang="en-US"/>
        </a:p>
      </dgm:t>
    </dgm:pt>
    <dgm:pt modelId="{BF7F7CB0-7721-4C57-AB19-834242388182}" type="pres">
      <dgm:prSet presAssocID="{B384148E-312A-42BB-913D-B190CD1BF1A8}" presName="FinalChildText" presStyleLbl="revTx" presStyleIdx="6" presStyleCnt="7">
        <dgm:presLayoutVars>
          <dgm:chMax val="0"/>
          <dgm:chPref val="0"/>
          <dgm:bulletEnabled val="1"/>
        </dgm:presLayoutVars>
      </dgm:prSet>
      <dgm:spPr/>
      <dgm:t>
        <a:bodyPr/>
        <a:lstStyle/>
        <a:p>
          <a:endParaRPr lang="en-US"/>
        </a:p>
      </dgm:t>
    </dgm:pt>
  </dgm:ptLst>
  <dgm:cxnLst>
    <dgm:cxn modelId="{E792D674-0E1D-4C8B-B3D5-46FA9A0B8E14}" srcId="{0AD28D70-0B2F-4C26-8867-F075D6E06F8F}" destId="{B384148E-312A-42BB-913D-B190CD1BF1A8}" srcOrd="6" destOrd="0" parTransId="{F68A3268-75FE-420D-A8B6-89C6325947DE}" sibTransId="{FBA02DB9-06DE-45E7-8887-4667EA481462}"/>
    <dgm:cxn modelId="{F1FE23A6-B313-4373-BFAC-DC95321F52BB}" type="presOf" srcId="{8D666A71-5B54-44AC-80B2-B478AAFD4EA5}" destId="{2EFEB39F-572E-4863-83FF-01E2609F1702}" srcOrd="0" destOrd="0" presId="urn:microsoft.com/office/officeart/2005/8/layout/StepDownProcess"/>
    <dgm:cxn modelId="{439C5AEF-9FD7-4996-9D1F-376CEE3C8C18}" srcId="{B384148E-312A-42BB-913D-B190CD1BF1A8}" destId="{624C4B03-5653-46E2-B92E-AD34EBF35E43}" srcOrd="0" destOrd="0" parTransId="{909E3AEF-56B2-44CB-A774-877EA9793CAC}" sibTransId="{9764A4D1-EE2B-4D78-91CF-FA54CA3B46B3}"/>
    <dgm:cxn modelId="{F13D7733-EC18-40B5-A0F9-8B129F66EB8A}" type="presOf" srcId="{624C4B03-5653-46E2-B92E-AD34EBF35E43}" destId="{BF7F7CB0-7721-4C57-AB19-834242388182}" srcOrd="0" destOrd="0" presId="urn:microsoft.com/office/officeart/2005/8/layout/StepDownProcess"/>
    <dgm:cxn modelId="{76BAC341-02A5-40EA-AB78-CCD6C07BB643}" srcId="{0AD28D70-0B2F-4C26-8867-F075D6E06F8F}" destId="{8D666A71-5B54-44AC-80B2-B478AAFD4EA5}" srcOrd="5" destOrd="0" parTransId="{F7C77CD3-2DFD-49D1-89B3-4294632E68AC}" sibTransId="{7FF748EC-E0E4-4496-B4DF-00557811BA91}"/>
    <dgm:cxn modelId="{58BFB45D-053D-47F4-8EBC-12ED0EB41147}" srcId="{CD1C5DA9-811C-45E6-80CC-07577A89262A}" destId="{E60C8A9A-EC96-4822-9A62-F2A8C4B6A66E}" srcOrd="0" destOrd="0" parTransId="{596061F1-9003-4256-907F-5AA5855CEFBF}" sibTransId="{38058D1D-2D87-4CC0-B5D3-5FA47E6CED85}"/>
    <dgm:cxn modelId="{9C9AE45A-C3E2-4DB8-B12D-6835CC657CC0}" srcId="{5333A57E-EB08-4B60-8470-06BC8B48DC25}" destId="{6CB3715C-AF17-4531-A0E9-F976A6D5D987}" srcOrd="0" destOrd="0" parTransId="{0DD84522-DF09-4E19-976A-322CDBA94BA2}" sibTransId="{4C620EE1-5252-498A-8C5F-7AC2D3BF057E}"/>
    <dgm:cxn modelId="{190F1451-3C1E-4FB6-876C-525B4250E8BD}" srcId="{0AD28D70-0B2F-4C26-8867-F075D6E06F8F}" destId="{5333A57E-EB08-4B60-8470-06BC8B48DC25}" srcOrd="1" destOrd="0" parTransId="{963C0E33-27BC-48FA-9B09-13E75A016CB3}" sibTransId="{BD2B69A0-4ED2-45FA-A766-3279877C2ACF}"/>
    <dgm:cxn modelId="{F8012A13-4B4D-4E0F-9ADC-B2869712B0FE}" type="presOf" srcId="{B384148E-312A-42BB-913D-B190CD1BF1A8}" destId="{032A385F-FBC2-4187-9BCB-381E9AC27514}" srcOrd="0" destOrd="0" presId="urn:microsoft.com/office/officeart/2005/8/layout/StepDownProcess"/>
    <dgm:cxn modelId="{9AEEA37D-A6F8-4BEE-8AB1-D2E95729DF2C}" type="presOf" srcId="{5333A57E-EB08-4B60-8470-06BC8B48DC25}" destId="{72651149-C9C8-42C5-8A66-8A23E7C82318}" srcOrd="0" destOrd="0" presId="urn:microsoft.com/office/officeart/2005/8/layout/StepDownProcess"/>
    <dgm:cxn modelId="{0333D38C-1183-4D2E-8DD8-13295BE388BD}" type="presOf" srcId="{E60C8A9A-EC96-4822-9A62-F2A8C4B6A66E}" destId="{B0AE67FB-902B-4734-BB17-4C0306BB33BC}" srcOrd="0" destOrd="0" presId="urn:microsoft.com/office/officeart/2005/8/layout/StepDownProcess"/>
    <dgm:cxn modelId="{C1445144-7F30-482A-8CC2-50069F2C6AA1}" type="presOf" srcId="{15FADCE6-EB98-4F6E-9F0D-BE58F383FDCE}" destId="{34498C35-8832-4D0E-A15D-FC81FF625658}" srcOrd="0" destOrd="0" presId="urn:microsoft.com/office/officeart/2005/8/layout/StepDownProcess"/>
    <dgm:cxn modelId="{BB5AB9D1-DE76-4ED0-BF5F-BDACC073DF35}" type="presOf" srcId="{017D41F3-7F5A-4DA6-9506-095EF57DE621}" destId="{DCEA492A-69B5-4D07-8F21-156372692D56}" srcOrd="0" destOrd="0" presId="urn:microsoft.com/office/officeart/2005/8/layout/StepDownProcess"/>
    <dgm:cxn modelId="{DA65E716-91EF-4312-8CF5-13CDED2AAAC0}" type="presOf" srcId="{43025995-5CC0-4835-A7C4-E55F75BD9E92}" destId="{E03A4198-6F34-4FC4-8116-D175526A5AE5}" srcOrd="0" destOrd="0" presId="urn:microsoft.com/office/officeart/2005/8/layout/StepDownProcess"/>
    <dgm:cxn modelId="{57E7C2E6-AF02-4303-9A1C-B06AE2A6FDA9}" srcId="{15FADCE6-EB98-4F6E-9F0D-BE58F383FDCE}" destId="{977DBD9A-ABCF-4920-A14C-0DC17D035D8C}" srcOrd="0" destOrd="0" parTransId="{5E5B2104-2BA7-4437-B0FA-F6DF71599CF3}" sibTransId="{771D8913-E1C9-4DC0-8FEA-73C46DB78C9D}"/>
    <dgm:cxn modelId="{51FBAD4B-1763-4426-8F55-58DE9F8E0983}" srcId="{8D666A71-5B54-44AC-80B2-B478AAFD4EA5}" destId="{017D41F3-7F5A-4DA6-9506-095EF57DE621}" srcOrd="0" destOrd="0" parTransId="{BE1FFA5C-D413-42F7-8466-C08EC876A61B}" sibTransId="{318EF8AB-A735-4655-A0A6-C9C1EBA546B1}"/>
    <dgm:cxn modelId="{776C39A5-42EC-4AC7-8219-57A32DDEF32E}" type="presOf" srcId="{00E704C0-58E6-4ADC-84FC-8053D8700B3B}" destId="{A4EFBCF5-54E0-4CF5-A364-0948EEDB6474}" srcOrd="0" destOrd="0" presId="urn:microsoft.com/office/officeart/2005/8/layout/StepDownProcess"/>
    <dgm:cxn modelId="{2D8A6421-ED68-44FC-ADBE-28C383A06D6D}" srcId="{0AD28D70-0B2F-4C26-8867-F075D6E06F8F}" destId="{CD1C5DA9-811C-45E6-80CC-07577A89262A}" srcOrd="0" destOrd="0" parTransId="{8A4FF4C8-0EB4-48F0-BDD1-270653BD00A1}" sibTransId="{DA0B3AFD-EAD3-4544-8CBB-7849355450C7}"/>
    <dgm:cxn modelId="{9A5C6347-4C16-4CB0-9B2F-2E3A06921F9D}" type="presOf" srcId="{6CB3715C-AF17-4531-A0E9-F976A6D5D987}" destId="{72F9053A-FA34-45D3-A168-E561EAADEF55}" srcOrd="0" destOrd="0" presId="urn:microsoft.com/office/officeart/2005/8/layout/StepDownProcess"/>
    <dgm:cxn modelId="{B3E38441-DB57-4D8E-B942-AD731E00A172}" type="presOf" srcId="{CD1C5DA9-811C-45E6-80CC-07577A89262A}" destId="{985B7DCB-BCBD-4888-ABE9-F9F6AADB4EB1}" srcOrd="0" destOrd="0" presId="urn:microsoft.com/office/officeart/2005/8/layout/StepDownProcess"/>
    <dgm:cxn modelId="{CC8E4981-11B2-4114-9C0D-26A3D3E62E21}" srcId="{0AD28D70-0B2F-4C26-8867-F075D6E06F8F}" destId="{3ED1A306-EFFE-485D-8465-90CB2D67D0B4}" srcOrd="3" destOrd="0" parTransId="{BD493C36-068D-42F3-8D32-F75D0CD1618A}" sibTransId="{631A953B-F55F-4AB5-85B2-618732E65CA8}"/>
    <dgm:cxn modelId="{8F556A95-BE8F-4616-AACA-9C375F4317B5}" type="presOf" srcId="{3ED1A306-EFFE-485D-8465-90CB2D67D0B4}" destId="{4B5CB0D9-071D-4D4C-A8CE-799746AA8515}" srcOrd="0" destOrd="0" presId="urn:microsoft.com/office/officeart/2005/8/layout/StepDownProcess"/>
    <dgm:cxn modelId="{F9923316-32CD-423A-850A-4792F8FCAD70}" type="presOf" srcId="{977DBD9A-ABCF-4920-A14C-0DC17D035D8C}" destId="{D5C6C27B-1BC2-468E-941A-0BBAE72F6E95}" srcOrd="0" destOrd="0" presId="urn:microsoft.com/office/officeart/2005/8/layout/StepDownProcess"/>
    <dgm:cxn modelId="{C20532C7-40ED-4A80-ACCF-5EDED07DDC79}" srcId="{3ED1A306-EFFE-485D-8465-90CB2D67D0B4}" destId="{43025995-5CC0-4835-A7C4-E55F75BD9E92}" srcOrd="0" destOrd="0" parTransId="{10F38CA7-B005-4C1B-B562-C844BF8879CD}" sibTransId="{616DE1D2-B132-4D3F-BBB7-EF2604BF3880}"/>
    <dgm:cxn modelId="{88A8DABA-C01A-492E-B7CF-DAF71483BF76}" srcId="{0AD28D70-0B2F-4C26-8867-F075D6E06F8F}" destId="{15FADCE6-EB98-4F6E-9F0D-BE58F383FDCE}" srcOrd="2" destOrd="0" parTransId="{09B16291-9715-45CA-986A-8ABD78E2E86D}" sibTransId="{5956F6C9-BCDA-4341-BDD1-DB19B2A6BDB8}"/>
    <dgm:cxn modelId="{859E1B58-A746-49E5-B8AC-2AB3FBF356D4}" type="presOf" srcId="{0AD28D70-0B2F-4C26-8867-F075D6E06F8F}" destId="{50DB4642-EF9D-49D2-85AD-00FF3609AC4F}" srcOrd="0" destOrd="0" presId="urn:microsoft.com/office/officeart/2005/8/layout/StepDownProcess"/>
    <dgm:cxn modelId="{AA336726-F216-4FA9-8713-2F919E6DF6DB}" srcId="{0AD28D70-0B2F-4C26-8867-F075D6E06F8F}" destId="{00E704C0-58E6-4ADC-84FC-8053D8700B3B}" srcOrd="4" destOrd="0" parTransId="{E4845F25-55CC-4BBD-B5E6-112112094107}" sibTransId="{654E8116-0AE0-4E11-B4F8-AB51FCE46D7D}"/>
    <dgm:cxn modelId="{B4AA55DA-D14C-4D5C-A9B5-751CD882E1B1}" type="presParOf" srcId="{50DB4642-EF9D-49D2-85AD-00FF3609AC4F}" destId="{5C4FDB85-B7FC-4609-9275-0B6B2822BDC7}" srcOrd="0" destOrd="0" presId="urn:microsoft.com/office/officeart/2005/8/layout/StepDownProcess"/>
    <dgm:cxn modelId="{6E86E3F3-D65D-4E8D-AC8B-7FC624A1A353}" type="presParOf" srcId="{5C4FDB85-B7FC-4609-9275-0B6B2822BDC7}" destId="{39687AB2-8BD8-4DBD-8FE1-53FB31A29985}" srcOrd="0" destOrd="0" presId="urn:microsoft.com/office/officeart/2005/8/layout/StepDownProcess"/>
    <dgm:cxn modelId="{817BD779-F68A-4B4A-8EF6-9798F5942B58}" type="presParOf" srcId="{5C4FDB85-B7FC-4609-9275-0B6B2822BDC7}" destId="{985B7DCB-BCBD-4888-ABE9-F9F6AADB4EB1}" srcOrd="1" destOrd="0" presId="urn:microsoft.com/office/officeart/2005/8/layout/StepDownProcess"/>
    <dgm:cxn modelId="{877A9CBA-B0B8-485C-BB1B-C290540A0CB5}" type="presParOf" srcId="{5C4FDB85-B7FC-4609-9275-0B6B2822BDC7}" destId="{B0AE67FB-902B-4734-BB17-4C0306BB33BC}" srcOrd="2" destOrd="0" presId="urn:microsoft.com/office/officeart/2005/8/layout/StepDownProcess"/>
    <dgm:cxn modelId="{AE6461B8-464B-4924-BC30-67A81E11F362}" type="presParOf" srcId="{50DB4642-EF9D-49D2-85AD-00FF3609AC4F}" destId="{81640AD9-A751-4887-AA06-551BCCD49B48}" srcOrd="1" destOrd="0" presId="urn:microsoft.com/office/officeart/2005/8/layout/StepDownProcess"/>
    <dgm:cxn modelId="{FA3C69E1-13F0-4EC5-8F8F-1CA96FF758E8}" type="presParOf" srcId="{50DB4642-EF9D-49D2-85AD-00FF3609AC4F}" destId="{7A8DE7D3-42A0-4D31-87A1-22AE909CFBCB}" srcOrd="2" destOrd="0" presId="urn:microsoft.com/office/officeart/2005/8/layout/StepDownProcess"/>
    <dgm:cxn modelId="{10237086-89C8-473E-93B7-C54029F4ED25}" type="presParOf" srcId="{7A8DE7D3-42A0-4D31-87A1-22AE909CFBCB}" destId="{8A4FED98-00BD-4C1C-983F-2F683D52FF03}" srcOrd="0" destOrd="0" presId="urn:microsoft.com/office/officeart/2005/8/layout/StepDownProcess"/>
    <dgm:cxn modelId="{5962F967-E33E-4680-B1A2-1039127A2D6D}" type="presParOf" srcId="{7A8DE7D3-42A0-4D31-87A1-22AE909CFBCB}" destId="{72651149-C9C8-42C5-8A66-8A23E7C82318}" srcOrd="1" destOrd="0" presId="urn:microsoft.com/office/officeart/2005/8/layout/StepDownProcess"/>
    <dgm:cxn modelId="{20AED1FF-91D6-4F35-901B-362139CC7E8E}" type="presParOf" srcId="{7A8DE7D3-42A0-4D31-87A1-22AE909CFBCB}" destId="{72F9053A-FA34-45D3-A168-E561EAADEF55}" srcOrd="2" destOrd="0" presId="urn:microsoft.com/office/officeart/2005/8/layout/StepDownProcess"/>
    <dgm:cxn modelId="{3D7C0F52-7F49-48B1-928B-C3E94F520A28}" type="presParOf" srcId="{50DB4642-EF9D-49D2-85AD-00FF3609AC4F}" destId="{723A9EFC-46EF-4BBC-B78E-A33A31292D41}" srcOrd="3" destOrd="0" presId="urn:microsoft.com/office/officeart/2005/8/layout/StepDownProcess"/>
    <dgm:cxn modelId="{D20FA3CA-2126-4DBB-89C6-459F1F919E32}" type="presParOf" srcId="{50DB4642-EF9D-49D2-85AD-00FF3609AC4F}" destId="{E1AE98F1-9173-4CB6-9FF5-F51E70ABD3C4}" srcOrd="4" destOrd="0" presId="urn:microsoft.com/office/officeart/2005/8/layout/StepDownProcess"/>
    <dgm:cxn modelId="{342D3CE9-5DCB-45EF-B7DF-E7E3CCD58F50}" type="presParOf" srcId="{E1AE98F1-9173-4CB6-9FF5-F51E70ABD3C4}" destId="{560FCD85-E3A6-4C1C-9E27-B5F1E2F15E2A}" srcOrd="0" destOrd="0" presId="urn:microsoft.com/office/officeart/2005/8/layout/StepDownProcess"/>
    <dgm:cxn modelId="{2D99EECE-916A-4ABB-B45B-C5588AD18119}" type="presParOf" srcId="{E1AE98F1-9173-4CB6-9FF5-F51E70ABD3C4}" destId="{34498C35-8832-4D0E-A15D-FC81FF625658}" srcOrd="1" destOrd="0" presId="urn:microsoft.com/office/officeart/2005/8/layout/StepDownProcess"/>
    <dgm:cxn modelId="{85E9C870-B5D5-4146-A703-7FF2E9652FFF}" type="presParOf" srcId="{E1AE98F1-9173-4CB6-9FF5-F51E70ABD3C4}" destId="{D5C6C27B-1BC2-468E-941A-0BBAE72F6E95}" srcOrd="2" destOrd="0" presId="urn:microsoft.com/office/officeart/2005/8/layout/StepDownProcess"/>
    <dgm:cxn modelId="{ED9CC7F9-D1C9-42F4-B5EB-B64E4E82AAEA}" type="presParOf" srcId="{50DB4642-EF9D-49D2-85AD-00FF3609AC4F}" destId="{A9B09D1E-01D8-479C-9892-FD7CD9513F0A}" srcOrd="5" destOrd="0" presId="urn:microsoft.com/office/officeart/2005/8/layout/StepDownProcess"/>
    <dgm:cxn modelId="{9ECEF135-F423-496C-A639-144FD6632AAE}" type="presParOf" srcId="{50DB4642-EF9D-49D2-85AD-00FF3609AC4F}" destId="{5EE7BE9F-11BE-4E61-AAC9-A09CC343508F}" srcOrd="6" destOrd="0" presId="urn:microsoft.com/office/officeart/2005/8/layout/StepDownProcess"/>
    <dgm:cxn modelId="{5E27ED85-B519-4809-8B80-7BF865A5F05B}" type="presParOf" srcId="{5EE7BE9F-11BE-4E61-AAC9-A09CC343508F}" destId="{37F27C25-4228-42EC-BC3B-E5F9E24292AA}" srcOrd="0" destOrd="0" presId="urn:microsoft.com/office/officeart/2005/8/layout/StepDownProcess"/>
    <dgm:cxn modelId="{DD2274D9-7FE5-4463-8531-EB481C6954BE}" type="presParOf" srcId="{5EE7BE9F-11BE-4E61-AAC9-A09CC343508F}" destId="{4B5CB0D9-071D-4D4C-A8CE-799746AA8515}" srcOrd="1" destOrd="0" presId="urn:microsoft.com/office/officeart/2005/8/layout/StepDownProcess"/>
    <dgm:cxn modelId="{EC66E565-04D3-4976-9051-0C30A0161C89}" type="presParOf" srcId="{5EE7BE9F-11BE-4E61-AAC9-A09CC343508F}" destId="{E03A4198-6F34-4FC4-8116-D175526A5AE5}" srcOrd="2" destOrd="0" presId="urn:microsoft.com/office/officeart/2005/8/layout/StepDownProcess"/>
    <dgm:cxn modelId="{512546FA-73DA-476F-B122-1EBF55F4EA54}" type="presParOf" srcId="{50DB4642-EF9D-49D2-85AD-00FF3609AC4F}" destId="{584F3C1B-4175-44BE-83F8-93A4E131B47A}" srcOrd="7" destOrd="0" presId="urn:microsoft.com/office/officeart/2005/8/layout/StepDownProcess"/>
    <dgm:cxn modelId="{9460F9BA-F2A0-4192-A9CA-7093A9A24F94}" type="presParOf" srcId="{50DB4642-EF9D-49D2-85AD-00FF3609AC4F}" destId="{D424F540-69A3-47C1-B4A8-869ACF52C0EF}" srcOrd="8" destOrd="0" presId="urn:microsoft.com/office/officeart/2005/8/layout/StepDownProcess"/>
    <dgm:cxn modelId="{063FD874-6990-4FAC-9586-EACD4EA982D9}" type="presParOf" srcId="{D424F540-69A3-47C1-B4A8-869ACF52C0EF}" destId="{1D47D8BF-5C87-405D-8EA3-F446D52EC931}" srcOrd="0" destOrd="0" presId="urn:microsoft.com/office/officeart/2005/8/layout/StepDownProcess"/>
    <dgm:cxn modelId="{782F9BCB-4104-4FB4-BD2E-95E04EF415EF}" type="presParOf" srcId="{D424F540-69A3-47C1-B4A8-869ACF52C0EF}" destId="{A4EFBCF5-54E0-4CF5-A364-0948EEDB6474}" srcOrd="1" destOrd="0" presId="urn:microsoft.com/office/officeart/2005/8/layout/StepDownProcess"/>
    <dgm:cxn modelId="{7EF4D750-C830-4970-9B4C-D5D9085AA091}" type="presParOf" srcId="{D424F540-69A3-47C1-B4A8-869ACF52C0EF}" destId="{D628D3B2-4693-4EEC-A705-8BFA92AA11CC}" srcOrd="2" destOrd="0" presId="urn:microsoft.com/office/officeart/2005/8/layout/StepDownProcess"/>
    <dgm:cxn modelId="{5BE680BD-2F78-4053-B78D-945B66C9B23B}" type="presParOf" srcId="{50DB4642-EF9D-49D2-85AD-00FF3609AC4F}" destId="{847E346B-1F81-4DE3-9624-2E6193297D60}" srcOrd="9" destOrd="0" presId="urn:microsoft.com/office/officeart/2005/8/layout/StepDownProcess"/>
    <dgm:cxn modelId="{EFDDD32E-C381-407F-91FC-F3D60CDDA6CB}" type="presParOf" srcId="{50DB4642-EF9D-49D2-85AD-00FF3609AC4F}" destId="{02EE593D-5EC8-48D3-A7F9-B719EBC21451}" srcOrd="10" destOrd="0" presId="urn:microsoft.com/office/officeart/2005/8/layout/StepDownProcess"/>
    <dgm:cxn modelId="{4EC368AA-D420-4BB7-8FBC-AD4E48C20E78}" type="presParOf" srcId="{02EE593D-5EC8-48D3-A7F9-B719EBC21451}" destId="{CFA065E1-D225-4BEE-9853-BE71456E694D}" srcOrd="0" destOrd="0" presId="urn:microsoft.com/office/officeart/2005/8/layout/StepDownProcess"/>
    <dgm:cxn modelId="{8D0C1DA4-69F5-48C1-880F-3BCBDA53397A}" type="presParOf" srcId="{02EE593D-5EC8-48D3-A7F9-B719EBC21451}" destId="{2EFEB39F-572E-4863-83FF-01E2609F1702}" srcOrd="1" destOrd="0" presId="urn:microsoft.com/office/officeart/2005/8/layout/StepDownProcess"/>
    <dgm:cxn modelId="{D2BBA06B-1FFA-4D9B-B4EE-3BC927EB7A31}" type="presParOf" srcId="{02EE593D-5EC8-48D3-A7F9-B719EBC21451}" destId="{DCEA492A-69B5-4D07-8F21-156372692D56}" srcOrd="2" destOrd="0" presId="urn:microsoft.com/office/officeart/2005/8/layout/StepDownProcess"/>
    <dgm:cxn modelId="{CD5596F5-8B68-4AEF-BB04-B10C201EFE0D}" type="presParOf" srcId="{50DB4642-EF9D-49D2-85AD-00FF3609AC4F}" destId="{81BD761E-0422-4707-A2AB-4CBD149A4A59}" srcOrd="11" destOrd="0" presId="urn:microsoft.com/office/officeart/2005/8/layout/StepDownProcess"/>
    <dgm:cxn modelId="{1142212E-D764-4B0E-AB8E-E5E7D6962BF9}" type="presParOf" srcId="{50DB4642-EF9D-49D2-85AD-00FF3609AC4F}" destId="{6DD334CD-C97C-4DC0-A4C2-81A9A0F8F0F1}" srcOrd="12" destOrd="0" presId="urn:microsoft.com/office/officeart/2005/8/layout/StepDownProcess"/>
    <dgm:cxn modelId="{55C8DC00-C425-4161-AA7C-C1E41345446E}" type="presParOf" srcId="{6DD334CD-C97C-4DC0-A4C2-81A9A0F8F0F1}" destId="{032A385F-FBC2-4187-9BCB-381E9AC27514}" srcOrd="0" destOrd="0" presId="urn:microsoft.com/office/officeart/2005/8/layout/StepDownProcess"/>
    <dgm:cxn modelId="{0EAC9BB7-2124-46A5-B92F-7E23E786A3B2}" type="presParOf" srcId="{6DD334CD-C97C-4DC0-A4C2-81A9A0F8F0F1}" destId="{BF7F7CB0-7721-4C57-AB19-83424238818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D28D70-0B2F-4C26-8867-F075D6E06F8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D1C5DA9-811C-45E6-80CC-07577A89262A}">
      <dgm:prSet phldrT="[Text]" custT="1"/>
      <dgm:spPr/>
      <dgm:t>
        <a:bodyPr/>
        <a:lstStyle/>
        <a:p>
          <a:r>
            <a:rPr lang="en-US" sz="1200" dirty="0"/>
            <a:t>ACRJ Dataset Jan 2009-Dec 2021 n=21339</a:t>
          </a:r>
        </a:p>
      </dgm:t>
    </dgm:pt>
    <dgm:pt modelId="{8A4FF4C8-0EB4-48F0-BDD1-270653BD00A1}" type="parTrans" cxnId="{2D8A6421-ED68-44FC-ADBE-28C383A06D6D}">
      <dgm:prSet/>
      <dgm:spPr/>
      <dgm:t>
        <a:bodyPr/>
        <a:lstStyle/>
        <a:p>
          <a:endParaRPr lang="en-US"/>
        </a:p>
      </dgm:t>
    </dgm:pt>
    <dgm:pt modelId="{DA0B3AFD-EAD3-4544-8CBB-7849355450C7}" type="sibTrans" cxnId="{2D8A6421-ED68-44FC-ADBE-28C383A06D6D}">
      <dgm:prSet/>
      <dgm:spPr/>
      <dgm:t>
        <a:bodyPr/>
        <a:lstStyle/>
        <a:p>
          <a:endParaRPr lang="en-US"/>
        </a:p>
      </dgm:t>
    </dgm:pt>
    <dgm:pt modelId="{E60C8A9A-EC96-4822-9A62-F2A8C4B6A66E}">
      <dgm:prSet phldrT="[Text]" custT="1"/>
      <dgm:spPr/>
      <dgm:t>
        <a:bodyPr/>
        <a:lstStyle/>
        <a:p>
          <a:r>
            <a:rPr lang="en-US" sz="1200" dirty="0"/>
            <a:t>Limit to 2019</a:t>
          </a:r>
        </a:p>
      </dgm:t>
    </dgm:pt>
    <dgm:pt modelId="{596061F1-9003-4256-907F-5AA5855CEFBF}" type="parTrans" cxnId="{58BFB45D-053D-47F4-8EBC-12ED0EB41147}">
      <dgm:prSet/>
      <dgm:spPr/>
      <dgm:t>
        <a:bodyPr/>
        <a:lstStyle/>
        <a:p>
          <a:endParaRPr lang="en-US"/>
        </a:p>
      </dgm:t>
    </dgm:pt>
    <dgm:pt modelId="{38058D1D-2D87-4CC0-B5D3-5FA47E6CED85}" type="sibTrans" cxnId="{58BFB45D-053D-47F4-8EBC-12ED0EB41147}">
      <dgm:prSet/>
      <dgm:spPr/>
      <dgm:t>
        <a:bodyPr/>
        <a:lstStyle/>
        <a:p>
          <a:endParaRPr lang="en-US"/>
        </a:p>
      </dgm:t>
    </dgm:pt>
    <dgm:pt modelId="{5333A57E-EB08-4B60-8470-06BC8B48DC25}">
      <dgm:prSet phldrT="[Text]" custT="1"/>
      <dgm:spPr/>
      <dgm:t>
        <a:bodyPr/>
        <a:lstStyle/>
        <a:p>
          <a:r>
            <a:rPr lang="en-US" sz="1200" dirty="0"/>
            <a:t>2019 ACRJ Dataset n=2702</a:t>
          </a:r>
        </a:p>
      </dgm:t>
    </dgm:pt>
    <dgm:pt modelId="{BD2B69A0-4ED2-45FA-A766-3279877C2ACF}" type="sibTrans" cxnId="{190F1451-3C1E-4FB6-876C-525B4250E8BD}">
      <dgm:prSet/>
      <dgm:spPr/>
      <dgm:t>
        <a:bodyPr/>
        <a:lstStyle/>
        <a:p>
          <a:endParaRPr lang="en-US"/>
        </a:p>
      </dgm:t>
    </dgm:pt>
    <dgm:pt modelId="{963C0E33-27BC-48FA-9B09-13E75A016CB3}" type="parTrans" cxnId="{190F1451-3C1E-4FB6-876C-525B4250E8BD}">
      <dgm:prSet/>
      <dgm:spPr/>
      <dgm:t>
        <a:bodyPr/>
        <a:lstStyle/>
        <a:p>
          <a:endParaRPr lang="en-US"/>
        </a:p>
      </dgm:t>
    </dgm:pt>
    <dgm:pt modelId="{6CB3715C-AF17-4531-A0E9-F976A6D5D987}">
      <dgm:prSet phldrT="[Text]" custT="1"/>
      <dgm:spPr/>
      <dgm:t>
        <a:bodyPr/>
        <a:lstStyle/>
        <a:p>
          <a:r>
            <a:rPr lang="en-US" sz="1100" dirty="0"/>
            <a:t>Limit to Eligible Release Types</a:t>
          </a:r>
        </a:p>
      </dgm:t>
    </dgm:pt>
    <dgm:pt modelId="{4C620EE1-5252-498A-8C5F-7AC2D3BF057E}" type="sibTrans" cxnId="{9C9AE45A-C3E2-4DB8-B12D-6835CC657CC0}">
      <dgm:prSet/>
      <dgm:spPr/>
      <dgm:t>
        <a:bodyPr/>
        <a:lstStyle/>
        <a:p>
          <a:endParaRPr lang="en-US"/>
        </a:p>
      </dgm:t>
    </dgm:pt>
    <dgm:pt modelId="{0DD84522-DF09-4E19-976A-322CDBA94BA2}" type="parTrans" cxnId="{9C9AE45A-C3E2-4DB8-B12D-6835CC657CC0}">
      <dgm:prSet/>
      <dgm:spPr/>
      <dgm:t>
        <a:bodyPr/>
        <a:lstStyle/>
        <a:p>
          <a:endParaRPr lang="en-US"/>
        </a:p>
      </dgm:t>
    </dgm:pt>
    <dgm:pt modelId="{15FADCE6-EB98-4F6E-9F0D-BE58F383FDCE}">
      <dgm:prSet phldrT="[Text]" custT="1"/>
      <dgm:spPr/>
      <dgm:t>
        <a:bodyPr/>
        <a:lstStyle/>
        <a:p>
          <a:r>
            <a:rPr lang="en-US" sz="1400" dirty="0"/>
            <a:t>ACRJ Sample n=2266</a:t>
          </a:r>
        </a:p>
      </dgm:t>
    </dgm:pt>
    <dgm:pt modelId="{5956F6C9-BCDA-4341-BDD1-DB19B2A6BDB8}" type="sibTrans" cxnId="{88A8DABA-C01A-492E-B7CF-DAF71483BF76}">
      <dgm:prSet/>
      <dgm:spPr/>
      <dgm:t>
        <a:bodyPr/>
        <a:lstStyle/>
        <a:p>
          <a:endParaRPr lang="en-US"/>
        </a:p>
      </dgm:t>
    </dgm:pt>
    <dgm:pt modelId="{09B16291-9715-45CA-986A-8ABD78E2E86D}" type="parTrans" cxnId="{88A8DABA-C01A-492E-B7CF-DAF71483BF76}">
      <dgm:prSet/>
      <dgm:spPr/>
      <dgm:t>
        <a:bodyPr/>
        <a:lstStyle/>
        <a:p>
          <a:endParaRPr lang="en-US"/>
        </a:p>
      </dgm:t>
    </dgm:pt>
    <dgm:pt modelId="{977DBD9A-ABCF-4920-A14C-0DC17D035D8C}">
      <dgm:prSet phldrT="[Text]" custT="1"/>
      <dgm:spPr/>
      <dgm:t>
        <a:bodyPr/>
        <a:lstStyle/>
        <a:p>
          <a:r>
            <a:rPr lang="en-US" sz="1200" dirty="0"/>
            <a:t>10 % Random Sample</a:t>
          </a:r>
        </a:p>
      </dgm:t>
    </dgm:pt>
    <dgm:pt modelId="{771D8913-E1C9-4DC0-8FEA-73C46DB78C9D}" type="sibTrans" cxnId="{57E7C2E6-AF02-4303-9A1C-B06AE2A6FDA9}">
      <dgm:prSet/>
      <dgm:spPr/>
      <dgm:t>
        <a:bodyPr/>
        <a:lstStyle/>
        <a:p>
          <a:endParaRPr lang="en-US"/>
        </a:p>
      </dgm:t>
    </dgm:pt>
    <dgm:pt modelId="{5E5B2104-2BA7-4437-B0FA-F6DF71599CF3}" type="parTrans" cxnId="{57E7C2E6-AF02-4303-9A1C-B06AE2A6FDA9}">
      <dgm:prSet/>
      <dgm:spPr/>
      <dgm:t>
        <a:bodyPr/>
        <a:lstStyle/>
        <a:p>
          <a:endParaRPr lang="en-US"/>
        </a:p>
      </dgm:t>
    </dgm:pt>
    <dgm:pt modelId="{3ED1A306-EFFE-485D-8465-90CB2D67D0B4}">
      <dgm:prSet phldrT="[Text]" custT="1"/>
      <dgm:spPr/>
      <dgm:t>
        <a:bodyPr/>
        <a:lstStyle/>
        <a:p>
          <a:r>
            <a:rPr lang="en-US" sz="1200" dirty="0"/>
            <a:t>Study Sample n=216</a:t>
          </a:r>
        </a:p>
      </dgm:t>
    </dgm:pt>
    <dgm:pt modelId="{631A953B-F55F-4AB5-85B2-618732E65CA8}" type="sibTrans" cxnId="{CC8E4981-11B2-4114-9C0D-26A3D3E62E21}">
      <dgm:prSet/>
      <dgm:spPr/>
      <dgm:t>
        <a:bodyPr/>
        <a:lstStyle/>
        <a:p>
          <a:endParaRPr lang="en-US"/>
        </a:p>
      </dgm:t>
    </dgm:pt>
    <dgm:pt modelId="{BD493C36-068D-42F3-8D32-F75D0CD1618A}" type="parTrans" cxnId="{CC8E4981-11B2-4114-9C0D-26A3D3E62E21}">
      <dgm:prSet/>
      <dgm:spPr/>
      <dgm:t>
        <a:bodyPr/>
        <a:lstStyle/>
        <a:p>
          <a:endParaRPr lang="en-US"/>
        </a:p>
      </dgm:t>
    </dgm:pt>
    <dgm:pt modelId="{43025995-5CC0-4835-A7C4-E55F75BD9E92}">
      <dgm:prSet phldrT="[Text]" custT="1"/>
      <dgm:spPr/>
      <dgm:t>
        <a:bodyPr/>
        <a:lstStyle/>
        <a:p>
          <a:r>
            <a:rPr lang="en-US" sz="1200" dirty="0"/>
            <a:t>Every booking event for each subject </a:t>
          </a:r>
        </a:p>
      </dgm:t>
    </dgm:pt>
    <dgm:pt modelId="{616DE1D2-B132-4D3F-BBB7-EF2604BF3880}" type="sibTrans" cxnId="{C20532C7-40ED-4A80-ACCF-5EDED07DDC79}">
      <dgm:prSet/>
      <dgm:spPr/>
      <dgm:t>
        <a:bodyPr/>
        <a:lstStyle/>
        <a:p>
          <a:endParaRPr lang="en-US"/>
        </a:p>
      </dgm:t>
    </dgm:pt>
    <dgm:pt modelId="{10F38CA7-B005-4C1B-B562-C844BF8879CD}" type="parTrans" cxnId="{C20532C7-40ED-4A80-ACCF-5EDED07DDC79}">
      <dgm:prSet/>
      <dgm:spPr/>
      <dgm:t>
        <a:bodyPr/>
        <a:lstStyle/>
        <a:p>
          <a:endParaRPr lang="en-US"/>
        </a:p>
      </dgm:t>
    </dgm:pt>
    <dgm:pt modelId="{00E704C0-58E6-4ADC-84FC-8053D8700B3B}">
      <dgm:prSet phldrT="[Text]" custT="1"/>
      <dgm:spPr/>
      <dgm:t>
        <a:bodyPr/>
        <a:lstStyle/>
        <a:p>
          <a:r>
            <a:rPr lang="en-US" sz="1200" dirty="0"/>
            <a:t>Record Variables of Interest; Classify Arrests as Substance Related</a:t>
          </a:r>
        </a:p>
      </dgm:t>
    </dgm:pt>
    <dgm:pt modelId="{654E8116-0AE0-4E11-B4F8-AB51FCE46D7D}" type="sibTrans" cxnId="{AA336726-F216-4FA9-8713-2F919E6DF6DB}">
      <dgm:prSet/>
      <dgm:spPr/>
      <dgm:t>
        <a:bodyPr/>
        <a:lstStyle/>
        <a:p>
          <a:endParaRPr lang="en-US"/>
        </a:p>
      </dgm:t>
    </dgm:pt>
    <dgm:pt modelId="{E4845F25-55CC-4BBD-B5E6-112112094107}" type="parTrans" cxnId="{AA336726-F216-4FA9-8713-2F919E6DF6DB}">
      <dgm:prSet/>
      <dgm:spPr/>
      <dgm:t>
        <a:bodyPr/>
        <a:lstStyle/>
        <a:p>
          <a:endParaRPr lang="en-US"/>
        </a:p>
      </dgm:t>
    </dgm:pt>
    <dgm:pt modelId="{8D666A71-5B54-44AC-80B2-B478AAFD4EA5}">
      <dgm:prSet phldrT="[Text]" custT="1"/>
      <dgm:spPr/>
      <dgm:t>
        <a:bodyPr/>
        <a:lstStyle/>
        <a:p>
          <a:r>
            <a:rPr lang="en-US" sz="1200" dirty="0"/>
            <a:t>Search EMR for Subjects</a:t>
          </a:r>
        </a:p>
      </dgm:t>
    </dgm:pt>
    <dgm:pt modelId="{7FF748EC-E0E4-4496-B4DF-00557811BA91}" type="sibTrans" cxnId="{76BAC341-02A5-40EA-AB78-CCD6C07BB643}">
      <dgm:prSet/>
      <dgm:spPr/>
      <dgm:t>
        <a:bodyPr/>
        <a:lstStyle/>
        <a:p>
          <a:endParaRPr lang="en-US"/>
        </a:p>
      </dgm:t>
    </dgm:pt>
    <dgm:pt modelId="{F7C77CD3-2DFD-49D1-89B3-4294632E68AC}" type="parTrans" cxnId="{76BAC341-02A5-40EA-AB78-CCD6C07BB643}">
      <dgm:prSet/>
      <dgm:spPr/>
      <dgm:t>
        <a:bodyPr/>
        <a:lstStyle/>
        <a:p>
          <a:endParaRPr lang="en-US"/>
        </a:p>
      </dgm:t>
    </dgm:pt>
    <dgm:pt modelId="{017D41F3-7F5A-4DA6-9506-095EF57DE621}">
      <dgm:prSet phldrT="[Text]" custT="1"/>
      <dgm:spPr/>
      <dgm:t>
        <a:bodyPr/>
        <a:lstStyle/>
        <a:p>
          <a:r>
            <a:rPr lang="en-US" sz="1200" dirty="0"/>
            <a:t>Exclude Subjects without MRN</a:t>
          </a:r>
        </a:p>
      </dgm:t>
    </dgm:pt>
    <dgm:pt modelId="{318EF8AB-A735-4655-A0A6-C9C1EBA546B1}" type="sibTrans" cxnId="{51FBAD4B-1763-4426-8F55-58DE9F8E0983}">
      <dgm:prSet/>
      <dgm:spPr/>
      <dgm:t>
        <a:bodyPr/>
        <a:lstStyle/>
        <a:p>
          <a:endParaRPr lang="en-US"/>
        </a:p>
      </dgm:t>
    </dgm:pt>
    <dgm:pt modelId="{BE1FFA5C-D413-42F7-8466-C08EC876A61B}" type="parTrans" cxnId="{51FBAD4B-1763-4426-8F55-58DE9F8E0983}">
      <dgm:prSet/>
      <dgm:spPr/>
      <dgm:t>
        <a:bodyPr/>
        <a:lstStyle/>
        <a:p>
          <a:endParaRPr lang="en-US"/>
        </a:p>
      </dgm:t>
    </dgm:pt>
    <dgm:pt modelId="{B384148E-312A-42BB-913D-B190CD1BF1A8}">
      <dgm:prSet phldrT="[Text]" custT="1"/>
      <dgm:spPr/>
      <dgm:t>
        <a:bodyPr/>
        <a:lstStyle/>
        <a:p>
          <a:r>
            <a:rPr lang="en-US" sz="1200" dirty="0"/>
            <a:t>Record ED Visits within 12mo Release n=180</a:t>
          </a:r>
        </a:p>
      </dgm:t>
    </dgm:pt>
    <dgm:pt modelId="{FBA02DB9-06DE-45E7-8887-4667EA481462}" type="sibTrans" cxnId="{E792D674-0E1D-4C8B-B3D5-46FA9A0B8E14}">
      <dgm:prSet/>
      <dgm:spPr/>
      <dgm:t>
        <a:bodyPr/>
        <a:lstStyle/>
        <a:p>
          <a:endParaRPr lang="en-US"/>
        </a:p>
      </dgm:t>
    </dgm:pt>
    <dgm:pt modelId="{F68A3268-75FE-420D-A8B6-89C6325947DE}" type="parTrans" cxnId="{E792D674-0E1D-4C8B-B3D5-46FA9A0B8E14}">
      <dgm:prSet/>
      <dgm:spPr/>
      <dgm:t>
        <a:bodyPr/>
        <a:lstStyle/>
        <a:p>
          <a:endParaRPr lang="en-US"/>
        </a:p>
      </dgm:t>
    </dgm:pt>
    <dgm:pt modelId="{624C4B03-5653-46E2-B92E-AD34EBF35E43}">
      <dgm:prSet phldrT="[Text]" custT="1"/>
      <dgm:spPr/>
      <dgm:t>
        <a:bodyPr/>
        <a:lstStyle/>
        <a:p>
          <a:r>
            <a:rPr lang="en-US" sz="1200" dirty="0"/>
            <a:t>Include OSH data if available in EHR</a:t>
          </a:r>
        </a:p>
      </dgm:t>
    </dgm:pt>
    <dgm:pt modelId="{9764A4D1-EE2B-4D78-91CF-FA54CA3B46B3}" type="sibTrans" cxnId="{439C5AEF-9FD7-4996-9D1F-376CEE3C8C18}">
      <dgm:prSet/>
      <dgm:spPr/>
      <dgm:t>
        <a:bodyPr/>
        <a:lstStyle/>
        <a:p>
          <a:endParaRPr lang="en-US"/>
        </a:p>
      </dgm:t>
    </dgm:pt>
    <dgm:pt modelId="{909E3AEF-56B2-44CB-A774-877EA9793CAC}" type="parTrans" cxnId="{439C5AEF-9FD7-4996-9D1F-376CEE3C8C18}">
      <dgm:prSet/>
      <dgm:spPr/>
      <dgm:t>
        <a:bodyPr/>
        <a:lstStyle/>
        <a:p>
          <a:endParaRPr lang="en-US"/>
        </a:p>
      </dgm:t>
    </dgm:pt>
    <dgm:pt modelId="{50DB4642-EF9D-49D2-85AD-00FF3609AC4F}" type="pres">
      <dgm:prSet presAssocID="{0AD28D70-0B2F-4C26-8867-F075D6E06F8F}" presName="rootnode" presStyleCnt="0">
        <dgm:presLayoutVars>
          <dgm:chMax/>
          <dgm:chPref/>
          <dgm:dir/>
          <dgm:animLvl val="lvl"/>
        </dgm:presLayoutVars>
      </dgm:prSet>
      <dgm:spPr/>
      <dgm:t>
        <a:bodyPr/>
        <a:lstStyle/>
        <a:p>
          <a:endParaRPr lang="en-US"/>
        </a:p>
      </dgm:t>
    </dgm:pt>
    <dgm:pt modelId="{5C4FDB85-B7FC-4609-9275-0B6B2822BDC7}" type="pres">
      <dgm:prSet presAssocID="{CD1C5DA9-811C-45E6-80CC-07577A89262A}" presName="composite" presStyleCnt="0"/>
      <dgm:spPr/>
    </dgm:pt>
    <dgm:pt modelId="{39687AB2-8BD8-4DBD-8FE1-53FB31A29985}" type="pres">
      <dgm:prSet presAssocID="{CD1C5DA9-811C-45E6-80CC-07577A89262A}" presName="bentUpArrow1" presStyleLbl="alignImgPlace1" presStyleIdx="0" presStyleCnt="6"/>
      <dgm:spPr/>
    </dgm:pt>
    <dgm:pt modelId="{985B7DCB-BCBD-4888-ABE9-F9F6AADB4EB1}" type="pres">
      <dgm:prSet presAssocID="{CD1C5DA9-811C-45E6-80CC-07577A89262A}" presName="ParentText" presStyleLbl="node1" presStyleIdx="0" presStyleCnt="7" custLinFactNeighborX="2468" custLinFactNeighborY="410">
        <dgm:presLayoutVars>
          <dgm:chMax val="1"/>
          <dgm:chPref val="1"/>
          <dgm:bulletEnabled val="1"/>
        </dgm:presLayoutVars>
      </dgm:prSet>
      <dgm:spPr/>
      <dgm:t>
        <a:bodyPr/>
        <a:lstStyle/>
        <a:p>
          <a:endParaRPr lang="en-US"/>
        </a:p>
      </dgm:t>
    </dgm:pt>
    <dgm:pt modelId="{B0AE67FB-902B-4734-BB17-4C0306BB33BC}" type="pres">
      <dgm:prSet presAssocID="{CD1C5DA9-811C-45E6-80CC-07577A89262A}" presName="ChildText" presStyleLbl="revTx" presStyleIdx="0" presStyleCnt="7">
        <dgm:presLayoutVars>
          <dgm:chMax val="0"/>
          <dgm:chPref val="0"/>
          <dgm:bulletEnabled val="1"/>
        </dgm:presLayoutVars>
      </dgm:prSet>
      <dgm:spPr/>
      <dgm:t>
        <a:bodyPr/>
        <a:lstStyle/>
        <a:p>
          <a:endParaRPr lang="en-US"/>
        </a:p>
      </dgm:t>
    </dgm:pt>
    <dgm:pt modelId="{81640AD9-A751-4887-AA06-551BCCD49B48}" type="pres">
      <dgm:prSet presAssocID="{DA0B3AFD-EAD3-4544-8CBB-7849355450C7}" presName="sibTrans" presStyleCnt="0"/>
      <dgm:spPr/>
    </dgm:pt>
    <dgm:pt modelId="{7A8DE7D3-42A0-4D31-87A1-22AE909CFBCB}" type="pres">
      <dgm:prSet presAssocID="{5333A57E-EB08-4B60-8470-06BC8B48DC25}" presName="composite" presStyleCnt="0"/>
      <dgm:spPr/>
    </dgm:pt>
    <dgm:pt modelId="{8A4FED98-00BD-4C1C-983F-2F683D52FF03}" type="pres">
      <dgm:prSet presAssocID="{5333A57E-EB08-4B60-8470-06BC8B48DC25}" presName="bentUpArrow1" presStyleLbl="alignImgPlace1" presStyleIdx="1" presStyleCnt="6"/>
      <dgm:spPr/>
    </dgm:pt>
    <dgm:pt modelId="{72651149-C9C8-42C5-8A66-8A23E7C82318}" type="pres">
      <dgm:prSet presAssocID="{5333A57E-EB08-4B60-8470-06BC8B48DC25}" presName="ParentText" presStyleLbl="node1" presStyleIdx="1" presStyleCnt="7">
        <dgm:presLayoutVars>
          <dgm:chMax val="1"/>
          <dgm:chPref val="1"/>
          <dgm:bulletEnabled val="1"/>
        </dgm:presLayoutVars>
      </dgm:prSet>
      <dgm:spPr/>
      <dgm:t>
        <a:bodyPr/>
        <a:lstStyle/>
        <a:p>
          <a:endParaRPr lang="en-US"/>
        </a:p>
      </dgm:t>
    </dgm:pt>
    <dgm:pt modelId="{72F9053A-FA34-45D3-A168-E561EAADEF55}" type="pres">
      <dgm:prSet presAssocID="{5333A57E-EB08-4B60-8470-06BC8B48DC25}" presName="ChildText" presStyleLbl="revTx" presStyleIdx="1" presStyleCnt="7">
        <dgm:presLayoutVars>
          <dgm:chMax val="0"/>
          <dgm:chPref val="0"/>
          <dgm:bulletEnabled val="1"/>
        </dgm:presLayoutVars>
      </dgm:prSet>
      <dgm:spPr/>
      <dgm:t>
        <a:bodyPr/>
        <a:lstStyle/>
        <a:p>
          <a:endParaRPr lang="en-US"/>
        </a:p>
      </dgm:t>
    </dgm:pt>
    <dgm:pt modelId="{723A9EFC-46EF-4BBC-B78E-A33A31292D41}" type="pres">
      <dgm:prSet presAssocID="{BD2B69A0-4ED2-45FA-A766-3279877C2ACF}" presName="sibTrans" presStyleCnt="0"/>
      <dgm:spPr/>
    </dgm:pt>
    <dgm:pt modelId="{E1AE98F1-9173-4CB6-9FF5-F51E70ABD3C4}" type="pres">
      <dgm:prSet presAssocID="{15FADCE6-EB98-4F6E-9F0D-BE58F383FDCE}" presName="composite" presStyleCnt="0"/>
      <dgm:spPr/>
    </dgm:pt>
    <dgm:pt modelId="{560FCD85-E3A6-4C1C-9E27-B5F1E2F15E2A}" type="pres">
      <dgm:prSet presAssocID="{15FADCE6-EB98-4F6E-9F0D-BE58F383FDCE}" presName="bentUpArrow1" presStyleLbl="alignImgPlace1" presStyleIdx="2" presStyleCnt="6"/>
      <dgm:spPr/>
    </dgm:pt>
    <dgm:pt modelId="{34498C35-8832-4D0E-A15D-FC81FF625658}" type="pres">
      <dgm:prSet presAssocID="{15FADCE6-EB98-4F6E-9F0D-BE58F383FDCE}" presName="ParentText" presStyleLbl="node1" presStyleIdx="2" presStyleCnt="7">
        <dgm:presLayoutVars>
          <dgm:chMax val="1"/>
          <dgm:chPref val="1"/>
          <dgm:bulletEnabled val="1"/>
        </dgm:presLayoutVars>
      </dgm:prSet>
      <dgm:spPr/>
      <dgm:t>
        <a:bodyPr/>
        <a:lstStyle/>
        <a:p>
          <a:endParaRPr lang="en-US"/>
        </a:p>
      </dgm:t>
    </dgm:pt>
    <dgm:pt modelId="{D5C6C27B-1BC2-468E-941A-0BBAE72F6E95}" type="pres">
      <dgm:prSet presAssocID="{15FADCE6-EB98-4F6E-9F0D-BE58F383FDCE}" presName="ChildText" presStyleLbl="revTx" presStyleIdx="2" presStyleCnt="7">
        <dgm:presLayoutVars>
          <dgm:chMax val="0"/>
          <dgm:chPref val="0"/>
          <dgm:bulletEnabled val="1"/>
        </dgm:presLayoutVars>
      </dgm:prSet>
      <dgm:spPr/>
      <dgm:t>
        <a:bodyPr/>
        <a:lstStyle/>
        <a:p>
          <a:endParaRPr lang="en-US"/>
        </a:p>
      </dgm:t>
    </dgm:pt>
    <dgm:pt modelId="{A9B09D1E-01D8-479C-9892-FD7CD9513F0A}" type="pres">
      <dgm:prSet presAssocID="{5956F6C9-BCDA-4341-BDD1-DB19B2A6BDB8}" presName="sibTrans" presStyleCnt="0"/>
      <dgm:spPr/>
    </dgm:pt>
    <dgm:pt modelId="{5EE7BE9F-11BE-4E61-AAC9-A09CC343508F}" type="pres">
      <dgm:prSet presAssocID="{3ED1A306-EFFE-485D-8465-90CB2D67D0B4}" presName="composite" presStyleCnt="0"/>
      <dgm:spPr/>
    </dgm:pt>
    <dgm:pt modelId="{37F27C25-4228-42EC-BC3B-E5F9E24292AA}" type="pres">
      <dgm:prSet presAssocID="{3ED1A306-EFFE-485D-8465-90CB2D67D0B4}" presName="bentUpArrow1" presStyleLbl="alignImgPlace1" presStyleIdx="3" presStyleCnt="6"/>
      <dgm:spPr/>
    </dgm:pt>
    <dgm:pt modelId="{4B5CB0D9-071D-4D4C-A8CE-799746AA8515}" type="pres">
      <dgm:prSet presAssocID="{3ED1A306-EFFE-485D-8465-90CB2D67D0B4}" presName="ParentText" presStyleLbl="node1" presStyleIdx="3" presStyleCnt="7">
        <dgm:presLayoutVars>
          <dgm:chMax val="1"/>
          <dgm:chPref val="1"/>
          <dgm:bulletEnabled val="1"/>
        </dgm:presLayoutVars>
      </dgm:prSet>
      <dgm:spPr/>
      <dgm:t>
        <a:bodyPr/>
        <a:lstStyle/>
        <a:p>
          <a:endParaRPr lang="en-US"/>
        </a:p>
      </dgm:t>
    </dgm:pt>
    <dgm:pt modelId="{E03A4198-6F34-4FC4-8116-D175526A5AE5}" type="pres">
      <dgm:prSet presAssocID="{3ED1A306-EFFE-485D-8465-90CB2D67D0B4}" presName="ChildText" presStyleLbl="revTx" presStyleIdx="3" presStyleCnt="7">
        <dgm:presLayoutVars>
          <dgm:chMax val="0"/>
          <dgm:chPref val="0"/>
          <dgm:bulletEnabled val="1"/>
        </dgm:presLayoutVars>
      </dgm:prSet>
      <dgm:spPr/>
      <dgm:t>
        <a:bodyPr/>
        <a:lstStyle/>
        <a:p>
          <a:endParaRPr lang="en-US"/>
        </a:p>
      </dgm:t>
    </dgm:pt>
    <dgm:pt modelId="{584F3C1B-4175-44BE-83F8-93A4E131B47A}" type="pres">
      <dgm:prSet presAssocID="{631A953B-F55F-4AB5-85B2-618732E65CA8}" presName="sibTrans" presStyleCnt="0"/>
      <dgm:spPr/>
    </dgm:pt>
    <dgm:pt modelId="{D424F540-69A3-47C1-B4A8-869ACF52C0EF}" type="pres">
      <dgm:prSet presAssocID="{00E704C0-58E6-4ADC-84FC-8053D8700B3B}" presName="composite" presStyleCnt="0"/>
      <dgm:spPr/>
    </dgm:pt>
    <dgm:pt modelId="{1D47D8BF-5C87-405D-8EA3-F446D52EC931}" type="pres">
      <dgm:prSet presAssocID="{00E704C0-58E6-4ADC-84FC-8053D8700B3B}" presName="bentUpArrow1" presStyleLbl="alignImgPlace1" presStyleIdx="4" presStyleCnt="6"/>
      <dgm:spPr/>
    </dgm:pt>
    <dgm:pt modelId="{A4EFBCF5-54E0-4CF5-A364-0948EEDB6474}" type="pres">
      <dgm:prSet presAssocID="{00E704C0-58E6-4ADC-84FC-8053D8700B3B}" presName="ParentText" presStyleLbl="node1" presStyleIdx="4" presStyleCnt="7">
        <dgm:presLayoutVars>
          <dgm:chMax val="1"/>
          <dgm:chPref val="1"/>
          <dgm:bulletEnabled val="1"/>
        </dgm:presLayoutVars>
      </dgm:prSet>
      <dgm:spPr/>
      <dgm:t>
        <a:bodyPr/>
        <a:lstStyle/>
        <a:p>
          <a:endParaRPr lang="en-US"/>
        </a:p>
      </dgm:t>
    </dgm:pt>
    <dgm:pt modelId="{D628D3B2-4693-4EEC-A705-8BFA92AA11CC}" type="pres">
      <dgm:prSet presAssocID="{00E704C0-58E6-4ADC-84FC-8053D8700B3B}" presName="ChildText" presStyleLbl="revTx" presStyleIdx="4" presStyleCnt="7">
        <dgm:presLayoutVars>
          <dgm:chMax val="0"/>
          <dgm:chPref val="0"/>
          <dgm:bulletEnabled val="1"/>
        </dgm:presLayoutVars>
      </dgm:prSet>
      <dgm:spPr/>
    </dgm:pt>
    <dgm:pt modelId="{847E346B-1F81-4DE3-9624-2E6193297D60}" type="pres">
      <dgm:prSet presAssocID="{654E8116-0AE0-4E11-B4F8-AB51FCE46D7D}" presName="sibTrans" presStyleCnt="0"/>
      <dgm:spPr/>
    </dgm:pt>
    <dgm:pt modelId="{02EE593D-5EC8-48D3-A7F9-B719EBC21451}" type="pres">
      <dgm:prSet presAssocID="{8D666A71-5B54-44AC-80B2-B478AAFD4EA5}" presName="composite" presStyleCnt="0"/>
      <dgm:spPr/>
    </dgm:pt>
    <dgm:pt modelId="{CFA065E1-D225-4BEE-9853-BE71456E694D}" type="pres">
      <dgm:prSet presAssocID="{8D666A71-5B54-44AC-80B2-B478AAFD4EA5}" presName="bentUpArrow1" presStyleLbl="alignImgPlace1" presStyleIdx="5" presStyleCnt="6"/>
      <dgm:spPr/>
    </dgm:pt>
    <dgm:pt modelId="{2EFEB39F-572E-4863-83FF-01E2609F1702}" type="pres">
      <dgm:prSet presAssocID="{8D666A71-5B54-44AC-80B2-B478AAFD4EA5}" presName="ParentText" presStyleLbl="node1" presStyleIdx="5" presStyleCnt="7">
        <dgm:presLayoutVars>
          <dgm:chMax val="1"/>
          <dgm:chPref val="1"/>
          <dgm:bulletEnabled val="1"/>
        </dgm:presLayoutVars>
      </dgm:prSet>
      <dgm:spPr/>
      <dgm:t>
        <a:bodyPr/>
        <a:lstStyle/>
        <a:p>
          <a:endParaRPr lang="en-US"/>
        </a:p>
      </dgm:t>
    </dgm:pt>
    <dgm:pt modelId="{DCEA492A-69B5-4D07-8F21-156372692D56}" type="pres">
      <dgm:prSet presAssocID="{8D666A71-5B54-44AC-80B2-B478AAFD4EA5}" presName="ChildText" presStyleLbl="revTx" presStyleIdx="5" presStyleCnt="7">
        <dgm:presLayoutVars>
          <dgm:chMax val="0"/>
          <dgm:chPref val="0"/>
          <dgm:bulletEnabled val="1"/>
        </dgm:presLayoutVars>
      </dgm:prSet>
      <dgm:spPr/>
      <dgm:t>
        <a:bodyPr/>
        <a:lstStyle/>
        <a:p>
          <a:endParaRPr lang="en-US"/>
        </a:p>
      </dgm:t>
    </dgm:pt>
    <dgm:pt modelId="{81BD761E-0422-4707-A2AB-4CBD149A4A59}" type="pres">
      <dgm:prSet presAssocID="{7FF748EC-E0E4-4496-B4DF-00557811BA91}" presName="sibTrans" presStyleCnt="0"/>
      <dgm:spPr/>
    </dgm:pt>
    <dgm:pt modelId="{6DD334CD-C97C-4DC0-A4C2-81A9A0F8F0F1}" type="pres">
      <dgm:prSet presAssocID="{B384148E-312A-42BB-913D-B190CD1BF1A8}" presName="composite" presStyleCnt="0"/>
      <dgm:spPr/>
    </dgm:pt>
    <dgm:pt modelId="{032A385F-FBC2-4187-9BCB-381E9AC27514}" type="pres">
      <dgm:prSet presAssocID="{B384148E-312A-42BB-913D-B190CD1BF1A8}" presName="ParentText" presStyleLbl="node1" presStyleIdx="6" presStyleCnt="7">
        <dgm:presLayoutVars>
          <dgm:chMax val="1"/>
          <dgm:chPref val="1"/>
          <dgm:bulletEnabled val="1"/>
        </dgm:presLayoutVars>
      </dgm:prSet>
      <dgm:spPr/>
      <dgm:t>
        <a:bodyPr/>
        <a:lstStyle/>
        <a:p>
          <a:endParaRPr lang="en-US"/>
        </a:p>
      </dgm:t>
    </dgm:pt>
    <dgm:pt modelId="{BF7F7CB0-7721-4C57-AB19-834242388182}" type="pres">
      <dgm:prSet presAssocID="{B384148E-312A-42BB-913D-B190CD1BF1A8}" presName="FinalChildText" presStyleLbl="revTx" presStyleIdx="6" presStyleCnt="7">
        <dgm:presLayoutVars>
          <dgm:chMax val="0"/>
          <dgm:chPref val="0"/>
          <dgm:bulletEnabled val="1"/>
        </dgm:presLayoutVars>
      </dgm:prSet>
      <dgm:spPr/>
      <dgm:t>
        <a:bodyPr/>
        <a:lstStyle/>
        <a:p>
          <a:endParaRPr lang="en-US"/>
        </a:p>
      </dgm:t>
    </dgm:pt>
  </dgm:ptLst>
  <dgm:cxnLst>
    <dgm:cxn modelId="{E792D674-0E1D-4C8B-B3D5-46FA9A0B8E14}" srcId="{0AD28D70-0B2F-4C26-8867-F075D6E06F8F}" destId="{B384148E-312A-42BB-913D-B190CD1BF1A8}" srcOrd="6" destOrd="0" parTransId="{F68A3268-75FE-420D-A8B6-89C6325947DE}" sibTransId="{FBA02DB9-06DE-45E7-8887-4667EA481462}"/>
    <dgm:cxn modelId="{F1FE23A6-B313-4373-BFAC-DC95321F52BB}" type="presOf" srcId="{8D666A71-5B54-44AC-80B2-B478AAFD4EA5}" destId="{2EFEB39F-572E-4863-83FF-01E2609F1702}" srcOrd="0" destOrd="0" presId="urn:microsoft.com/office/officeart/2005/8/layout/StepDownProcess"/>
    <dgm:cxn modelId="{439C5AEF-9FD7-4996-9D1F-376CEE3C8C18}" srcId="{B384148E-312A-42BB-913D-B190CD1BF1A8}" destId="{624C4B03-5653-46E2-B92E-AD34EBF35E43}" srcOrd="0" destOrd="0" parTransId="{909E3AEF-56B2-44CB-A774-877EA9793CAC}" sibTransId="{9764A4D1-EE2B-4D78-91CF-FA54CA3B46B3}"/>
    <dgm:cxn modelId="{F13D7733-EC18-40B5-A0F9-8B129F66EB8A}" type="presOf" srcId="{624C4B03-5653-46E2-B92E-AD34EBF35E43}" destId="{BF7F7CB0-7721-4C57-AB19-834242388182}" srcOrd="0" destOrd="0" presId="urn:microsoft.com/office/officeart/2005/8/layout/StepDownProcess"/>
    <dgm:cxn modelId="{76BAC341-02A5-40EA-AB78-CCD6C07BB643}" srcId="{0AD28D70-0B2F-4C26-8867-F075D6E06F8F}" destId="{8D666A71-5B54-44AC-80B2-B478AAFD4EA5}" srcOrd="5" destOrd="0" parTransId="{F7C77CD3-2DFD-49D1-89B3-4294632E68AC}" sibTransId="{7FF748EC-E0E4-4496-B4DF-00557811BA91}"/>
    <dgm:cxn modelId="{58BFB45D-053D-47F4-8EBC-12ED0EB41147}" srcId="{CD1C5DA9-811C-45E6-80CC-07577A89262A}" destId="{E60C8A9A-EC96-4822-9A62-F2A8C4B6A66E}" srcOrd="0" destOrd="0" parTransId="{596061F1-9003-4256-907F-5AA5855CEFBF}" sibTransId="{38058D1D-2D87-4CC0-B5D3-5FA47E6CED85}"/>
    <dgm:cxn modelId="{9C9AE45A-C3E2-4DB8-B12D-6835CC657CC0}" srcId="{5333A57E-EB08-4B60-8470-06BC8B48DC25}" destId="{6CB3715C-AF17-4531-A0E9-F976A6D5D987}" srcOrd="0" destOrd="0" parTransId="{0DD84522-DF09-4E19-976A-322CDBA94BA2}" sibTransId="{4C620EE1-5252-498A-8C5F-7AC2D3BF057E}"/>
    <dgm:cxn modelId="{190F1451-3C1E-4FB6-876C-525B4250E8BD}" srcId="{0AD28D70-0B2F-4C26-8867-F075D6E06F8F}" destId="{5333A57E-EB08-4B60-8470-06BC8B48DC25}" srcOrd="1" destOrd="0" parTransId="{963C0E33-27BC-48FA-9B09-13E75A016CB3}" sibTransId="{BD2B69A0-4ED2-45FA-A766-3279877C2ACF}"/>
    <dgm:cxn modelId="{F8012A13-4B4D-4E0F-9ADC-B2869712B0FE}" type="presOf" srcId="{B384148E-312A-42BB-913D-B190CD1BF1A8}" destId="{032A385F-FBC2-4187-9BCB-381E9AC27514}" srcOrd="0" destOrd="0" presId="urn:microsoft.com/office/officeart/2005/8/layout/StepDownProcess"/>
    <dgm:cxn modelId="{9AEEA37D-A6F8-4BEE-8AB1-D2E95729DF2C}" type="presOf" srcId="{5333A57E-EB08-4B60-8470-06BC8B48DC25}" destId="{72651149-C9C8-42C5-8A66-8A23E7C82318}" srcOrd="0" destOrd="0" presId="urn:microsoft.com/office/officeart/2005/8/layout/StepDownProcess"/>
    <dgm:cxn modelId="{0333D38C-1183-4D2E-8DD8-13295BE388BD}" type="presOf" srcId="{E60C8A9A-EC96-4822-9A62-F2A8C4B6A66E}" destId="{B0AE67FB-902B-4734-BB17-4C0306BB33BC}" srcOrd="0" destOrd="0" presId="urn:microsoft.com/office/officeart/2005/8/layout/StepDownProcess"/>
    <dgm:cxn modelId="{C1445144-7F30-482A-8CC2-50069F2C6AA1}" type="presOf" srcId="{15FADCE6-EB98-4F6E-9F0D-BE58F383FDCE}" destId="{34498C35-8832-4D0E-A15D-FC81FF625658}" srcOrd="0" destOrd="0" presId="urn:microsoft.com/office/officeart/2005/8/layout/StepDownProcess"/>
    <dgm:cxn modelId="{BB5AB9D1-DE76-4ED0-BF5F-BDACC073DF35}" type="presOf" srcId="{017D41F3-7F5A-4DA6-9506-095EF57DE621}" destId="{DCEA492A-69B5-4D07-8F21-156372692D56}" srcOrd="0" destOrd="0" presId="urn:microsoft.com/office/officeart/2005/8/layout/StepDownProcess"/>
    <dgm:cxn modelId="{DA65E716-91EF-4312-8CF5-13CDED2AAAC0}" type="presOf" srcId="{43025995-5CC0-4835-A7C4-E55F75BD9E92}" destId="{E03A4198-6F34-4FC4-8116-D175526A5AE5}" srcOrd="0" destOrd="0" presId="urn:microsoft.com/office/officeart/2005/8/layout/StepDownProcess"/>
    <dgm:cxn modelId="{57E7C2E6-AF02-4303-9A1C-B06AE2A6FDA9}" srcId="{15FADCE6-EB98-4F6E-9F0D-BE58F383FDCE}" destId="{977DBD9A-ABCF-4920-A14C-0DC17D035D8C}" srcOrd="0" destOrd="0" parTransId="{5E5B2104-2BA7-4437-B0FA-F6DF71599CF3}" sibTransId="{771D8913-E1C9-4DC0-8FEA-73C46DB78C9D}"/>
    <dgm:cxn modelId="{51FBAD4B-1763-4426-8F55-58DE9F8E0983}" srcId="{8D666A71-5B54-44AC-80B2-B478AAFD4EA5}" destId="{017D41F3-7F5A-4DA6-9506-095EF57DE621}" srcOrd="0" destOrd="0" parTransId="{BE1FFA5C-D413-42F7-8466-C08EC876A61B}" sibTransId="{318EF8AB-A735-4655-A0A6-C9C1EBA546B1}"/>
    <dgm:cxn modelId="{776C39A5-42EC-4AC7-8219-57A32DDEF32E}" type="presOf" srcId="{00E704C0-58E6-4ADC-84FC-8053D8700B3B}" destId="{A4EFBCF5-54E0-4CF5-A364-0948EEDB6474}" srcOrd="0" destOrd="0" presId="urn:microsoft.com/office/officeart/2005/8/layout/StepDownProcess"/>
    <dgm:cxn modelId="{2D8A6421-ED68-44FC-ADBE-28C383A06D6D}" srcId="{0AD28D70-0B2F-4C26-8867-F075D6E06F8F}" destId="{CD1C5DA9-811C-45E6-80CC-07577A89262A}" srcOrd="0" destOrd="0" parTransId="{8A4FF4C8-0EB4-48F0-BDD1-270653BD00A1}" sibTransId="{DA0B3AFD-EAD3-4544-8CBB-7849355450C7}"/>
    <dgm:cxn modelId="{9A5C6347-4C16-4CB0-9B2F-2E3A06921F9D}" type="presOf" srcId="{6CB3715C-AF17-4531-A0E9-F976A6D5D987}" destId="{72F9053A-FA34-45D3-A168-E561EAADEF55}" srcOrd="0" destOrd="0" presId="urn:microsoft.com/office/officeart/2005/8/layout/StepDownProcess"/>
    <dgm:cxn modelId="{B3E38441-DB57-4D8E-B942-AD731E00A172}" type="presOf" srcId="{CD1C5DA9-811C-45E6-80CC-07577A89262A}" destId="{985B7DCB-BCBD-4888-ABE9-F9F6AADB4EB1}" srcOrd="0" destOrd="0" presId="urn:microsoft.com/office/officeart/2005/8/layout/StepDownProcess"/>
    <dgm:cxn modelId="{CC8E4981-11B2-4114-9C0D-26A3D3E62E21}" srcId="{0AD28D70-0B2F-4C26-8867-F075D6E06F8F}" destId="{3ED1A306-EFFE-485D-8465-90CB2D67D0B4}" srcOrd="3" destOrd="0" parTransId="{BD493C36-068D-42F3-8D32-F75D0CD1618A}" sibTransId="{631A953B-F55F-4AB5-85B2-618732E65CA8}"/>
    <dgm:cxn modelId="{8F556A95-BE8F-4616-AACA-9C375F4317B5}" type="presOf" srcId="{3ED1A306-EFFE-485D-8465-90CB2D67D0B4}" destId="{4B5CB0D9-071D-4D4C-A8CE-799746AA8515}" srcOrd="0" destOrd="0" presId="urn:microsoft.com/office/officeart/2005/8/layout/StepDownProcess"/>
    <dgm:cxn modelId="{F9923316-32CD-423A-850A-4792F8FCAD70}" type="presOf" srcId="{977DBD9A-ABCF-4920-A14C-0DC17D035D8C}" destId="{D5C6C27B-1BC2-468E-941A-0BBAE72F6E95}" srcOrd="0" destOrd="0" presId="urn:microsoft.com/office/officeart/2005/8/layout/StepDownProcess"/>
    <dgm:cxn modelId="{C20532C7-40ED-4A80-ACCF-5EDED07DDC79}" srcId="{3ED1A306-EFFE-485D-8465-90CB2D67D0B4}" destId="{43025995-5CC0-4835-A7C4-E55F75BD9E92}" srcOrd="0" destOrd="0" parTransId="{10F38CA7-B005-4C1B-B562-C844BF8879CD}" sibTransId="{616DE1D2-B132-4D3F-BBB7-EF2604BF3880}"/>
    <dgm:cxn modelId="{88A8DABA-C01A-492E-B7CF-DAF71483BF76}" srcId="{0AD28D70-0B2F-4C26-8867-F075D6E06F8F}" destId="{15FADCE6-EB98-4F6E-9F0D-BE58F383FDCE}" srcOrd="2" destOrd="0" parTransId="{09B16291-9715-45CA-986A-8ABD78E2E86D}" sibTransId="{5956F6C9-BCDA-4341-BDD1-DB19B2A6BDB8}"/>
    <dgm:cxn modelId="{859E1B58-A746-49E5-B8AC-2AB3FBF356D4}" type="presOf" srcId="{0AD28D70-0B2F-4C26-8867-F075D6E06F8F}" destId="{50DB4642-EF9D-49D2-85AD-00FF3609AC4F}" srcOrd="0" destOrd="0" presId="urn:microsoft.com/office/officeart/2005/8/layout/StepDownProcess"/>
    <dgm:cxn modelId="{AA336726-F216-4FA9-8713-2F919E6DF6DB}" srcId="{0AD28D70-0B2F-4C26-8867-F075D6E06F8F}" destId="{00E704C0-58E6-4ADC-84FC-8053D8700B3B}" srcOrd="4" destOrd="0" parTransId="{E4845F25-55CC-4BBD-B5E6-112112094107}" sibTransId="{654E8116-0AE0-4E11-B4F8-AB51FCE46D7D}"/>
    <dgm:cxn modelId="{B4AA55DA-D14C-4D5C-A9B5-751CD882E1B1}" type="presParOf" srcId="{50DB4642-EF9D-49D2-85AD-00FF3609AC4F}" destId="{5C4FDB85-B7FC-4609-9275-0B6B2822BDC7}" srcOrd="0" destOrd="0" presId="urn:microsoft.com/office/officeart/2005/8/layout/StepDownProcess"/>
    <dgm:cxn modelId="{6E86E3F3-D65D-4E8D-AC8B-7FC624A1A353}" type="presParOf" srcId="{5C4FDB85-B7FC-4609-9275-0B6B2822BDC7}" destId="{39687AB2-8BD8-4DBD-8FE1-53FB31A29985}" srcOrd="0" destOrd="0" presId="urn:microsoft.com/office/officeart/2005/8/layout/StepDownProcess"/>
    <dgm:cxn modelId="{817BD779-F68A-4B4A-8EF6-9798F5942B58}" type="presParOf" srcId="{5C4FDB85-B7FC-4609-9275-0B6B2822BDC7}" destId="{985B7DCB-BCBD-4888-ABE9-F9F6AADB4EB1}" srcOrd="1" destOrd="0" presId="urn:microsoft.com/office/officeart/2005/8/layout/StepDownProcess"/>
    <dgm:cxn modelId="{877A9CBA-B0B8-485C-BB1B-C290540A0CB5}" type="presParOf" srcId="{5C4FDB85-B7FC-4609-9275-0B6B2822BDC7}" destId="{B0AE67FB-902B-4734-BB17-4C0306BB33BC}" srcOrd="2" destOrd="0" presId="urn:microsoft.com/office/officeart/2005/8/layout/StepDownProcess"/>
    <dgm:cxn modelId="{AE6461B8-464B-4924-BC30-67A81E11F362}" type="presParOf" srcId="{50DB4642-EF9D-49D2-85AD-00FF3609AC4F}" destId="{81640AD9-A751-4887-AA06-551BCCD49B48}" srcOrd="1" destOrd="0" presId="urn:microsoft.com/office/officeart/2005/8/layout/StepDownProcess"/>
    <dgm:cxn modelId="{FA3C69E1-13F0-4EC5-8F8F-1CA96FF758E8}" type="presParOf" srcId="{50DB4642-EF9D-49D2-85AD-00FF3609AC4F}" destId="{7A8DE7D3-42A0-4D31-87A1-22AE909CFBCB}" srcOrd="2" destOrd="0" presId="urn:microsoft.com/office/officeart/2005/8/layout/StepDownProcess"/>
    <dgm:cxn modelId="{10237086-89C8-473E-93B7-C54029F4ED25}" type="presParOf" srcId="{7A8DE7D3-42A0-4D31-87A1-22AE909CFBCB}" destId="{8A4FED98-00BD-4C1C-983F-2F683D52FF03}" srcOrd="0" destOrd="0" presId="urn:microsoft.com/office/officeart/2005/8/layout/StepDownProcess"/>
    <dgm:cxn modelId="{5962F967-E33E-4680-B1A2-1039127A2D6D}" type="presParOf" srcId="{7A8DE7D3-42A0-4D31-87A1-22AE909CFBCB}" destId="{72651149-C9C8-42C5-8A66-8A23E7C82318}" srcOrd="1" destOrd="0" presId="urn:microsoft.com/office/officeart/2005/8/layout/StepDownProcess"/>
    <dgm:cxn modelId="{20AED1FF-91D6-4F35-901B-362139CC7E8E}" type="presParOf" srcId="{7A8DE7D3-42A0-4D31-87A1-22AE909CFBCB}" destId="{72F9053A-FA34-45D3-A168-E561EAADEF55}" srcOrd="2" destOrd="0" presId="urn:microsoft.com/office/officeart/2005/8/layout/StepDownProcess"/>
    <dgm:cxn modelId="{3D7C0F52-7F49-48B1-928B-C3E94F520A28}" type="presParOf" srcId="{50DB4642-EF9D-49D2-85AD-00FF3609AC4F}" destId="{723A9EFC-46EF-4BBC-B78E-A33A31292D41}" srcOrd="3" destOrd="0" presId="urn:microsoft.com/office/officeart/2005/8/layout/StepDownProcess"/>
    <dgm:cxn modelId="{D20FA3CA-2126-4DBB-89C6-459F1F919E32}" type="presParOf" srcId="{50DB4642-EF9D-49D2-85AD-00FF3609AC4F}" destId="{E1AE98F1-9173-4CB6-9FF5-F51E70ABD3C4}" srcOrd="4" destOrd="0" presId="urn:microsoft.com/office/officeart/2005/8/layout/StepDownProcess"/>
    <dgm:cxn modelId="{342D3CE9-5DCB-45EF-B7DF-E7E3CCD58F50}" type="presParOf" srcId="{E1AE98F1-9173-4CB6-9FF5-F51E70ABD3C4}" destId="{560FCD85-E3A6-4C1C-9E27-B5F1E2F15E2A}" srcOrd="0" destOrd="0" presId="urn:microsoft.com/office/officeart/2005/8/layout/StepDownProcess"/>
    <dgm:cxn modelId="{2D99EECE-916A-4ABB-B45B-C5588AD18119}" type="presParOf" srcId="{E1AE98F1-9173-4CB6-9FF5-F51E70ABD3C4}" destId="{34498C35-8832-4D0E-A15D-FC81FF625658}" srcOrd="1" destOrd="0" presId="urn:microsoft.com/office/officeart/2005/8/layout/StepDownProcess"/>
    <dgm:cxn modelId="{85E9C870-B5D5-4146-A703-7FF2E9652FFF}" type="presParOf" srcId="{E1AE98F1-9173-4CB6-9FF5-F51E70ABD3C4}" destId="{D5C6C27B-1BC2-468E-941A-0BBAE72F6E95}" srcOrd="2" destOrd="0" presId="urn:microsoft.com/office/officeart/2005/8/layout/StepDownProcess"/>
    <dgm:cxn modelId="{ED9CC7F9-D1C9-42F4-B5EB-B64E4E82AAEA}" type="presParOf" srcId="{50DB4642-EF9D-49D2-85AD-00FF3609AC4F}" destId="{A9B09D1E-01D8-479C-9892-FD7CD9513F0A}" srcOrd="5" destOrd="0" presId="urn:microsoft.com/office/officeart/2005/8/layout/StepDownProcess"/>
    <dgm:cxn modelId="{9ECEF135-F423-496C-A639-144FD6632AAE}" type="presParOf" srcId="{50DB4642-EF9D-49D2-85AD-00FF3609AC4F}" destId="{5EE7BE9F-11BE-4E61-AAC9-A09CC343508F}" srcOrd="6" destOrd="0" presId="urn:microsoft.com/office/officeart/2005/8/layout/StepDownProcess"/>
    <dgm:cxn modelId="{5E27ED85-B519-4809-8B80-7BF865A5F05B}" type="presParOf" srcId="{5EE7BE9F-11BE-4E61-AAC9-A09CC343508F}" destId="{37F27C25-4228-42EC-BC3B-E5F9E24292AA}" srcOrd="0" destOrd="0" presId="urn:microsoft.com/office/officeart/2005/8/layout/StepDownProcess"/>
    <dgm:cxn modelId="{DD2274D9-7FE5-4463-8531-EB481C6954BE}" type="presParOf" srcId="{5EE7BE9F-11BE-4E61-AAC9-A09CC343508F}" destId="{4B5CB0D9-071D-4D4C-A8CE-799746AA8515}" srcOrd="1" destOrd="0" presId="urn:microsoft.com/office/officeart/2005/8/layout/StepDownProcess"/>
    <dgm:cxn modelId="{EC66E565-04D3-4976-9051-0C30A0161C89}" type="presParOf" srcId="{5EE7BE9F-11BE-4E61-AAC9-A09CC343508F}" destId="{E03A4198-6F34-4FC4-8116-D175526A5AE5}" srcOrd="2" destOrd="0" presId="urn:microsoft.com/office/officeart/2005/8/layout/StepDownProcess"/>
    <dgm:cxn modelId="{512546FA-73DA-476F-B122-1EBF55F4EA54}" type="presParOf" srcId="{50DB4642-EF9D-49D2-85AD-00FF3609AC4F}" destId="{584F3C1B-4175-44BE-83F8-93A4E131B47A}" srcOrd="7" destOrd="0" presId="urn:microsoft.com/office/officeart/2005/8/layout/StepDownProcess"/>
    <dgm:cxn modelId="{9460F9BA-F2A0-4192-A9CA-7093A9A24F94}" type="presParOf" srcId="{50DB4642-EF9D-49D2-85AD-00FF3609AC4F}" destId="{D424F540-69A3-47C1-B4A8-869ACF52C0EF}" srcOrd="8" destOrd="0" presId="urn:microsoft.com/office/officeart/2005/8/layout/StepDownProcess"/>
    <dgm:cxn modelId="{063FD874-6990-4FAC-9586-EACD4EA982D9}" type="presParOf" srcId="{D424F540-69A3-47C1-B4A8-869ACF52C0EF}" destId="{1D47D8BF-5C87-405D-8EA3-F446D52EC931}" srcOrd="0" destOrd="0" presId="urn:microsoft.com/office/officeart/2005/8/layout/StepDownProcess"/>
    <dgm:cxn modelId="{782F9BCB-4104-4FB4-BD2E-95E04EF415EF}" type="presParOf" srcId="{D424F540-69A3-47C1-B4A8-869ACF52C0EF}" destId="{A4EFBCF5-54E0-4CF5-A364-0948EEDB6474}" srcOrd="1" destOrd="0" presId="urn:microsoft.com/office/officeart/2005/8/layout/StepDownProcess"/>
    <dgm:cxn modelId="{7EF4D750-C830-4970-9B4C-D5D9085AA091}" type="presParOf" srcId="{D424F540-69A3-47C1-B4A8-869ACF52C0EF}" destId="{D628D3B2-4693-4EEC-A705-8BFA92AA11CC}" srcOrd="2" destOrd="0" presId="urn:microsoft.com/office/officeart/2005/8/layout/StepDownProcess"/>
    <dgm:cxn modelId="{5BE680BD-2F78-4053-B78D-945B66C9B23B}" type="presParOf" srcId="{50DB4642-EF9D-49D2-85AD-00FF3609AC4F}" destId="{847E346B-1F81-4DE3-9624-2E6193297D60}" srcOrd="9" destOrd="0" presId="urn:microsoft.com/office/officeart/2005/8/layout/StepDownProcess"/>
    <dgm:cxn modelId="{EFDDD32E-C381-407F-91FC-F3D60CDDA6CB}" type="presParOf" srcId="{50DB4642-EF9D-49D2-85AD-00FF3609AC4F}" destId="{02EE593D-5EC8-48D3-A7F9-B719EBC21451}" srcOrd="10" destOrd="0" presId="urn:microsoft.com/office/officeart/2005/8/layout/StepDownProcess"/>
    <dgm:cxn modelId="{4EC368AA-D420-4BB7-8FBC-AD4E48C20E78}" type="presParOf" srcId="{02EE593D-5EC8-48D3-A7F9-B719EBC21451}" destId="{CFA065E1-D225-4BEE-9853-BE71456E694D}" srcOrd="0" destOrd="0" presId="urn:microsoft.com/office/officeart/2005/8/layout/StepDownProcess"/>
    <dgm:cxn modelId="{8D0C1DA4-69F5-48C1-880F-3BCBDA53397A}" type="presParOf" srcId="{02EE593D-5EC8-48D3-A7F9-B719EBC21451}" destId="{2EFEB39F-572E-4863-83FF-01E2609F1702}" srcOrd="1" destOrd="0" presId="urn:microsoft.com/office/officeart/2005/8/layout/StepDownProcess"/>
    <dgm:cxn modelId="{D2BBA06B-1FFA-4D9B-B4EE-3BC927EB7A31}" type="presParOf" srcId="{02EE593D-5EC8-48D3-A7F9-B719EBC21451}" destId="{DCEA492A-69B5-4D07-8F21-156372692D56}" srcOrd="2" destOrd="0" presId="urn:microsoft.com/office/officeart/2005/8/layout/StepDownProcess"/>
    <dgm:cxn modelId="{CD5596F5-8B68-4AEF-BB04-B10C201EFE0D}" type="presParOf" srcId="{50DB4642-EF9D-49D2-85AD-00FF3609AC4F}" destId="{81BD761E-0422-4707-A2AB-4CBD149A4A59}" srcOrd="11" destOrd="0" presId="urn:microsoft.com/office/officeart/2005/8/layout/StepDownProcess"/>
    <dgm:cxn modelId="{1142212E-D764-4B0E-AB8E-E5E7D6962BF9}" type="presParOf" srcId="{50DB4642-EF9D-49D2-85AD-00FF3609AC4F}" destId="{6DD334CD-C97C-4DC0-A4C2-81A9A0F8F0F1}" srcOrd="12" destOrd="0" presId="urn:microsoft.com/office/officeart/2005/8/layout/StepDownProcess"/>
    <dgm:cxn modelId="{55C8DC00-C425-4161-AA7C-C1E41345446E}" type="presParOf" srcId="{6DD334CD-C97C-4DC0-A4C2-81A9A0F8F0F1}" destId="{032A385F-FBC2-4187-9BCB-381E9AC27514}" srcOrd="0" destOrd="0" presId="urn:microsoft.com/office/officeart/2005/8/layout/StepDownProcess"/>
    <dgm:cxn modelId="{0EAC9BB7-2124-46A5-B92F-7E23E786A3B2}" type="presParOf" srcId="{6DD334CD-C97C-4DC0-A4C2-81A9A0F8F0F1}" destId="{BF7F7CB0-7721-4C57-AB19-83424238818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D28D70-0B2F-4C26-8867-F075D6E06F8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D1C5DA9-811C-45E6-80CC-07577A89262A}">
      <dgm:prSet phldrT="[Text]" custT="1"/>
      <dgm:spPr/>
      <dgm:t>
        <a:bodyPr/>
        <a:lstStyle/>
        <a:p>
          <a:r>
            <a:rPr lang="en-US" sz="1200" dirty="0"/>
            <a:t>ACRJ Dataset Jan 2009-Dec 2021 n=21339</a:t>
          </a:r>
        </a:p>
      </dgm:t>
    </dgm:pt>
    <dgm:pt modelId="{8A4FF4C8-0EB4-48F0-BDD1-270653BD00A1}" type="parTrans" cxnId="{2D8A6421-ED68-44FC-ADBE-28C383A06D6D}">
      <dgm:prSet/>
      <dgm:spPr/>
      <dgm:t>
        <a:bodyPr/>
        <a:lstStyle/>
        <a:p>
          <a:endParaRPr lang="en-US"/>
        </a:p>
      </dgm:t>
    </dgm:pt>
    <dgm:pt modelId="{DA0B3AFD-EAD3-4544-8CBB-7849355450C7}" type="sibTrans" cxnId="{2D8A6421-ED68-44FC-ADBE-28C383A06D6D}">
      <dgm:prSet/>
      <dgm:spPr/>
      <dgm:t>
        <a:bodyPr/>
        <a:lstStyle/>
        <a:p>
          <a:endParaRPr lang="en-US"/>
        </a:p>
      </dgm:t>
    </dgm:pt>
    <dgm:pt modelId="{E60C8A9A-EC96-4822-9A62-F2A8C4B6A66E}">
      <dgm:prSet phldrT="[Text]" custT="1"/>
      <dgm:spPr/>
      <dgm:t>
        <a:bodyPr/>
        <a:lstStyle/>
        <a:p>
          <a:r>
            <a:rPr lang="en-US" sz="1200" dirty="0"/>
            <a:t>Limit to 2019</a:t>
          </a:r>
        </a:p>
      </dgm:t>
    </dgm:pt>
    <dgm:pt modelId="{596061F1-9003-4256-907F-5AA5855CEFBF}" type="parTrans" cxnId="{58BFB45D-053D-47F4-8EBC-12ED0EB41147}">
      <dgm:prSet/>
      <dgm:spPr/>
      <dgm:t>
        <a:bodyPr/>
        <a:lstStyle/>
        <a:p>
          <a:endParaRPr lang="en-US"/>
        </a:p>
      </dgm:t>
    </dgm:pt>
    <dgm:pt modelId="{38058D1D-2D87-4CC0-B5D3-5FA47E6CED85}" type="sibTrans" cxnId="{58BFB45D-053D-47F4-8EBC-12ED0EB41147}">
      <dgm:prSet/>
      <dgm:spPr/>
      <dgm:t>
        <a:bodyPr/>
        <a:lstStyle/>
        <a:p>
          <a:endParaRPr lang="en-US"/>
        </a:p>
      </dgm:t>
    </dgm:pt>
    <dgm:pt modelId="{5333A57E-EB08-4B60-8470-06BC8B48DC25}">
      <dgm:prSet phldrT="[Text]" custT="1"/>
      <dgm:spPr/>
      <dgm:t>
        <a:bodyPr/>
        <a:lstStyle/>
        <a:p>
          <a:r>
            <a:rPr lang="en-US" sz="1200" dirty="0"/>
            <a:t>2019 ACRJ Dataset n=2702</a:t>
          </a:r>
        </a:p>
      </dgm:t>
    </dgm:pt>
    <dgm:pt modelId="{BD2B69A0-4ED2-45FA-A766-3279877C2ACF}" type="sibTrans" cxnId="{190F1451-3C1E-4FB6-876C-525B4250E8BD}">
      <dgm:prSet/>
      <dgm:spPr/>
      <dgm:t>
        <a:bodyPr/>
        <a:lstStyle/>
        <a:p>
          <a:endParaRPr lang="en-US"/>
        </a:p>
      </dgm:t>
    </dgm:pt>
    <dgm:pt modelId="{963C0E33-27BC-48FA-9B09-13E75A016CB3}" type="parTrans" cxnId="{190F1451-3C1E-4FB6-876C-525B4250E8BD}">
      <dgm:prSet/>
      <dgm:spPr/>
      <dgm:t>
        <a:bodyPr/>
        <a:lstStyle/>
        <a:p>
          <a:endParaRPr lang="en-US"/>
        </a:p>
      </dgm:t>
    </dgm:pt>
    <dgm:pt modelId="{6CB3715C-AF17-4531-A0E9-F976A6D5D987}">
      <dgm:prSet phldrT="[Text]" custT="1"/>
      <dgm:spPr/>
      <dgm:t>
        <a:bodyPr/>
        <a:lstStyle/>
        <a:p>
          <a:r>
            <a:rPr lang="en-US" sz="1100" dirty="0"/>
            <a:t>Limit to Eligible Release Types</a:t>
          </a:r>
        </a:p>
      </dgm:t>
    </dgm:pt>
    <dgm:pt modelId="{4C620EE1-5252-498A-8C5F-7AC2D3BF057E}" type="sibTrans" cxnId="{9C9AE45A-C3E2-4DB8-B12D-6835CC657CC0}">
      <dgm:prSet/>
      <dgm:spPr/>
      <dgm:t>
        <a:bodyPr/>
        <a:lstStyle/>
        <a:p>
          <a:endParaRPr lang="en-US"/>
        </a:p>
      </dgm:t>
    </dgm:pt>
    <dgm:pt modelId="{0DD84522-DF09-4E19-976A-322CDBA94BA2}" type="parTrans" cxnId="{9C9AE45A-C3E2-4DB8-B12D-6835CC657CC0}">
      <dgm:prSet/>
      <dgm:spPr/>
      <dgm:t>
        <a:bodyPr/>
        <a:lstStyle/>
        <a:p>
          <a:endParaRPr lang="en-US"/>
        </a:p>
      </dgm:t>
    </dgm:pt>
    <dgm:pt modelId="{15FADCE6-EB98-4F6E-9F0D-BE58F383FDCE}">
      <dgm:prSet phldrT="[Text]" custT="1"/>
      <dgm:spPr/>
      <dgm:t>
        <a:bodyPr/>
        <a:lstStyle/>
        <a:p>
          <a:r>
            <a:rPr lang="en-US" sz="1400" dirty="0"/>
            <a:t>ACRJ Sample n=2266</a:t>
          </a:r>
        </a:p>
      </dgm:t>
    </dgm:pt>
    <dgm:pt modelId="{5956F6C9-BCDA-4341-BDD1-DB19B2A6BDB8}" type="sibTrans" cxnId="{88A8DABA-C01A-492E-B7CF-DAF71483BF76}">
      <dgm:prSet/>
      <dgm:spPr/>
      <dgm:t>
        <a:bodyPr/>
        <a:lstStyle/>
        <a:p>
          <a:endParaRPr lang="en-US"/>
        </a:p>
      </dgm:t>
    </dgm:pt>
    <dgm:pt modelId="{09B16291-9715-45CA-986A-8ABD78E2E86D}" type="parTrans" cxnId="{88A8DABA-C01A-492E-B7CF-DAF71483BF76}">
      <dgm:prSet/>
      <dgm:spPr/>
      <dgm:t>
        <a:bodyPr/>
        <a:lstStyle/>
        <a:p>
          <a:endParaRPr lang="en-US"/>
        </a:p>
      </dgm:t>
    </dgm:pt>
    <dgm:pt modelId="{977DBD9A-ABCF-4920-A14C-0DC17D035D8C}">
      <dgm:prSet phldrT="[Text]" custT="1"/>
      <dgm:spPr/>
      <dgm:t>
        <a:bodyPr/>
        <a:lstStyle/>
        <a:p>
          <a:r>
            <a:rPr lang="en-US" sz="1200" dirty="0"/>
            <a:t>10 % Random Sample</a:t>
          </a:r>
        </a:p>
      </dgm:t>
    </dgm:pt>
    <dgm:pt modelId="{771D8913-E1C9-4DC0-8FEA-73C46DB78C9D}" type="sibTrans" cxnId="{57E7C2E6-AF02-4303-9A1C-B06AE2A6FDA9}">
      <dgm:prSet/>
      <dgm:spPr/>
      <dgm:t>
        <a:bodyPr/>
        <a:lstStyle/>
        <a:p>
          <a:endParaRPr lang="en-US"/>
        </a:p>
      </dgm:t>
    </dgm:pt>
    <dgm:pt modelId="{5E5B2104-2BA7-4437-B0FA-F6DF71599CF3}" type="parTrans" cxnId="{57E7C2E6-AF02-4303-9A1C-B06AE2A6FDA9}">
      <dgm:prSet/>
      <dgm:spPr/>
      <dgm:t>
        <a:bodyPr/>
        <a:lstStyle/>
        <a:p>
          <a:endParaRPr lang="en-US"/>
        </a:p>
      </dgm:t>
    </dgm:pt>
    <dgm:pt modelId="{3ED1A306-EFFE-485D-8465-90CB2D67D0B4}">
      <dgm:prSet phldrT="[Text]" custT="1"/>
      <dgm:spPr/>
      <dgm:t>
        <a:bodyPr/>
        <a:lstStyle/>
        <a:p>
          <a:r>
            <a:rPr lang="en-US" sz="1200" dirty="0"/>
            <a:t>Study Sample n=216</a:t>
          </a:r>
        </a:p>
      </dgm:t>
    </dgm:pt>
    <dgm:pt modelId="{631A953B-F55F-4AB5-85B2-618732E65CA8}" type="sibTrans" cxnId="{CC8E4981-11B2-4114-9C0D-26A3D3E62E21}">
      <dgm:prSet/>
      <dgm:spPr/>
      <dgm:t>
        <a:bodyPr/>
        <a:lstStyle/>
        <a:p>
          <a:endParaRPr lang="en-US"/>
        </a:p>
      </dgm:t>
    </dgm:pt>
    <dgm:pt modelId="{BD493C36-068D-42F3-8D32-F75D0CD1618A}" type="parTrans" cxnId="{CC8E4981-11B2-4114-9C0D-26A3D3E62E21}">
      <dgm:prSet/>
      <dgm:spPr/>
      <dgm:t>
        <a:bodyPr/>
        <a:lstStyle/>
        <a:p>
          <a:endParaRPr lang="en-US"/>
        </a:p>
      </dgm:t>
    </dgm:pt>
    <dgm:pt modelId="{43025995-5CC0-4835-A7C4-E55F75BD9E92}">
      <dgm:prSet phldrT="[Text]" custT="1"/>
      <dgm:spPr/>
      <dgm:t>
        <a:bodyPr/>
        <a:lstStyle/>
        <a:p>
          <a:r>
            <a:rPr lang="en-US" sz="1200" dirty="0"/>
            <a:t>Every booking event for each subject </a:t>
          </a:r>
        </a:p>
      </dgm:t>
    </dgm:pt>
    <dgm:pt modelId="{616DE1D2-B132-4D3F-BBB7-EF2604BF3880}" type="sibTrans" cxnId="{C20532C7-40ED-4A80-ACCF-5EDED07DDC79}">
      <dgm:prSet/>
      <dgm:spPr/>
      <dgm:t>
        <a:bodyPr/>
        <a:lstStyle/>
        <a:p>
          <a:endParaRPr lang="en-US"/>
        </a:p>
      </dgm:t>
    </dgm:pt>
    <dgm:pt modelId="{10F38CA7-B005-4C1B-B562-C844BF8879CD}" type="parTrans" cxnId="{C20532C7-40ED-4A80-ACCF-5EDED07DDC79}">
      <dgm:prSet/>
      <dgm:spPr/>
      <dgm:t>
        <a:bodyPr/>
        <a:lstStyle/>
        <a:p>
          <a:endParaRPr lang="en-US"/>
        </a:p>
      </dgm:t>
    </dgm:pt>
    <dgm:pt modelId="{00E704C0-58E6-4ADC-84FC-8053D8700B3B}">
      <dgm:prSet phldrT="[Text]" custT="1"/>
      <dgm:spPr/>
      <dgm:t>
        <a:bodyPr/>
        <a:lstStyle/>
        <a:p>
          <a:r>
            <a:rPr lang="en-US" sz="1200" dirty="0"/>
            <a:t>Record Variables of Interest; Classify Arrests as Substance Related</a:t>
          </a:r>
        </a:p>
      </dgm:t>
    </dgm:pt>
    <dgm:pt modelId="{654E8116-0AE0-4E11-B4F8-AB51FCE46D7D}" type="sibTrans" cxnId="{AA336726-F216-4FA9-8713-2F919E6DF6DB}">
      <dgm:prSet/>
      <dgm:spPr/>
      <dgm:t>
        <a:bodyPr/>
        <a:lstStyle/>
        <a:p>
          <a:endParaRPr lang="en-US"/>
        </a:p>
      </dgm:t>
    </dgm:pt>
    <dgm:pt modelId="{E4845F25-55CC-4BBD-B5E6-112112094107}" type="parTrans" cxnId="{AA336726-F216-4FA9-8713-2F919E6DF6DB}">
      <dgm:prSet/>
      <dgm:spPr/>
      <dgm:t>
        <a:bodyPr/>
        <a:lstStyle/>
        <a:p>
          <a:endParaRPr lang="en-US"/>
        </a:p>
      </dgm:t>
    </dgm:pt>
    <dgm:pt modelId="{8D666A71-5B54-44AC-80B2-B478AAFD4EA5}">
      <dgm:prSet phldrT="[Text]" custT="1"/>
      <dgm:spPr/>
      <dgm:t>
        <a:bodyPr/>
        <a:lstStyle/>
        <a:p>
          <a:r>
            <a:rPr lang="en-US" sz="1200" dirty="0"/>
            <a:t>Search EMR for Subjects</a:t>
          </a:r>
        </a:p>
      </dgm:t>
    </dgm:pt>
    <dgm:pt modelId="{7FF748EC-E0E4-4496-B4DF-00557811BA91}" type="sibTrans" cxnId="{76BAC341-02A5-40EA-AB78-CCD6C07BB643}">
      <dgm:prSet/>
      <dgm:spPr/>
      <dgm:t>
        <a:bodyPr/>
        <a:lstStyle/>
        <a:p>
          <a:endParaRPr lang="en-US"/>
        </a:p>
      </dgm:t>
    </dgm:pt>
    <dgm:pt modelId="{F7C77CD3-2DFD-49D1-89B3-4294632E68AC}" type="parTrans" cxnId="{76BAC341-02A5-40EA-AB78-CCD6C07BB643}">
      <dgm:prSet/>
      <dgm:spPr/>
      <dgm:t>
        <a:bodyPr/>
        <a:lstStyle/>
        <a:p>
          <a:endParaRPr lang="en-US"/>
        </a:p>
      </dgm:t>
    </dgm:pt>
    <dgm:pt modelId="{017D41F3-7F5A-4DA6-9506-095EF57DE621}">
      <dgm:prSet phldrT="[Text]" custT="1"/>
      <dgm:spPr/>
      <dgm:t>
        <a:bodyPr/>
        <a:lstStyle/>
        <a:p>
          <a:r>
            <a:rPr lang="en-US" sz="1200" dirty="0"/>
            <a:t>Exclude Subjects without MRN</a:t>
          </a:r>
        </a:p>
      </dgm:t>
    </dgm:pt>
    <dgm:pt modelId="{318EF8AB-A735-4655-A0A6-C9C1EBA546B1}" type="sibTrans" cxnId="{51FBAD4B-1763-4426-8F55-58DE9F8E0983}">
      <dgm:prSet/>
      <dgm:spPr/>
      <dgm:t>
        <a:bodyPr/>
        <a:lstStyle/>
        <a:p>
          <a:endParaRPr lang="en-US"/>
        </a:p>
      </dgm:t>
    </dgm:pt>
    <dgm:pt modelId="{BE1FFA5C-D413-42F7-8466-C08EC876A61B}" type="parTrans" cxnId="{51FBAD4B-1763-4426-8F55-58DE9F8E0983}">
      <dgm:prSet/>
      <dgm:spPr/>
      <dgm:t>
        <a:bodyPr/>
        <a:lstStyle/>
        <a:p>
          <a:endParaRPr lang="en-US"/>
        </a:p>
      </dgm:t>
    </dgm:pt>
    <dgm:pt modelId="{B384148E-312A-42BB-913D-B190CD1BF1A8}">
      <dgm:prSet phldrT="[Text]" custT="1"/>
      <dgm:spPr/>
      <dgm:t>
        <a:bodyPr/>
        <a:lstStyle/>
        <a:p>
          <a:r>
            <a:rPr lang="en-US" sz="1200" dirty="0"/>
            <a:t>Record ED Visits within 12mo Release n=180</a:t>
          </a:r>
        </a:p>
      </dgm:t>
    </dgm:pt>
    <dgm:pt modelId="{FBA02DB9-06DE-45E7-8887-4667EA481462}" type="sibTrans" cxnId="{E792D674-0E1D-4C8B-B3D5-46FA9A0B8E14}">
      <dgm:prSet/>
      <dgm:spPr/>
      <dgm:t>
        <a:bodyPr/>
        <a:lstStyle/>
        <a:p>
          <a:endParaRPr lang="en-US"/>
        </a:p>
      </dgm:t>
    </dgm:pt>
    <dgm:pt modelId="{F68A3268-75FE-420D-A8B6-89C6325947DE}" type="parTrans" cxnId="{E792D674-0E1D-4C8B-B3D5-46FA9A0B8E14}">
      <dgm:prSet/>
      <dgm:spPr/>
      <dgm:t>
        <a:bodyPr/>
        <a:lstStyle/>
        <a:p>
          <a:endParaRPr lang="en-US"/>
        </a:p>
      </dgm:t>
    </dgm:pt>
    <dgm:pt modelId="{624C4B03-5653-46E2-B92E-AD34EBF35E43}">
      <dgm:prSet phldrT="[Text]" custT="1"/>
      <dgm:spPr/>
      <dgm:t>
        <a:bodyPr/>
        <a:lstStyle/>
        <a:p>
          <a:r>
            <a:rPr lang="en-US" sz="1200" dirty="0"/>
            <a:t>Include OSH data if available in EHR</a:t>
          </a:r>
        </a:p>
      </dgm:t>
    </dgm:pt>
    <dgm:pt modelId="{9764A4D1-EE2B-4D78-91CF-FA54CA3B46B3}" type="sibTrans" cxnId="{439C5AEF-9FD7-4996-9D1F-376CEE3C8C18}">
      <dgm:prSet/>
      <dgm:spPr/>
      <dgm:t>
        <a:bodyPr/>
        <a:lstStyle/>
        <a:p>
          <a:endParaRPr lang="en-US"/>
        </a:p>
      </dgm:t>
    </dgm:pt>
    <dgm:pt modelId="{909E3AEF-56B2-44CB-A774-877EA9793CAC}" type="parTrans" cxnId="{439C5AEF-9FD7-4996-9D1F-376CEE3C8C18}">
      <dgm:prSet/>
      <dgm:spPr/>
      <dgm:t>
        <a:bodyPr/>
        <a:lstStyle/>
        <a:p>
          <a:endParaRPr lang="en-US"/>
        </a:p>
      </dgm:t>
    </dgm:pt>
    <dgm:pt modelId="{50DB4642-EF9D-49D2-85AD-00FF3609AC4F}" type="pres">
      <dgm:prSet presAssocID="{0AD28D70-0B2F-4C26-8867-F075D6E06F8F}" presName="rootnode" presStyleCnt="0">
        <dgm:presLayoutVars>
          <dgm:chMax/>
          <dgm:chPref/>
          <dgm:dir/>
          <dgm:animLvl val="lvl"/>
        </dgm:presLayoutVars>
      </dgm:prSet>
      <dgm:spPr/>
      <dgm:t>
        <a:bodyPr/>
        <a:lstStyle/>
        <a:p>
          <a:endParaRPr lang="en-US"/>
        </a:p>
      </dgm:t>
    </dgm:pt>
    <dgm:pt modelId="{5C4FDB85-B7FC-4609-9275-0B6B2822BDC7}" type="pres">
      <dgm:prSet presAssocID="{CD1C5DA9-811C-45E6-80CC-07577A89262A}" presName="composite" presStyleCnt="0"/>
      <dgm:spPr/>
    </dgm:pt>
    <dgm:pt modelId="{39687AB2-8BD8-4DBD-8FE1-53FB31A29985}" type="pres">
      <dgm:prSet presAssocID="{CD1C5DA9-811C-45E6-80CC-07577A89262A}" presName="bentUpArrow1" presStyleLbl="alignImgPlace1" presStyleIdx="0" presStyleCnt="6"/>
      <dgm:spPr/>
    </dgm:pt>
    <dgm:pt modelId="{985B7DCB-BCBD-4888-ABE9-F9F6AADB4EB1}" type="pres">
      <dgm:prSet presAssocID="{CD1C5DA9-811C-45E6-80CC-07577A89262A}" presName="ParentText" presStyleLbl="node1" presStyleIdx="0" presStyleCnt="7" custLinFactNeighborX="2468" custLinFactNeighborY="410">
        <dgm:presLayoutVars>
          <dgm:chMax val="1"/>
          <dgm:chPref val="1"/>
          <dgm:bulletEnabled val="1"/>
        </dgm:presLayoutVars>
      </dgm:prSet>
      <dgm:spPr/>
      <dgm:t>
        <a:bodyPr/>
        <a:lstStyle/>
        <a:p>
          <a:endParaRPr lang="en-US"/>
        </a:p>
      </dgm:t>
    </dgm:pt>
    <dgm:pt modelId="{B0AE67FB-902B-4734-BB17-4C0306BB33BC}" type="pres">
      <dgm:prSet presAssocID="{CD1C5DA9-811C-45E6-80CC-07577A89262A}" presName="ChildText" presStyleLbl="revTx" presStyleIdx="0" presStyleCnt="7">
        <dgm:presLayoutVars>
          <dgm:chMax val="0"/>
          <dgm:chPref val="0"/>
          <dgm:bulletEnabled val="1"/>
        </dgm:presLayoutVars>
      </dgm:prSet>
      <dgm:spPr/>
      <dgm:t>
        <a:bodyPr/>
        <a:lstStyle/>
        <a:p>
          <a:endParaRPr lang="en-US"/>
        </a:p>
      </dgm:t>
    </dgm:pt>
    <dgm:pt modelId="{81640AD9-A751-4887-AA06-551BCCD49B48}" type="pres">
      <dgm:prSet presAssocID="{DA0B3AFD-EAD3-4544-8CBB-7849355450C7}" presName="sibTrans" presStyleCnt="0"/>
      <dgm:spPr/>
    </dgm:pt>
    <dgm:pt modelId="{7A8DE7D3-42A0-4D31-87A1-22AE909CFBCB}" type="pres">
      <dgm:prSet presAssocID="{5333A57E-EB08-4B60-8470-06BC8B48DC25}" presName="composite" presStyleCnt="0"/>
      <dgm:spPr/>
    </dgm:pt>
    <dgm:pt modelId="{8A4FED98-00BD-4C1C-983F-2F683D52FF03}" type="pres">
      <dgm:prSet presAssocID="{5333A57E-EB08-4B60-8470-06BC8B48DC25}" presName="bentUpArrow1" presStyleLbl="alignImgPlace1" presStyleIdx="1" presStyleCnt="6"/>
      <dgm:spPr/>
    </dgm:pt>
    <dgm:pt modelId="{72651149-C9C8-42C5-8A66-8A23E7C82318}" type="pres">
      <dgm:prSet presAssocID="{5333A57E-EB08-4B60-8470-06BC8B48DC25}" presName="ParentText" presStyleLbl="node1" presStyleIdx="1" presStyleCnt="7">
        <dgm:presLayoutVars>
          <dgm:chMax val="1"/>
          <dgm:chPref val="1"/>
          <dgm:bulletEnabled val="1"/>
        </dgm:presLayoutVars>
      </dgm:prSet>
      <dgm:spPr/>
      <dgm:t>
        <a:bodyPr/>
        <a:lstStyle/>
        <a:p>
          <a:endParaRPr lang="en-US"/>
        </a:p>
      </dgm:t>
    </dgm:pt>
    <dgm:pt modelId="{72F9053A-FA34-45D3-A168-E561EAADEF55}" type="pres">
      <dgm:prSet presAssocID="{5333A57E-EB08-4B60-8470-06BC8B48DC25}" presName="ChildText" presStyleLbl="revTx" presStyleIdx="1" presStyleCnt="7">
        <dgm:presLayoutVars>
          <dgm:chMax val="0"/>
          <dgm:chPref val="0"/>
          <dgm:bulletEnabled val="1"/>
        </dgm:presLayoutVars>
      </dgm:prSet>
      <dgm:spPr/>
      <dgm:t>
        <a:bodyPr/>
        <a:lstStyle/>
        <a:p>
          <a:endParaRPr lang="en-US"/>
        </a:p>
      </dgm:t>
    </dgm:pt>
    <dgm:pt modelId="{723A9EFC-46EF-4BBC-B78E-A33A31292D41}" type="pres">
      <dgm:prSet presAssocID="{BD2B69A0-4ED2-45FA-A766-3279877C2ACF}" presName="sibTrans" presStyleCnt="0"/>
      <dgm:spPr/>
    </dgm:pt>
    <dgm:pt modelId="{E1AE98F1-9173-4CB6-9FF5-F51E70ABD3C4}" type="pres">
      <dgm:prSet presAssocID="{15FADCE6-EB98-4F6E-9F0D-BE58F383FDCE}" presName="composite" presStyleCnt="0"/>
      <dgm:spPr/>
    </dgm:pt>
    <dgm:pt modelId="{560FCD85-E3A6-4C1C-9E27-B5F1E2F15E2A}" type="pres">
      <dgm:prSet presAssocID="{15FADCE6-EB98-4F6E-9F0D-BE58F383FDCE}" presName="bentUpArrow1" presStyleLbl="alignImgPlace1" presStyleIdx="2" presStyleCnt="6"/>
      <dgm:spPr/>
    </dgm:pt>
    <dgm:pt modelId="{34498C35-8832-4D0E-A15D-FC81FF625658}" type="pres">
      <dgm:prSet presAssocID="{15FADCE6-EB98-4F6E-9F0D-BE58F383FDCE}" presName="ParentText" presStyleLbl="node1" presStyleIdx="2" presStyleCnt="7">
        <dgm:presLayoutVars>
          <dgm:chMax val="1"/>
          <dgm:chPref val="1"/>
          <dgm:bulletEnabled val="1"/>
        </dgm:presLayoutVars>
      </dgm:prSet>
      <dgm:spPr/>
      <dgm:t>
        <a:bodyPr/>
        <a:lstStyle/>
        <a:p>
          <a:endParaRPr lang="en-US"/>
        </a:p>
      </dgm:t>
    </dgm:pt>
    <dgm:pt modelId="{D5C6C27B-1BC2-468E-941A-0BBAE72F6E95}" type="pres">
      <dgm:prSet presAssocID="{15FADCE6-EB98-4F6E-9F0D-BE58F383FDCE}" presName="ChildText" presStyleLbl="revTx" presStyleIdx="2" presStyleCnt="7">
        <dgm:presLayoutVars>
          <dgm:chMax val="0"/>
          <dgm:chPref val="0"/>
          <dgm:bulletEnabled val="1"/>
        </dgm:presLayoutVars>
      </dgm:prSet>
      <dgm:spPr/>
      <dgm:t>
        <a:bodyPr/>
        <a:lstStyle/>
        <a:p>
          <a:endParaRPr lang="en-US"/>
        </a:p>
      </dgm:t>
    </dgm:pt>
    <dgm:pt modelId="{A9B09D1E-01D8-479C-9892-FD7CD9513F0A}" type="pres">
      <dgm:prSet presAssocID="{5956F6C9-BCDA-4341-BDD1-DB19B2A6BDB8}" presName="sibTrans" presStyleCnt="0"/>
      <dgm:spPr/>
    </dgm:pt>
    <dgm:pt modelId="{5EE7BE9F-11BE-4E61-AAC9-A09CC343508F}" type="pres">
      <dgm:prSet presAssocID="{3ED1A306-EFFE-485D-8465-90CB2D67D0B4}" presName="composite" presStyleCnt="0"/>
      <dgm:spPr/>
    </dgm:pt>
    <dgm:pt modelId="{37F27C25-4228-42EC-BC3B-E5F9E24292AA}" type="pres">
      <dgm:prSet presAssocID="{3ED1A306-EFFE-485D-8465-90CB2D67D0B4}" presName="bentUpArrow1" presStyleLbl="alignImgPlace1" presStyleIdx="3" presStyleCnt="6"/>
      <dgm:spPr/>
    </dgm:pt>
    <dgm:pt modelId="{4B5CB0D9-071D-4D4C-A8CE-799746AA8515}" type="pres">
      <dgm:prSet presAssocID="{3ED1A306-EFFE-485D-8465-90CB2D67D0B4}" presName="ParentText" presStyleLbl="node1" presStyleIdx="3" presStyleCnt="7">
        <dgm:presLayoutVars>
          <dgm:chMax val="1"/>
          <dgm:chPref val="1"/>
          <dgm:bulletEnabled val="1"/>
        </dgm:presLayoutVars>
      </dgm:prSet>
      <dgm:spPr/>
      <dgm:t>
        <a:bodyPr/>
        <a:lstStyle/>
        <a:p>
          <a:endParaRPr lang="en-US"/>
        </a:p>
      </dgm:t>
    </dgm:pt>
    <dgm:pt modelId="{E03A4198-6F34-4FC4-8116-D175526A5AE5}" type="pres">
      <dgm:prSet presAssocID="{3ED1A306-EFFE-485D-8465-90CB2D67D0B4}" presName="ChildText" presStyleLbl="revTx" presStyleIdx="3" presStyleCnt="7">
        <dgm:presLayoutVars>
          <dgm:chMax val="0"/>
          <dgm:chPref val="0"/>
          <dgm:bulletEnabled val="1"/>
        </dgm:presLayoutVars>
      </dgm:prSet>
      <dgm:spPr/>
      <dgm:t>
        <a:bodyPr/>
        <a:lstStyle/>
        <a:p>
          <a:endParaRPr lang="en-US"/>
        </a:p>
      </dgm:t>
    </dgm:pt>
    <dgm:pt modelId="{584F3C1B-4175-44BE-83F8-93A4E131B47A}" type="pres">
      <dgm:prSet presAssocID="{631A953B-F55F-4AB5-85B2-618732E65CA8}" presName="sibTrans" presStyleCnt="0"/>
      <dgm:spPr/>
    </dgm:pt>
    <dgm:pt modelId="{D424F540-69A3-47C1-B4A8-869ACF52C0EF}" type="pres">
      <dgm:prSet presAssocID="{00E704C0-58E6-4ADC-84FC-8053D8700B3B}" presName="composite" presStyleCnt="0"/>
      <dgm:spPr/>
    </dgm:pt>
    <dgm:pt modelId="{1D47D8BF-5C87-405D-8EA3-F446D52EC931}" type="pres">
      <dgm:prSet presAssocID="{00E704C0-58E6-4ADC-84FC-8053D8700B3B}" presName="bentUpArrow1" presStyleLbl="alignImgPlace1" presStyleIdx="4" presStyleCnt="6"/>
      <dgm:spPr/>
    </dgm:pt>
    <dgm:pt modelId="{A4EFBCF5-54E0-4CF5-A364-0948EEDB6474}" type="pres">
      <dgm:prSet presAssocID="{00E704C0-58E6-4ADC-84FC-8053D8700B3B}" presName="ParentText" presStyleLbl="node1" presStyleIdx="4" presStyleCnt="7">
        <dgm:presLayoutVars>
          <dgm:chMax val="1"/>
          <dgm:chPref val="1"/>
          <dgm:bulletEnabled val="1"/>
        </dgm:presLayoutVars>
      </dgm:prSet>
      <dgm:spPr/>
      <dgm:t>
        <a:bodyPr/>
        <a:lstStyle/>
        <a:p>
          <a:endParaRPr lang="en-US"/>
        </a:p>
      </dgm:t>
    </dgm:pt>
    <dgm:pt modelId="{D628D3B2-4693-4EEC-A705-8BFA92AA11CC}" type="pres">
      <dgm:prSet presAssocID="{00E704C0-58E6-4ADC-84FC-8053D8700B3B}" presName="ChildText" presStyleLbl="revTx" presStyleIdx="4" presStyleCnt="7">
        <dgm:presLayoutVars>
          <dgm:chMax val="0"/>
          <dgm:chPref val="0"/>
          <dgm:bulletEnabled val="1"/>
        </dgm:presLayoutVars>
      </dgm:prSet>
      <dgm:spPr/>
    </dgm:pt>
    <dgm:pt modelId="{847E346B-1F81-4DE3-9624-2E6193297D60}" type="pres">
      <dgm:prSet presAssocID="{654E8116-0AE0-4E11-B4F8-AB51FCE46D7D}" presName="sibTrans" presStyleCnt="0"/>
      <dgm:spPr/>
    </dgm:pt>
    <dgm:pt modelId="{02EE593D-5EC8-48D3-A7F9-B719EBC21451}" type="pres">
      <dgm:prSet presAssocID="{8D666A71-5B54-44AC-80B2-B478AAFD4EA5}" presName="composite" presStyleCnt="0"/>
      <dgm:spPr/>
    </dgm:pt>
    <dgm:pt modelId="{CFA065E1-D225-4BEE-9853-BE71456E694D}" type="pres">
      <dgm:prSet presAssocID="{8D666A71-5B54-44AC-80B2-B478AAFD4EA5}" presName="bentUpArrow1" presStyleLbl="alignImgPlace1" presStyleIdx="5" presStyleCnt="6"/>
      <dgm:spPr/>
    </dgm:pt>
    <dgm:pt modelId="{2EFEB39F-572E-4863-83FF-01E2609F1702}" type="pres">
      <dgm:prSet presAssocID="{8D666A71-5B54-44AC-80B2-B478AAFD4EA5}" presName="ParentText" presStyleLbl="node1" presStyleIdx="5" presStyleCnt="7">
        <dgm:presLayoutVars>
          <dgm:chMax val="1"/>
          <dgm:chPref val="1"/>
          <dgm:bulletEnabled val="1"/>
        </dgm:presLayoutVars>
      </dgm:prSet>
      <dgm:spPr/>
      <dgm:t>
        <a:bodyPr/>
        <a:lstStyle/>
        <a:p>
          <a:endParaRPr lang="en-US"/>
        </a:p>
      </dgm:t>
    </dgm:pt>
    <dgm:pt modelId="{DCEA492A-69B5-4D07-8F21-156372692D56}" type="pres">
      <dgm:prSet presAssocID="{8D666A71-5B54-44AC-80B2-B478AAFD4EA5}" presName="ChildText" presStyleLbl="revTx" presStyleIdx="5" presStyleCnt="7">
        <dgm:presLayoutVars>
          <dgm:chMax val="0"/>
          <dgm:chPref val="0"/>
          <dgm:bulletEnabled val="1"/>
        </dgm:presLayoutVars>
      </dgm:prSet>
      <dgm:spPr/>
      <dgm:t>
        <a:bodyPr/>
        <a:lstStyle/>
        <a:p>
          <a:endParaRPr lang="en-US"/>
        </a:p>
      </dgm:t>
    </dgm:pt>
    <dgm:pt modelId="{81BD761E-0422-4707-A2AB-4CBD149A4A59}" type="pres">
      <dgm:prSet presAssocID="{7FF748EC-E0E4-4496-B4DF-00557811BA91}" presName="sibTrans" presStyleCnt="0"/>
      <dgm:spPr/>
    </dgm:pt>
    <dgm:pt modelId="{6DD334CD-C97C-4DC0-A4C2-81A9A0F8F0F1}" type="pres">
      <dgm:prSet presAssocID="{B384148E-312A-42BB-913D-B190CD1BF1A8}" presName="composite" presStyleCnt="0"/>
      <dgm:spPr/>
    </dgm:pt>
    <dgm:pt modelId="{032A385F-FBC2-4187-9BCB-381E9AC27514}" type="pres">
      <dgm:prSet presAssocID="{B384148E-312A-42BB-913D-B190CD1BF1A8}" presName="ParentText" presStyleLbl="node1" presStyleIdx="6" presStyleCnt="7">
        <dgm:presLayoutVars>
          <dgm:chMax val="1"/>
          <dgm:chPref val="1"/>
          <dgm:bulletEnabled val="1"/>
        </dgm:presLayoutVars>
      </dgm:prSet>
      <dgm:spPr/>
      <dgm:t>
        <a:bodyPr/>
        <a:lstStyle/>
        <a:p>
          <a:endParaRPr lang="en-US"/>
        </a:p>
      </dgm:t>
    </dgm:pt>
    <dgm:pt modelId="{BF7F7CB0-7721-4C57-AB19-834242388182}" type="pres">
      <dgm:prSet presAssocID="{B384148E-312A-42BB-913D-B190CD1BF1A8}" presName="FinalChildText" presStyleLbl="revTx" presStyleIdx="6" presStyleCnt="7">
        <dgm:presLayoutVars>
          <dgm:chMax val="0"/>
          <dgm:chPref val="0"/>
          <dgm:bulletEnabled val="1"/>
        </dgm:presLayoutVars>
      </dgm:prSet>
      <dgm:spPr/>
      <dgm:t>
        <a:bodyPr/>
        <a:lstStyle/>
        <a:p>
          <a:endParaRPr lang="en-US"/>
        </a:p>
      </dgm:t>
    </dgm:pt>
  </dgm:ptLst>
  <dgm:cxnLst>
    <dgm:cxn modelId="{E792D674-0E1D-4C8B-B3D5-46FA9A0B8E14}" srcId="{0AD28D70-0B2F-4C26-8867-F075D6E06F8F}" destId="{B384148E-312A-42BB-913D-B190CD1BF1A8}" srcOrd="6" destOrd="0" parTransId="{F68A3268-75FE-420D-A8B6-89C6325947DE}" sibTransId="{FBA02DB9-06DE-45E7-8887-4667EA481462}"/>
    <dgm:cxn modelId="{F1FE23A6-B313-4373-BFAC-DC95321F52BB}" type="presOf" srcId="{8D666A71-5B54-44AC-80B2-B478AAFD4EA5}" destId="{2EFEB39F-572E-4863-83FF-01E2609F1702}" srcOrd="0" destOrd="0" presId="urn:microsoft.com/office/officeart/2005/8/layout/StepDownProcess"/>
    <dgm:cxn modelId="{439C5AEF-9FD7-4996-9D1F-376CEE3C8C18}" srcId="{B384148E-312A-42BB-913D-B190CD1BF1A8}" destId="{624C4B03-5653-46E2-B92E-AD34EBF35E43}" srcOrd="0" destOrd="0" parTransId="{909E3AEF-56B2-44CB-A774-877EA9793CAC}" sibTransId="{9764A4D1-EE2B-4D78-91CF-FA54CA3B46B3}"/>
    <dgm:cxn modelId="{F13D7733-EC18-40B5-A0F9-8B129F66EB8A}" type="presOf" srcId="{624C4B03-5653-46E2-B92E-AD34EBF35E43}" destId="{BF7F7CB0-7721-4C57-AB19-834242388182}" srcOrd="0" destOrd="0" presId="urn:microsoft.com/office/officeart/2005/8/layout/StepDownProcess"/>
    <dgm:cxn modelId="{76BAC341-02A5-40EA-AB78-CCD6C07BB643}" srcId="{0AD28D70-0B2F-4C26-8867-F075D6E06F8F}" destId="{8D666A71-5B54-44AC-80B2-B478AAFD4EA5}" srcOrd="5" destOrd="0" parTransId="{F7C77CD3-2DFD-49D1-89B3-4294632E68AC}" sibTransId="{7FF748EC-E0E4-4496-B4DF-00557811BA91}"/>
    <dgm:cxn modelId="{58BFB45D-053D-47F4-8EBC-12ED0EB41147}" srcId="{CD1C5DA9-811C-45E6-80CC-07577A89262A}" destId="{E60C8A9A-EC96-4822-9A62-F2A8C4B6A66E}" srcOrd="0" destOrd="0" parTransId="{596061F1-9003-4256-907F-5AA5855CEFBF}" sibTransId="{38058D1D-2D87-4CC0-B5D3-5FA47E6CED85}"/>
    <dgm:cxn modelId="{9C9AE45A-C3E2-4DB8-B12D-6835CC657CC0}" srcId="{5333A57E-EB08-4B60-8470-06BC8B48DC25}" destId="{6CB3715C-AF17-4531-A0E9-F976A6D5D987}" srcOrd="0" destOrd="0" parTransId="{0DD84522-DF09-4E19-976A-322CDBA94BA2}" sibTransId="{4C620EE1-5252-498A-8C5F-7AC2D3BF057E}"/>
    <dgm:cxn modelId="{190F1451-3C1E-4FB6-876C-525B4250E8BD}" srcId="{0AD28D70-0B2F-4C26-8867-F075D6E06F8F}" destId="{5333A57E-EB08-4B60-8470-06BC8B48DC25}" srcOrd="1" destOrd="0" parTransId="{963C0E33-27BC-48FA-9B09-13E75A016CB3}" sibTransId="{BD2B69A0-4ED2-45FA-A766-3279877C2ACF}"/>
    <dgm:cxn modelId="{F8012A13-4B4D-4E0F-9ADC-B2869712B0FE}" type="presOf" srcId="{B384148E-312A-42BB-913D-B190CD1BF1A8}" destId="{032A385F-FBC2-4187-9BCB-381E9AC27514}" srcOrd="0" destOrd="0" presId="urn:microsoft.com/office/officeart/2005/8/layout/StepDownProcess"/>
    <dgm:cxn modelId="{9AEEA37D-A6F8-4BEE-8AB1-D2E95729DF2C}" type="presOf" srcId="{5333A57E-EB08-4B60-8470-06BC8B48DC25}" destId="{72651149-C9C8-42C5-8A66-8A23E7C82318}" srcOrd="0" destOrd="0" presId="urn:microsoft.com/office/officeart/2005/8/layout/StepDownProcess"/>
    <dgm:cxn modelId="{0333D38C-1183-4D2E-8DD8-13295BE388BD}" type="presOf" srcId="{E60C8A9A-EC96-4822-9A62-F2A8C4B6A66E}" destId="{B0AE67FB-902B-4734-BB17-4C0306BB33BC}" srcOrd="0" destOrd="0" presId="urn:microsoft.com/office/officeart/2005/8/layout/StepDownProcess"/>
    <dgm:cxn modelId="{C1445144-7F30-482A-8CC2-50069F2C6AA1}" type="presOf" srcId="{15FADCE6-EB98-4F6E-9F0D-BE58F383FDCE}" destId="{34498C35-8832-4D0E-A15D-FC81FF625658}" srcOrd="0" destOrd="0" presId="urn:microsoft.com/office/officeart/2005/8/layout/StepDownProcess"/>
    <dgm:cxn modelId="{BB5AB9D1-DE76-4ED0-BF5F-BDACC073DF35}" type="presOf" srcId="{017D41F3-7F5A-4DA6-9506-095EF57DE621}" destId="{DCEA492A-69B5-4D07-8F21-156372692D56}" srcOrd="0" destOrd="0" presId="urn:microsoft.com/office/officeart/2005/8/layout/StepDownProcess"/>
    <dgm:cxn modelId="{DA65E716-91EF-4312-8CF5-13CDED2AAAC0}" type="presOf" srcId="{43025995-5CC0-4835-A7C4-E55F75BD9E92}" destId="{E03A4198-6F34-4FC4-8116-D175526A5AE5}" srcOrd="0" destOrd="0" presId="urn:microsoft.com/office/officeart/2005/8/layout/StepDownProcess"/>
    <dgm:cxn modelId="{57E7C2E6-AF02-4303-9A1C-B06AE2A6FDA9}" srcId="{15FADCE6-EB98-4F6E-9F0D-BE58F383FDCE}" destId="{977DBD9A-ABCF-4920-A14C-0DC17D035D8C}" srcOrd="0" destOrd="0" parTransId="{5E5B2104-2BA7-4437-B0FA-F6DF71599CF3}" sibTransId="{771D8913-E1C9-4DC0-8FEA-73C46DB78C9D}"/>
    <dgm:cxn modelId="{51FBAD4B-1763-4426-8F55-58DE9F8E0983}" srcId="{8D666A71-5B54-44AC-80B2-B478AAFD4EA5}" destId="{017D41F3-7F5A-4DA6-9506-095EF57DE621}" srcOrd="0" destOrd="0" parTransId="{BE1FFA5C-D413-42F7-8466-C08EC876A61B}" sibTransId="{318EF8AB-A735-4655-A0A6-C9C1EBA546B1}"/>
    <dgm:cxn modelId="{776C39A5-42EC-4AC7-8219-57A32DDEF32E}" type="presOf" srcId="{00E704C0-58E6-4ADC-84FC-8053D8700B3B}" destId="{A4EFBCF5-54E0-4CF5-A364-0948EEDB6474}" srcOrd="0" destOrd="0" presId="urn:microsoft.com/office/officeart/2005/8/layout/StepDownProcess"/>
    <dgm:cxn modelId="{2D8A6421-ED68-44FC-ADBE-28C383A06D6D}" srcId="{0AD28D70-0B2F-4C26-8867-F075D6E06F8F}" destId="{CD1C5DA9-811C-45E6-80CC-07577A89262A}" srcOrd="0" destOrd="0" parTransId="{8A4FF4C8-0EB4-48F0-BDD1-270653BD00A1}" sibTransId="{DA0B3AFD-EAD3-4544-8CBB-7849355450C7}"/>
    <dgm:cxn modelId="{9A5C6347-4C16-4CB0-9B2F-2E3A06921F9D}" type="presOf" srcId="{6CB3715C-AF17-4531-A0E9-F976A6D5D987}" destId="{72F9053A-FA34-45D3-A168-E561EAADEF55}" srcOrd="0" destOrd="0" presId="urn:microsoft.com/office/officeart/2005/8/layout/StepDownProcess"/>
    <dgm:cxn modelId="{B3E38441-DB57-4D8E-B942-AD731E00A172}" type="presOf" srcId="{CD1C5DA9-811C-45E6-80CC-07577A89262A}" destId="{985B7DCB-BCBD-4888-ABE9-F9F6AADB4EB1}" srcOrd="0" destOrd="0" presId="urn:microsoft.com/office/officeart/2005/8/layout/StepDownProcess"/>
    <dgm:cxn modelId="{CC8E4981-11B2-4114-9C0D-26A3D3E62E21}" srcId="{0AD28D70-0B2F-4C26-8867-F075D6E06F8F}" destId="{3ED1A306-EFFE-485D-8465-90CB2D67D0B4}" srcOrd="3" destOrd="0" parTransId="{BD493C36-068D-42F3-8D32-F75D0CD1618A}" sibTransId="{631A953B-F55F-4AB5-85B2-618732E65CA8}"/>
    <dgm:cxn modelId="{8F556A95-BE8F-4616-AACA-9C375F4317B5}" type="presOf" srcId="{3ED1A306-EFFE-485D-8465-90CB2D67D0B4}" destId="{4B5CB0D9-071D-4D4C-A8CE-799746AA8515}" srcOrd="0" destOrd="0" presId="urn:microsoft.com/office/officeart/2005/8/layout/StepDownProcess"/>
    <dgm:cxn modelId="{F9923316-32CD-423A-850A-4792F8FCAD70}" type="presOf" srcId="{977DBD9A-ABCF-4920-A14C-0DC17D035D8C}" destId="{D5C6C27B-1BC2-468E-941A-0BBAE72F6E95}" srcOrd="0" destOrd="0" presId="urn:microsoft.com/office/officeart/2005/8/layout/StepDownProcess"/>
    <dgm:cxn modelId="{C20532C7-40ED-4A80-ACCF-5EDED07DDC79}" srcId="{3ED1A306-EFFE-485D-8465-90CB2D67D0B4}" destId="{43025995-5CC0-4835-A7C4-E55F75BD9E92}" srcOrd="0" destOrd="0" parTransId="{10F38CA7-B005-4C1B-B562-C844BF8879CD}" sibTransId="{616DE1D2-B132-4D3F-BBB7-EF2604BF3880}"/>
    <dgm:cxn modelId="{88A8DABA-C01A-492E-B7CF-DAF71483BF76}" srcId="{0AD28D70-0B2F-4C26-8867-F075D6E06F8F}" destId="{15FADCE6-EB98-4F6E-9F0D-BE58F383FDCE}" srcOrd="2" destOrd="0" parTransId="{09B16291-9715-45CA-986A-8ABD78E2E86D}" sibTransId="{5956F6C9-BCDA-4341-BDD1-DB19B2A6BDB8}"/>
    <dgm:cxn modelId="{859E1B58-A746-49E5-B8AC-2AB3FBF356D4}" type="presOf" srcId="{0AD28D70-0B2F-4C26-8867-F075D6E06F8F}" destId="{50DB4642-EF9D-49D2-85AD-00FF3609AC4F}" srcOrd="0" destOrd="0" presId="urn:microsoft.com/office/officeart/2005/8/layout/StepDownProcess"/>
    <dgm:cxn modelId="{AA336726-F216-4FA9-8713-2F919E6DF6DB}" srcId="{0AD28D70-0B2F-4C26-8867-F075D6E06F8F}" destId="{00E704C0-58E6-4ADC-84FC-8053D8700B3B}" srcOrd="4" destOrd="0" parTransId="{E4845F25-55CC-4BBD-B5E6-112112094107}" sibTransId="{654E8116-0AE0-4E11-B4F8-AB51FCE46D7D}"/>
    <dgm:cxn modelId="{B4AA55DA-D14C-4D5C-A9B5-751CD882E1B1}" type="presParOf" srcId="{50DB4642-EF9D-49D2-85AD-00FF3609AC4F}" destId="{5C4FDB85-B7FC-4609-9275-0B6B2822BDC7}" srcOrd="0" destOrd="0" presId="urn:microsoft.com/office/officeart/2005/8/layout/StepDownProcess"/>
    <dgm:cxn modelId="{6E86E3F3-D65D-4E8D-AC8B-7FC624A1A353}" type="presParOf" srcId="{5C4FDB85-B7FC-4609-9275-0B6B2822BDC7}" destId="{39687AB2-8BD8-4DBD-8FE1-53FB31A29985}" srcOrd="0" destOrd="0" presId="urn:microsoft.com/office/officeart/2005/8/layout/StepDownProcess"/>
    <dgm:cxn modelId="{817BD779-F68A-4B4A-8EF6-9798F5942B58}" type="presParOf" srcId="{5C4FDB85-B7FC-4609-9275-0B6B2822BDC7}" destId="{985B7DCB-BCBD-4888-ABE9-F9F6AADB4EB1}" srcOrd="1" destOrd="0" presId="urn:microsoft.com/office/officeart/2005/8/layout/StepDownProcess"/>
    <dgm:cxn modelId="{877A9CBA-B0B8-485C-BB1B-C290540A0CB5}" type="presParOf" srcId="{5C4FDB85-B7FC-4609-9275-0B6B2822BDC7}" destId="{B0AE67FB-902B-4734-BB17-4C0306BB33BC}" srcOrd="2" destOrd="0" presId="urn:microsoft.com/office/officeart/2005/8/layout/StepDownProcess"/>
    <dgm:cxn modelId="{AE6461B8-464B-4924-BC30-67A81E11F362}" type="presParOf" srcId="{50DB4642-EF9D-49D2-85AD-00FF3609AC4F}" destId="{81640AD9-A751-4887-AA06-551BCCD49B48}" srcOrd="1" destOrd="0" presId="urn:microsoft.com/office/officeart/2005/8/layout/StepDownProcess"/>
    <dgm:cxn modelId="{FA3C69E1-13F0-4EC5-8F8F-1CA96FF758E8}" type="presParOf" srcId="{50DB4642-EF9D-49D2-85AD-00FF3609AC4F}" destId="{7A8DE7D3-42A0-4D31-87A1-22AE909CFBCB}" srcOrd="2" destOrd="0" presId="urn:microsoft.com/office/officeart/2005/8/layout/StepDownProcess"/>
    <dgm:cxn modelId="{10237086-89C8-473E-93B7-C54029F4ED25}" type="presParOf" srcId="{7A8DE7D3-42A0-4D31-87A1-22AE909CFBCB}" destId="{8A4FED98-00BD-4C1C-983F-2F683D52FF03}" srcOrd="0" destOrd="0" presId="urn:microsoft.com/office/officeart/2005/8/layout/StepDownProcess"/>
    <dgm:cxn modelId="{5962F967-E33E-4680-B1A2-1039127A2D6D}" type="presParOf" srcId="{7A8DE7D3-42A0-4D31-87A1-22AE909CFBCB}" destId="{72651149-C9C8-42C5-8A66-8A23E7C82318}" srcOrd="1" destOrd="0" presId="urn:microsoft.com/office/officeart/2005/8/layout/StepDownProcess"/>
    <dgm:cxn modelId="{20AED1FF-91D6-4F35-901B-362139CC7E8E}" type="presParOf" srcId="{7A8DE7D3-42A0-4D31-87A1-22AE909CFBCB}" destId="{72F9053A-FA34-45D3-A168-E561EAADEF55}" srcOrd="2" destOrd="0" presId="urn:microsoft.com/office/officeart/2005/8/layout/StepDownProcess"/>
    <dgm:cxn modelId="{3D7C0F52-7F49-48B1-928B-C3E94F520A28}" type="presParOf" srcId="{50DB4642-EF9D-49D2-85AD-00FF3609AC4F}" destId="{723A9EFC-46EF-4BBC-B78E-A33A31292D41}" srcOrd="3" destOrd="0" presId="urn:microsoft.com/office/officeart/2005/8/layout/StepDownProcess"/>
    <dgm:cxn modelId="{D20FA3CA-2126-4DBB-89C6-459F1F919E32}" type="presParOf" srcId="{50DB4642-EF9D-49D2-85AD-00FF3609AC4F}" destId="{E1AE98F1-9173-4CB6-9FF5-F51E70ABD3C4}" srcOrd="4" destOrd="0" presId="urn:microsoft.com/office/officeart/2005/8/layout/StepDownProcess"/>
    <dgm:cxn modelId="{342D3CE9-5DCB-45EF-B7DF-E7E3CCD58F50}" type="presParOf" srcId="{E1AE98F1-9173-4CB6-9FF5-F51E70ABD3C4}" destId="{560FCD85-E3A6-4C1C-9E27-B5F1E2F15E2A}" srcOrd="0" destOrd="0" presId="urn:microsoft.com/office/officeart/2005/8/layout/StepDownProcess"/>
    <dgm:cxn modelId="{2D99EECE-916A-4ABB-B45B-C5588AD18119}" type="presParOf" srcId="{E1AE98F1-9173-4CB6-9FF5-F51E70ABD3C4}" destId="{34498C35-8832-4D0E-A15D-FC81FF625658}" srcOrd="1" destOrd="0" presId="urn:microsoft.com/office/officeart/2005/8/layout/StepDownProcess"/>
    <dgm:cxn modelId="{85E9C870-B5D5-4146-A703-7FF2E9652FFF}" type="presParOf" srcId="{E1AE98F1-9173-4CB6-9FF5-F51E70ABD3C4}" destId="{D5C6C27B-1BC2-468E-941A-0BBAE72F6E95}" srcOrd="2" destOrd="0" presId="urn:microsoft.com/office/officeart/2005/8/layout/StepDownProcess"/>
    <dgm:cxn modelId="{ED9CC7F9-D1C9-42F4-B5EB-B64E4E82AAEA}" type="presParOf" srcId="{50DB4642-EF9D-49D2-85AD-00FF3609AC4F}" destId="{A9B09D1E-01D8-479C-9892-FD7CD9513F0A}" srcOrd="5" destOrd="0" presId="urn:microsoft.com/office/officeart/2005/8/layout/StepDownProcess"/>
    <dgm:cxn modelId="{9ECEF135-F423-496C-A639-144FD6632AAE}" type="presParOf" srcId="{50DB4642-EF9D-49D2-85AD-00FF3609AC4F}" destId="{5EE7BE9F-11BE-4E61-AAC9-A09CC343508F}" srcOrd="6" destOrd="0" presId="urn:microsoft.com/office/officeart/2005/8/layout/StepDownProcess"/>
    <dgm:cxn modelId="{5E27ED85-B519-4809-8B80-7BF865A5F05B}" type="presParOf" srcId="{5EE7BE9F-11BE-4E61-AAC9-A09CC343508F}" destId="{37F27C25-4228-42EC-BC3B-E5F9E24292AA}" srcOrd="0" destOrd="0" presId="urn:microsoft.com/office/officeart/2005/8/layout/StepDownProcess"/>
    <dgm:cxn modelId="{DD2274D9-7FE5-4463-8531-EB481C6954BE}" type="presParOf" srcId="{5EE7BE9F-11BE-4E61-AAC9-A09CC343508F}" destId="{4B5CB0D9-071D-4D4C-A8CE-799746AA8515}" srcOrd="1" destOrd="0" presId="urn:microsoft.com/office/officeart/2005/8/layout/StepDownProcess"/>
    <dgm:cxn modelId="{EC66E565-04D3-4976-9051-0C30A0161C89}" type="presParOf" srcId="{5EE7BE9F-11BE-4E61-AAC9-A09CC343508F}" destId="{E03A4198-6F34-4FC4-8116-D175526A5AE5}" srcOrd="2" destOrd="0" presId="urn:microsoft.com/office/officeart/2005/8/layout/StepDownProcess"/>
    <dgm:cxn modelId="{512546FA-73DA-476F-B122-1EBF55F4EA54}" type="presParOf" srcId="{50DB4642-EF9D-49D2-85AD-00FF3609AC4F}" destId="{584F3C1B-4175-44BE-83F8-93A4E131B47A}" srcOrd="7" destOrd="0" presId="urn:microsoft.com/office/officeart/2005/8/layout/StepDownProcess"/>
    <dgm:cxn modelId="{9460F9BA-F2A0-4192-A9CA-7093A9A24F94}" type="presParOf" srcId="{50DB4642-EF9D-49D2-85AD-00FF3609AC4F}" destId="{D424F540-69A3-47C1-B4A8-869ACF52C0EF}" srcOrd="8" destOrd="0" presId="urn:microsoft.com/office/officeart/2005/8/layout/StepDownProcess"/>
    <dgm:cxn modelId="{063FD874-6990-4FAC-9586-EACD4EA982D9}" type="presParOf" srcId="{D424F540-69A3-47C1-B4A8-869ACF52C0EF}" destId="{1D47D8BF-5C87-405D-8EA3-F446D52EC931}" srcOrd="0" destOrd="0" presId="urn:microsoft.com/office/officeart/2005/8/layout/StepDownProcess"/>
    <dgm:cxn modelId="{782F9BCB-4104-4FB4-BD2E-95E04EF415EF}" type="presParOf" srcId="{D424F540-69A3-47C1-B4A8-869ACF52C0EF}" destId="{A4EFBCF5-54E0-4CF5-A364-0948EEDB6474}" srcOrd="1" destOrd="0" presId="urn:microsoft.com/office/officeart/2005/8/layout/StepDownProcess"/>
    <dgm:cxn modelId="{7EF4D750-C830-4970-9B4C-D5D9085AA091}" type="presParOf" srcId="{D424F540-69A3-47C1-B4A8-869ACF52C0EF}" destId="{D628D3B2-4693-4EEC-A705-8BFA92AA11CC}" srcOrd="2" destOrd="0" presId="urn:microsoft.com/office/officeart/2005/8/layout/StepDownProcess"/>
    <dgm:cxn modelId="{5BE680BD-2F78-4053-B78D-945B66C9B23B}" type="presParOf" srcId="{50DB4642-EF9D-49D2-85AD-00FF3609AC4F}" destId="{847E346B-1F81-4DE3-9624-2E6193297D60}" srcOrd="9" destOrd="0" presId="urn:microsoft.com/office/officeart/2005/8/layout/StepDownProcess"/>
    <dgm:cxn modelId="{EFDDD32E-C381-407F-91FC-F3D60CDDA6CB}" type="presParOf" srcId="{50DB4642-EF9D-49D2-85AD-00FF3609AC4F}" destId="{02EE593D-5EC8-48D3-A7F9-B719EBC21451}" srcOrd="10" destOrd="0" presId="urn:microsoft.com/office/officeart/2005/8/layout/StepDownProcess"/>
    <dgm:cxn modelId="{4EC368AA-D420-4BB7-8FBC-AD4E48C20E78}" type="presParOf" srcId="{02EE593D-5EC8-48D3-A7F9-B719EBC21451}" destId="{CFA065E1-D225-4BEE-9853-BE71456E694D}" srcOrd="0" destOrd="0" presId="urn:microsoft.com/office/officeart/2005/8/layout/StepDownProcess"/>
    <dgm:cxn modelId="{8D0C1DA4-69F5-48C1-880F-3BCBDA53397A}" type="presParOf" srcId="{02EE593D-5EC8-48D3-A7F9-B719EBC21451}" destId="{2EFEB39F-572E-4863-83FF-01E2609F1702}" srcOrd="1" destOrd="0" presId="urn:microsoft.com/office/officeart/2005/8/layout/StepDownProcess"/>
    <dgm:cxn modelId="{D2BBA06B-1FFA-4D9B-B4EE-3BC927EB7A31}" type="presParOf" srcId="{02EE593D-5EC8-48D3-A7F9-B719EBC21451}" destId="{DCEA492A-69B5-4D07-8F21-156372692D56}" srcOrd="2" destOrd="0" presId="urn:microsoft.com/office/officeart/2005/8/layout/StepDownProcess"/>
    <dgm:cxn modelId="{CD5596F5-8B68-4AEF-BB04-B10C201EFE0D}" type="presParOf" srcId="{50DB4642-EF9D-49D2-85AD-00FF3609AC4F}" destId="{81BD761E-0422-4707-A2AB-4CBD149A4A59}" srcOrd="11" destOrd="0" presId="urn:microsoft.com/office/officeart/2005/8/layout/StepDownProcess"/>
    <dgm:cxn modelId="{1142212E-D764-4B0E-AB8E-E5E7D6962BF9}" type="presParOf" srcId="{50DB4642-EF9D-49D2-85AD-00FF3609AC4F}" destId="{6DD334CD-C97C-4DC0-A4C2-81A9A0F8F0F1}" srcOrd="12" destOrd="0" presId="urn:microsoft.com/office/officeart/2005/8/layout/StepDownProcess"/>
    <dgm:cxn modelId="{55C8DC00-C425-4161-AA7C-C1E41345446E}" type="presParOf" srcId="{6DD334CD-C97C-4DC0-A4C2-81A9A0F8F0F1}" destId="{032A385F-FBC2-4187-9BCB-381E9AC27514}" srcOrd="0" destOrd="0" presId="urn:microsoft.com/office/officeart/2005/8/layout/StepDownProcess"/>
    <dgm:cxn modelId="{0EAC9BB7-2124-46A5-B92F-7E23E786A3B2}" type="presParOf" srcId="{6DD334CD-C97C-4DC0-A4C2-81A9A0F8F0F1}" destId="{BF7F7CB0-7721-4C57-AB19-834242388182}" srcOrd="1" destOrd="0" presId="urn:microsoft.com/office/officeart/2005/8/layout/StepDown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8F9E27-7387-496F-87C0-4B59DA65865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80E390B-340D-4112-AFD7-95E58CA308B7}">
      <dgm:prSet phldrT="[Text]" custT="1"/>
      <dgm:spPr/>
      <dgm:t>
        <a:bodyPr/>
        <a:lstStyle/>
        <a:p>
          <a:r>
            <a:rPr lang="en-US" sz="1400" dirty="0"/>
            <a:t>R10 Dataset Fiscal Year 2012-2021 Consumer Data, Services Data, and Diagnosis Data </a:t>
          </a:r>
        </a:p>
      </dgm:t>
    </dgm:pt>
    <dgm:pt modelId="{2FDA19ED-A3E0-4B1C-A964-3EDA84198CE3}" type="parTrans" cxnId="{8006585C-0BF0-4ADF-B928-D685E7690978}">
      <dgm:prSet/>
      <dgm:spPr/>
      <dgm:t>
        <a:bodyPr/>
        <a:lstStyle/>
        <a:p>
          <a:endParaRPr lang="en-US"/>
        </a:p>
      </dgm:t>
    </dgm:pt>
    <dgm:pt modelId="{3844CA07-0FE8-4143-A4AA-762C0D32EDFA}" type="sibTrans" cxnId="{8006585C-0BF0-4ADF-B928-D685E7690978}">
      <dgm:prSet/>
      <dgm:spPr/>
      <dgm:t>
        <a:bodyPr/>
        <a:lstStyle/>
        <a:p>
          <a:endParaRPr lang="en-US"/>
        </a:p>
      </dgm:t>
    </dgm:pt>
    <dgm:pt modelId="{8128673B-65A3-4729-8D96-4BAE8C7897FF}">
      <dgm:prSet phldrT="[Text]" custT="1"/>
      <dgm:spPr/>
      <dgm:t>
        <a:bodyPr/>
        <a:lstStyle/>
        <a:p>
          <a:r>
            <a:rPr lang="en-US" sz="1400" dirty="0"/>
            <a:t>Limit to FY 2019-2021</a:t>
          </a:r>
        </a:p>
      </dgm:t>
    </dgm:pt>
    <dgm:pt modelId="{8E1771D1-5912-46A5-B9AF-B28F345710DF}" type="parTrans" cxnId="{5073BFD1-481A-4F2D-B812-D8917D22395C}">
      <dgm:prSet/>
      <dgm:spPr/>
      <dgm:t>
        <a:bodyPr/>
        <a:lstStyle/>
        <a:p>
          <a:endParaRPr lang="en-US"/>
        </a:p>
      </dgm:t>
    </dgm:pt>
    <dgm:pt modelId="{D8F9AEB1-3A60-477B-A34E-9B2E8A3309F3}" type="sibTrans" cxnId="{5073BFD1-481A-4F2D-B812-D8917D22395C}">
      <dgm:prSet/>
      <dgm:spPr/>
      <dgm:t>
        <a:bodyPr/>
        <a:lstStyle/>
        <a:p>
          <a:endParaRPr lang="en-US"/>
        </a:p>
      </dgm:t>
    </dgm:pt>
    <dgm:pt modelId="{C0571C4A-513E-40BF-BEC7-39C4CDB1345A}">
      <dgm:prSet phldrT="[Text]" custT="1"/>
      <dgm:spPr/>
      <dgm:t>
        <a:bodyPr/>
        <a:lstStyle/>
        <a:p>
          <a:r>
            <a:rPr lang="en-US" sz="1400" dirty="0"/>
            <a:t>Identify ACRJ Subjects in R10 Consumer Dataset by Birth Date, First Name, Last Name</a:t>
          </a:r>
        </a:p>
      </dgm:t>
    </dgm:pt>
    <dgm:pt modelId="{E6452B58-987C-4FAA-8343-527B98A5D2FB}" type="parTrans" cxnId="{6E507766-7790-4EB6-9FDE-CDF6EA8CB484}">
      <dgm:prSet/>
      <dgm:spPr/>
      <dgm:t>
        <a:bodyPr/>
        <a:lstStyle/>
        <a:p>
          <a:endParaRPr lang="en-US"/>
        </a:p>
      </dgm:t>
    </dgm:pt>
    <dgm:pt modelId="{D010970C-7C6B-47AF-AD29-7D998A17B44D}" type="sibTrans" cxnId="{6E507766-7790-4EB6-9FDE-CDF6EA8CB484}">
      <dgm:prSet/>
      <dgm:spPr/>
      <dgm:t>
        <a:bodyPr/>
        <a:lstStyle/>
        <a:p>
          <a:endParaRPr lang="en-US"/>
        </a:p>
      </dgm:t>
    </dgm:pt>
    <dgm:pt modelId="{B2D2D839-5911-40C1-B17E-226137877FA1}">
      <dgm:prSet phldrT="[Text]"/>
      <dgm:spPr/>
      <dgm:t>
        <a:bodyPr/>
        <a:lstStyle/>
        <a:p>
          <a:r>
            <a:rPr lang="en-US" dirty="0"/>
            <a:t>Only Include subjects with all three identifiers matching</a:t>
          </a:r>
        </a:p>
      </dgm:t>
    </dgm:pt>
    <dgm:pt modelId="{A8FF84B9-5550-4CE8-9267-892E72677173}" type="parTrans" cxnId="{19C2CEDF-3C6F-4D79-BFB7-D9135051E762}">
      <dgm:prSet/>
      <dgm:spPr/>
      <dgm:t>
        <a:bodyPr/>
        <a:lstStyle/>
        <a:p>
          <a:endParaRPr lang="en-US"/>
        </a:p>
      </dgm:t>
    </dgm:pt>
    <dgm:pt modelId="{21A76F62-C88C-40DD-9DCD-8FE85203DCA3}" type="sibTrans" cxnId="{19C2CEDF-3C6F-4D79-BFB7-D9135051E762}">
      <dgm:prSet/>
      <dgm:spPr/>
      <dgm:t>
        <a:bodyPr/>
        <a:lstStyle/>
        <a:p>
          <a:endParaRPr lang="en-US"/>
        </a:p>
      </dgm:t>
    </dgm:pt>
    <dgm:pt modelId="{EAE1DE1C-9612-4CE4-A421-F3C7462187D9}">
      <dgm:prSet phldrT="[Text]"/>
      <dgm:spPr/>
      <dgm:t>
        <a:bodyPr/>
        <a:lstStyle/>
        <a:p>
          <a:r>
            <a:rPr lang="en-US" dirty="0"/>
            <a:t>Record Variables of Interest</a:t>
          </a:r>
        </a:p>
      </dgm:t>
    </dgm:pt>
    <dgm:pt modelId="{2B949CA8-223C-495E-8296-B3C2674D9CE5}" type="parTrans" cxnId="{0F376F4B-6DE3-4EEC-BB11-798953C62317}">
      <dgm:prSet/>
      <dgm:spPr/>
      <dgm:t>
        <a:bodyPr/>
        <a:lstStyle/>
        <a:p>
          <a:endParaRPr lang="en-US"/>
        </a:p>
      </dgm:t>
    </dgm:pt>
    <dgm:pt modelId="{FD3412A1-2DA3-4281-85AF-BBCAFD516970}" type="sibTrans" cxnId="{0F376F4B-6DE3-4EEC-BB11-798953C62317}">
      <dgm:prSet/>
      <dgm:spPr/>
      <dgm:t>
        <a:bodyPr/>
        <a:lstStyle/>
        <a:p>
          <a:endParaRPr lang="en-US"/>
        </a:p>
      </dgm:t>
    </dgm:pt>
    <dgm:pt modelId="{B0743425-0DE0-44C3-9D0D-FCA97F5D4934}">
      <dgm:prSet phldrT="[Text]" custT="1"/>
      <dgm:spPr/>
      <dgm:t>
        <a:bodyPr/>
        <a:lstStyle/>
        <a:p>
          <a:r>
            <a:rPr lang="en-US" sz="1400" dirty="0"/>
            <a:t>Use Consumer ID to Match Subjects to Service and Diagnosis Data</a:t>
          </a:r>
        </a:p>
      </dgm:t>
    </dgm:pt>
    <dgm:pt modelId="{736EE704-E2A5-4A05-A735-1523D0AAE946}" type="parTrans" cxnId="{944390A8-B3EE-4635-9274-A2CB52149960}">
      <dgm:prSet/>
      <dgm:spPr/>
      <dgm:t>
        <a:bodyPr/>
        <a:lstStyle/>
        <a:p>
          <a:endParaRPr lang="en-US"/>
        </a:p>
      </dgm:t>
    </dgm:pt>
    <dgm:pt modelId="{BD6C8DD9-5D12-4A45-BE9C-218B123191A4}" type="sibTrans" cxnId="{944390A8-B3EE-4635-9274-A2CB52149960}">
      <dgm:prSet/>
      <dgm:spPr/>
      <dgm:t>
        <a:bodyPr/>
        <a:lstStyle/>
        <a:p>
          <a:endParaRPr lang="en-US"/>
        </a:p>
      </dgm:t>
    </dgm:pt>
    <dgm:pt modelId="{44195E1A-DB9C-4871-82A4-D633A73AF495}" type="pres">
      <dgm:prSet presAssocID="{918F9E27-7387-496F-87C0-4B59DA658657}" presName="rootnode" presStyleCnt="0">
        <dgm:presLayoutVars>
          <dgm:chMax/>
          <dgm:chPref/>
          <dgm:dir/>
          <dgm:animLvl val="lvl"/>
        </dgm:presLayoutVars>
      </dgm:prSet>
      <dgm:spPr/>
      <dgm:t>
        <a:bodyPr/>
        <a:lstStyle/>
        <a:p>
          <a:endParaRPr lang="en-US"/>
        </a:p>
      </dgm:t>
    </dgm:pt>
    <dgm:pt modelId="{B28281D1-E66B-4971-BD52-51C2607E1173}" type="pres">
      <dgm:prSet presAssocID="{780E390B-340D-4112-AFD7-95E58CA308B7}" presName="composite" presStyleCnt="0"/>
      <dgm:spPr/>
    </dgm:pt>
    <dgm:pt modelId="{BB55DB9D-3270-4A0C-8B01-2A8FD6ADAFB2}" type="pres">
      <dgm:prSet presAssocID="{780E390B-340D-4112-AFD7-95E58CA308B7}" presName="bentUpArrow1" presStyleLbl="alignImgPlace1" presStyleIdx="0" presStyleCnt="3"/>
      <dgm:spPr/>
    </dgm:pt>
    <dgm:pt modelId="{30650BAB-042E-4012-877D-81D95A3B8C79}" type="pres">
      <dgm:prSet presAssocID="{780E390B-340D-4112-AFD7-95E58CA308B7}" presName="ParentText" presStyleLbl="node1" presStyleIdx="0" presStyleCnt="4" custScaleX="90657">
        <dgm:presLayoutVars>
          <dgm:chMax val="1"/>
          <dgm:chPref val="1"/>
          <dgm:bulletEnabled val="1"/>
        </dgm:presLayoutVars>
      </dgm:prSet>
      <dgm:spPr/>
      <dgm:t>
        <a:bodyPr/>
        <a:lstStyle/>
        <a:p>
          <a:endParaRPr lang="en-US"/>
        </a:p>
      </dgm:t>
    </dgm:pt>
    <dgm:pt modelId="{B2927CBF-174E-4113-B176-0F011402066F}" type="pres">
      <dgm:prSet presAssocID="{780E390B-340D-4112-AFD7-95E58CA308B7}" presName="ChildText" presStyleLbl="revTx" presStyleIdx="0" presStyleCnt="3">
        <dgm:presLayoutVars>
          <dgm:chMax val="0"/>
          <dgm:chPref val="0"/>
          <dgm:bulletEnabled val="1"/>
        </dgm:presLayoutVars>
      </dgm:prSet>
      <dgm:spPr/>
      <dgm:t>
        <a:bodyPr/>
        <a:lstStyle/>
        <a:p>
          <a:endParaRPr lang="en-US"/>
        </a:p>
      </dgm:t>
    </dgm:pt>
    <dgm:pt modelId="{C7459E95-F3D0-476A-8ACA-7DE450760DE0}" type="pres">
      <dgm:prSet presAssocID="{3844CA07-0FE8-4143-A4AA-762C0D32EDFA}" presName="sibTrans" presStyleCnt="0"/>
      <dgm:spPr/>
    </dgm:pt>
    <dgm:pt modelId="{1235D055-1570-4B4B-A0B8-0FE0C29EBC7A}" type="pres">
      <dgm:prSet presAssocID="{C0571C4A-513E-40BF-BEC7-39C4CDB1345A}" presName="composite" presStyleCnt="0"/>
      <dgm:spPr/>
    </dgm:pt>
    <dgm:pt modelId="{17340BA2-DA22-47D4-B684-7B8AF8E9A9C3}" type="pres">
      <dgm:prSet presAssocID="{C0571C4A-513E-40BF-BEC7-39C4CDB1345A}" presName="bentUpArrow1" presStyleLbl="alignImgPlace1" presStyleIdx="1" presStyleCnt="3"/>
      <dgm:spPr/>
    </dgm:pt>
    <dgm:pt modelId="{0B4AAA86-6B8F-4985-9511-734AF167BA85}" type="pres">
      <dgm:prSet presAssocID="{C0571C4A-513E-40BF-BEC7-39C4CDB1345A}" presName="ParentText" presStyleLbl="node1" presStyleIdx="1" presStyleCnt="4">
        <dgm:presLayoutVars>
          <dgm:chMax val="1"/>
          <dgm:chPref val="1"/>
          <dgm:bulletEnabled val="1"/>
        </dgm:presLayoutVars>
      </dgm:prSet>
      <dgm:spPr/>
      <dgm:t>
        <a:bodyPr/>
        <a:lstStyle/>
        <a:p>
          <a:endParaRPr lang="en-US"/>
        </a:p>
      </dgm:t>
    </dgm:pt>
    <dgm:pt modelId="{4DC5F634-5189-492F-A018-119D789F647D}" type="pres">
      <dgm:prSet presAssocID="{C0571C4A-513E-40BF-BEC7-39C4CDB1345A}" presName="ChildText" presStyleLbl="revTx" presStyleIdx="1" presStyleCnt="3">
        <dgm:presLayoutVars>
          <dgm:chMax val="0"/>
          <dgm:chPref val="0"/>
          <dgm:bulletEnabled val="1"/>
        </dgm:presLayoutVars>
      </dgm:prSet>
      <dgm:spPr/>
      <dgm:t>
        <a:bodyPr/>
        <a:lstStyle/>
        <a:p>
          <a:endParaRPr lang="en-US"/>
        </a:p>
      </dgm:t>
    </dgm:pt>
    <dgm:pt modelId="{11E06076-0AC1-42CB-B8D8-8566AFE680BB}" type="pres">
      <dgm:prSet presAssocID="{D010970C-7C6B-47AF-AD29-7D998A17B44D}" presName="sibTrans" presStyleCnt="0"/>
      <dgm:spPr/>
    </dgm:pt>
    <dgm:pt modelId="{0374019C-0FCF-4447-8168-30AE0E2F4D05}" type="pres">
      <dgm:prSet presAssocID="{B0743425-0DE0-44C3-9D0D-FCA97F5D4934}" presName="composite" presStyleCnt="0"/>
      <dgm:spPr/>
    </dgm:pt>
    <dgm:pt modelId="{84EDC52B-3396-4EEC-985D-94FDED175227}" type="pres">
      <dgm:prSet presAssocID="{B0743425-0DE0-44C3-9D0D-FCA97F5D4934}" presName="bentUpArrow1" presStyleLbl="alignImgPlace1" presStyleIdx="2" presStyleCnt="3"/>
      <dgm:spPr/>
    </dgm:pt>
    <dgm:pt modelId="{09AABFEE-F430-4F8E-8B15-A616BCD1986C}" type="pres">
      <dgm:prSet presAssocID="{B0743425-0DE0-44C3-9D0D-FCA97F5D4934}" presName="ParentText" presStyleLbl="node1" presStyleIdx="2" presStyleCnt="4">
        <dgm:presLayoutVars>
          <dgm:chMax val="1"/>
          <dgm:chPref val="1"/>
          <dgm:bulletEnabled val="1"/>
        </dgm:presLayoutVars>
      </dgm:prSet>
      <dgm:spPr/>
      <dgm:t>
        <a:bodyPr/>
        <a:lstStyle/>
        <a:p>
          <a:endParaRPr lang="en-US"/>
        </a:p>
      </dgm:t>
    </dgm:pt>
    <dgm:pt modelId="{0196ED95-3D67-4F2E-B7CA-EBCE5C80721E}" type="pres">
      <dgm:prSet presAssocID="{B0743425-0DE0-44C3-9D0D-FCA97F5D4934}" presName="ChildText" presStyleLbl="revTx" presStyleIdx="2" presStyleCnt="3">
        <dgm:presLayoutVars>
          <dgm:chMax val="0"/>
          <dgm:chPref val="0"/>
          <dgm:bulletEnabled val="1"/>
        </dgm:presLayoutVars>
      </dgm:prSet>
      <dgm:spPr/>
    </dgm:pt>
    <dgm:pt modelId="{59B5FC0B-781E-4950-B9AF-922A5919701F}" type="pres">
      <dgm:prSet presAssocID="{BD6C8DD9-5D12-4A45-BE9C-218B123191A4}" presName="sibTrans" presStyleCnt="0"/>
      <dgm:spPr/>
    </dgm:pt>
    <dgm:pt modelId="{9BF90649-E606-4A8F-9A8B-DF8A8C6FA0FE}" type="pres">
      <dgm:prSet presAssocID="{EAE1DE1C-9612-4CE4-A421-F3C7462187D9}" presName="composite" presStyleCnt="0"/>
      <dgm:spPr/>
    </dgm:pt>
    <dgm:pt modelId="{976C2C3A-276E-4223-B476-9FC4A97F76A5}" type="pres">
      <dgm:prSet presAssocID="{EAE1DE1C-9612-4CE4-A421-F3C7462187D9}" presName="ParentText" presStyleLbl="node1" presStyleIdx="3" presStyleCnt="4">
        <dgm:presLayoutVars>
          <dgm:chMax val="1"/>
          <dgm:chPref val="1"/>
          <dgm:bulletEnabled val="1"/>
        </dgm:presLayoutVars>
      </dgm:prSet>
      <dgm:spPr/>
      <dgm:t>
        <a:bodyPr/>
        <a:lstStyle/>
        <a:p>
          <a:endParaRPr lang="en-US"/>
        </a:p>
      </dgm:t>
    </dgm:pt>
  </dgm:ptLst>
  <dgm:cxnLst>
    <dgm:cxn modelId="{19C2CEDF-3C6F-4D79-BFB7-D9135051E762}" srcId="{C0571C4A-513E-40BF-BEC7-39C4CDB1345A}" destId="{B2D2D839-5911-40C1-B17E-226137877FA1}" srcOrd="0" destOrd="0" parTransId="{A8FF84B9-5550-4CE8-9267-892E72677173}" sibTransId="{21A76F62-C88C-40DD-9DCD-8FE85203DCA3}"/>
    <dgm:cxn modelId="{9B4B5681-33B6-4834-A48D-AB68431349DC}" type="presOf" srcId="{B0743425-0DE0-44C3-9D0D-FCA97F5D4934}" destId="{09AABFEE-F430-4F8E-8B15-A616BCD1986C}" srcOrd="0" destOrd="0" presId="urn:microsoft.com/office/officeart/2005/8/layout/StepDownProcess"/>
    <dgm:cxn modelId="{980E2F0D-484E-4AB7-9447-C9A1A03FFFBC}" type="presOf" srcId="{8128673B-65A3-4729-8D96-4BAE8C7897FF}" destId="{B2927CBF-174E-4113-B176-0F011402066F}" srcOrd="0" destOrd="0" presId="urn:microsoft.com/office/officeart/2005/8/layout/StepDownProcess"/>
    <dgm:cxn modelId="{4616BCA7-DEFC-48E0-A14D-F088BBB8C9F7}" type="presOf" srcId="{C0571C4A-513E-40BF-BEC7-39C4CDB1345A}" destId="{0B4AAA86-6B8F-4985-9511-734AF167BA85}" srcOrd="0" destOrd="0" presId="urn:microsoft.com/office/officeart/2005/8/layout/StepDownProcess"/>
    <dgm:cxn modelId="{0DCB872D-32B1-49D0-9E17-AF3E566AE10F}" type="presOf" srcId="{EAE1DE1C-9612-4CE4-A421-F3C7462187D9}" destId="{976C2C3A-276E-4223-B476-9FC4A97F76A5}" srcOrd="0" destOrd="0" presId="urn:microsoft.com/office/officeart/2005/8/layout/StepDownProcess"/>
    <dgm:cxn modelId="{ADDFC535-749E-4A2B-B51B-D0855AAF3217}" type="presOf" srcId="{780E390B-340D-4112-AFD7-95E58CA308B7}" destId="{30650BAB-042E-4012-877D-81D95A3B8C79}" srcOrd="0" destOrd="0" presId="urn:microsoft.com/office/officeart/2005/8/layout/StepDownProcess"/>
    <dgm:cxn modelId="{8006585C-0BF0-4ADF-B928-D685E7690978}" srcId="{918F9E27-7387-496F-87C0-4B59DA658657}" destId="{780E390B-340D-4112-AFD7-95E58CA308B7}" srcOrd="0" destOrd="0" parTransId="{2FDA19ED-A3E0-4B1C-A964-3EDA84198CE3}" sibTransId="{3844CA07-0FE8-4143-A4AA-762C0D32EDFA}"/>
    <dgm:cxn modelId="{5073BFD1-481A-4F2D-B812-D8917D22395C}" srcId="{780E390B-340D-4112-AFD7-95E58CA308B7}" destId="{8128673B-65A3-4729-8D96-4BAE8C7897FF}" srcOrd="0" destOrd="0" parTransId="{8E1771D1-5912-46A5-B9AF-B28F345710DF}" sibTransId="{D8F9AEB1-3A60-477B-A34E-9B2E8A3309F3}"/>
    <dgm:cxn modelId="{33BE3789-B664-4E29-BDF2-72F0DF51186F}" type="presOf" srcId="{B2D2D839-5911-40C1-B17E-226137877FA1}" destId="{4DC5F634-5189-492F-A018-119D789F647D}" srcOrd="0" destOrd="0" presId="urn:microsoft.com/office/officeart/2005/8/layout/StepDownProcess"/>
    <dgm:cxn modelId="{6E507766-7790-4EB6-9FDE-CDF6EA8CB484}" srcId="{918F9E27-7387-496F-87C0-4B59DA658657}" destId="{C0571C4A-513E-40BF-BEC7-39C4CDB1345A}" srcOrd="1" destOrd="0" parTransId="{E6452B58-987C-4FAA-8343-527B98A5D2FB}" sibTransId="{D010970C-7C6B-47AF-AD29-7D998A17B44D}"/>
    <dgm:cxn modelId="{373F9EF1-8D16-4663-9475-12AF46AB01D3}" type="presOf" srcId="{918F9E27-7387-496F-87C0-4B59DA658657}" destId="{44195E1A-DB9C-4871-82A4-D633A73AF495}" srcOrd="0" destOrd="0" presId="urn:microsoft.com/office/officeart/2005/8/layout/StepDownProcess"/>
    <dgm:cxn modelId="{0F376F4B-6DE3-4EEC-BB11-798953C62317}" srcId="{918F9E27-7387-496F-87C0-4B59DA658657}" destId="{EAE1DE1C-9612-4CE4-A421-F3C7462187D9}" srcOrd="3" destOrd="0" parTransId="{2B949CA8-223C-495E-8296-B3C2674D9CE5}" sibTransId="{FD3412A1-2DA3-4281-85AF-BBCAFD516970}"/>
    <dgm:cxn modelId="{944390A8-B3EE-4635-9274-A2CB52149960}" srcId="{918F9E27-7387-496F-87C0-4B59DA658657}" destId="{B0743425-0DE0-44C3-9D0D-FCA97F5D4934}" srcOrd="2" destOrd="0" parTransId="{736EE704-E2A5-4A05-A735-1523D0AAE946}" sibTransId="{BD6C8DD9-5D12-4A45-BE9C-218B123191A4}"/>
    <dgm:cxn modelId="{8FC1B8AB-2300-4B7D-927E-2DBAF1ACAE8F}" type="presParOf" srcId="{44195E1A-DB9C-4871-82A4-D633A73AF495}" destId="{B28281D1-E66B-4971-BD52-51C2607E1173}" srcOrd="0" destOrd="0" presId="urn:microsoft.com/office/officeart/2005/8/layout/StepDownProcess"/>
    <dgm:cxn modelId="{F01EFAE1-66D5-4298-A89C-83E182EE6A5D}" type="presParOf" srcId="{B28281D1-E66B-4971-BD52-51C2607E1173}" destId="{BB55DB9D-3270-4A0C-8B01-2A8FD6ADAFB2}" srcOrd="0" destOrd="0" presId="urn:microsoft.com/office/officeart/2005/8/layout/StepDownProcess"/>
    <dgm:cxn modelId="{F556C339-5293-4A80-8A72-C73427D4A1CE}" type="presParOf" srcId="{B28281D1-E66B-4971-BD52-51C2607E1173}" destId="{30650BAB-042E-4012-877D-81D95A3B8C79}" srcOrd="1" destOrd="0" presId="urn:microsoft.com/office/officeart/2005/8/layout/StepDownProcess"/>
    <dgm:cxn modelId="{899267FA-6F0C-4EC8-A051-AF85B9296218}" type="presParOf" srcId="{B28281D1-E66B-4971-BD52-51C2607E1173}" destId="{B2927CBF-174E-4113-B176-0F011402066F}" srcOrd="2" destOrd="0" presId="urn:microsoft.com/office/officeart/2005/8/layout/StepDownProcess"/>
    <dgm:cxn modelId="{C41AF9EA-FB83-498C-AB82-7993E010860B}" type="presParOf" srcId="{44195E1A-DB9C-4871-82A4-D633A73AF495}" destId="{C7459E95-F3D0-476A-8ACA-7DE450760DE0}" srcOrd="1" destOrd="0" presId="urn:microsoft.com/office/officeart/2005/8/layout/StepDownProcess"/>
    <dgm:cxn modelId="{6274C9F5-9F98-4AE2-BB5A-594B55DE8D8E}" type="presParOf" srcId="{44195E1A-DB9C-4871-82A4-D633A73AF495}" destId="{1235D055-1570-4B4B-A0B8-0FE0C29EBC7A}" srcOrd="2" destOrd="0" presId="urn:microsoft.com/office/officeart/2005/8/layout/StepDownProcess"/>
    <dgm:cxn modelId="{21B7C1A8-D68F-40FA-9EA6-2728E171FDAC}" type="presParOf" srcId="{1235D055-1570-4B4B-A0B8-0FE0C29EBC7A}" destId="{17340BA2-DA22-47D4-B684-7B8AF8E9A9C3}" srcOrd="0" destOrd="0" presId="urn:microsoft.com/office/officeart/2005/8/layout/StepDownProcess"/>
    <dgm:cxn modelId="{B4545B14-815F-4EEE-A900-EDA1C4F05200}" type="presParOf" srcId="{1235D055-1570-4B4B-A0B8-0FE0C29EBC7A}" destId="{0B4AAA86-6B8F-4985-9511-734AF167BA85}" srcOrd="1" destOrd="0" presId="urn:microsoft.com/office/officeart/2005/8/layout/StepDownProcess"/>
    <dgm:cxn modelId="{707B048F-7EE2-4ED7-8F04-EA124AAF5CB5}" type="presParOf" srcId="{1235D055-1570-4B4B-A0B8-0FE0C29EBC7A}" destId="{4DC5F634-5189-492F-A018-119D789F647D}" srcOrd="2" destOrd="0" presId="urn:microsoft.com/office/officeart/2005/8/layout/StepDownProcess"/>
    <dgm:cxn modelId="{86A1B923-D42F-4DEF-9F7D-61B80C737999}" type="presParOf" srcId="{44195E1A-DB9C-4871-82A4-D633A73AF495}" destId="{11E06076-0AC1-42CB-B8D8-8566AFE680BB}" srcOrd="3" destOrd="0" presId="urn:microsoft.com/office/officeart/2005/8/layout/StepDownProcess"/>
    <dgm:cxn modelId="{8F6EABBA-04B1-477F-A08D-A76C7DB0236A}" type="presParOf" srcId="{44195E1A-DB9C-4871-82A4-D633A73AF495}" destId="{0374019C-0FCF-4447-8168-30AE0E2F4D05}" srcOrd="4" destOrd="0" presId="urn:microsoft.com/office/officeart/2005/8/layout/StepDownProcess"/>
    <dgm:cxn modelId="{5DD6F14E-DBF7-44CF-BC4E-1DC66A2E24B8}" type="presParOf" srcId="{0374019C-0FCF-4447-8168-30AE0E2F4D05}" destId="{84EDC52B-3396-4EEC-985D-94FDED175227}" srcOrd="0" destOrd="0" presId="urn:microsoft.com/office/officeart/2005/8/layout/StepDownProcess"/>
    <dgm:cxn modelId="{C797EC1D-2195-4B3C-9715-15C5031CE523}" type="presParOf" srcId="{0374019C-0FCF-4447-8168-30AE0E2F4D05}" destId="{09AABFEE-F430-4F8E-8B15-A616BCD1986C}" srcOrd="1" destOrd="0" presId="urn:microsoft.com/office/officeart/2005/8/layout/StepDownProcess"/>
    <dgm:cxn modelId="{81932DED-5234-4196-AD1B-B95F2B77F91C}" type="presParOf" srcId="{0374019C-0FCF-4447-8168-30AE0E2F4D05}" destId="{0196ED95-3D67-4F2E-B7CA-EBCE5C80721E}" srcOrd="2" destOrd="0" presId="urn:microsoft.com/office/officeart/2005/8/layout/StepDownProcess"/>
    <dgm:cxn modelId="{28F4A776-CDBA-4B3D-B172-5A33BF3F0708}" type="presParOf" srcId="{44195E1A-DB9C-4871-82A4-D633A73AF495}" destId="{59B5FC0B-781E-4950-B9AF-922A5919701F}" srcOrd="5" destOrd="0" presId="urn:microsoft.com/office/officeart/2005/8/layout/StepDownProcess"/>
    <dgm:cxn modelId="{5674EFD7-682B-4BCB-ACEA-43B72EDCD041}" type="presParOf" srcId="{44195E1A-DB9C-4871-82A4-D633A73AF495}" destId="{9BF90649-E606-4A8F-9A8B-DF8A8C6FA0FE}" srcOrd="6" destOrd="0" presId="urn:microsoft.com/office/officeart/2005/8/layout/StepDownProcess"/>
    <dgm:cxn modelId="{F00551A2-CB9B-46E3-B622-810C62C886B9}" type="presParOf" srcId="{9BF90649-E606-4A8F-9A8B-DF8A8C6FA0FE}" destId="{976C2C3A-276E-4223-B476-9FC4A97F76A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C89CAB-7E4A-4AAF-91D4-79BFBB7EE8C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B3E8715-2379-44B0-BDC1-4C56FFCF0303}">
      <dgm:prSet/>
      <dgm:spPr/>
      <dgm:t>
        <a:bodyPr/>
        <a:lstStyle/>
        <a:p>
          <a:r>
            <a:rPr lang="en-US"/>
            <a:t>N=180</a:t>
          </a:r>
        </a:p>
      </dgm:t>
    </dgm:pt>
    <dgm:pt modelId="{7D8E271C-FA1B-47AA-9FF9-31BC66616D97}" type="parTrans" cxnId="{E1E39627-3892-406F-B5B8-B882814AB011}">
      <dgm:prSet/>
      <dgm:spPr/>
      <dgm:t>
        <a:bodyPr/>
        <a:lstStyle/>
        <a:p>
          <a:endParaRPr lang="en-US"/>
        </a:p>
      </dgm:t>
    </dgm:pt>
    <dgm:pt modelId="{ED3A53C0-9141-45C6-BEA6-5D93501F3A1B}" type="sibTrans" cxnId="{E1E39627-3892-406F-B5B8-B882814AB011}">
      <dgm:prSet/>
      <dgm:spPr/>
      <dgm:t>
        <a:bodyPr/>
        <a:lstStyle/>
        <a:p>
          <a:endParaRPr lang="en-US"/>
        </a:p>
      </dgm:t>
    </dgm:pt>
    <dgm:pt modelId="{E2EC9EB4-4FE2-4846-9429-0F942222ABA6}">
      <dgm:prSet/>
      <dgm:spPr/>
      <dgm:t>
        <a:bodyPr/>
        <a:lstStyle/>
        <a:p>
          <a:r>
            <a:rPr lang="en-US" dirty="0"/>
            <a:t>Average Age at Release: 35.42 Standard Deviation: 11.8</a:t>
          </a:r>
        </a:p>
      </dgm:t>
    </dgm:pt>
    <dgm:pt modelId="{000A5740-CA1B-4176-B878-FEB7BA477E62}" type="parTrans" cxnId="{1E690B15-3B0E-475D-9C5A-81000C9F6338}">
      <dgm:prSet/>
      <dgm:spPr/>
      <dgm:t>
        <a:bodyPr/>
        <a:lstStyle/>
        <a:p>
          <a:endParaRPr lang="en-US"/>
        </a:p>
      </dgm:t>
    </dgm:pt>
    <dgm:pt modelId="{35836A3E-CDC8-4995-B2D4-EDDDFA976D95}" type="sibTrans" cxnId="{1E690B15-3B0E-475D-9C5A-81000C9F6338}">
      <dgm:prSet/>
      <dgm:spPr/>
      <dgm:t>
        <a:bodyPr/>
        <a:lstStyle/>
        <a:p>
          <a:endParaRPr lang="en-US"/>
        </a:p>
      </dgm:t>
    </dgm:pt>
    <dgm:pt modelId="{C9E446BC-3A1F-49DF-B641-CA4E1CA9D615}">
      <dgm:prSet/>
      <dgm:spPr/>
      <dgm:t>
        <a:bodyPr/>
        <a:lstStyle/>
        <a:p>
          <a:r>
            <a:rPr lang="en-US" dirty="0"/>
            <a:t>69% Male</a:t>
          </a:r>
        </a:p>
      </dgm:t>
    </dgm:pt>
    <dgm:pt modelId="{EB34BEE3-9ABE-4001-90CC-2FCD6BF40194}" type="parTrans" cxnId="{9705E1AF-4CB7-477F-88E7-E91E73B32AAA}">
      <dgm:prSet/>
      <dgm:spPr/>
      <dgm:t>
        <a:bodyPr/>
        <a:lstStyle/>
        <a:p>
          <a:endParaRPr lang="en-US"/>
        </a:p>
      </dgm:t>
    </dgm:pt>
    <dgm:pt modelId="{D52643E7-D483-41ED-B7D6-E91D368E5DB1}" type="sibTrans" cxnId="{9705E1AF-4CB7-477F-88E7-E91E73B32AAA}">
      <dgm:prSet/>
      <dgm:spPr/>
      <dgm:t>
        <a:bodyPr/>
        <a:lstStyle/>
        <a:p>
          <a:endParaRPr lang="en-US"/>
        </a:p>
      </dgm:t>
    </dgm:pt>
    <dgm:pt modelId="{6596D29F-6F3A-4F74-82E9-499D9918A311}" type="pres">
      <dgm:prSet presAssocID="{34C89CAB-7E4A-4AAF-91D4-79BFBB7EE8CD}" presName="linear" presStyleCnt="0">
        <dgm:presLayoutVars>
          <dgm:animLvl val="lvl"/>
          <dgm:resizeHandles val="exact"/>
        </dgm:presLayoutVars>
      </dgm:prSet>
      <dgm:spPr/>
      <dgm:t>
        <a:bodyPr/>
        <a:lstStyle/>
        <a:p>
          <a:endParaRPr lang="en-US"/>
        </a:p>
      </dgm:t>
    </dgm:pt>
    <dgm:pt modelId="{64114D87-1497-4D64-9B44-9FEC22B6AFC3}" type="pres">
      <dgm:prSet presAssocID="{EB3E8715-2379-44B0-BDC1-4C56FFCF0303}" presName="parentText" presStyleLbl="node1" presStyleIdx="0" presStyleCnt="3">
        <dgm:presLayoutVars>
          <dgm:chMax val="0"/>
          <dgm:bulletEnabled val="1"/>
        </dgm:presLayoutVars>
      </dgm:prSet>
      <dgm:spPr/>
      <dgm:t>
        <a:bodyPr/>
        <a:lstStyle/>
        <a:p>
          <a:endParaRPr lang="en-US"/>
        </a:p>
      </dgm:t>
    </dgm:pt>
    <dgm:pt modelId="{890A493A-0FA9-4059-BCFA-12BF7391E7C1}" type="pres">
      <dgm:prSet presAssocID="{ED3A53C0-9141-45C6-BEA6-5D93501F3A1B}" presName="spacer" presStyleCnt="0"/>
      <dgm:spPr/>
    </dgm:pt>
    <dgm:pt modelId="{D35D3E0C-A4B6-4769-BFB8-C3FBD00223B7}" type="pres">
      <dgm:prSet presAssocID="{E2EC9EB4-4FE2-4846-9429-0F942222ABA6}" presName="parentText" presStyleLbl="node1" presStyleIdx="1" presStyleCnt="3">
        <dgm:presLayoutVars>
          <dgm:chMax val="0"/>
          <dgm:bulletEnabled val="1"/>
        </dgm:presLayoutVars>
      </dgm:prSet>
      <dgm:spPr/>
      <dgm:t>
        <a:bodyPr/>
        <a:lstStyle/>
        <a:p>
          <a:endParaRPr lang="en-US"/>
        </a:p>
      </dgm:t>
    </dgm:pt>
    <dgm:pt modelId="{8BB8D828-C99E-46B0-95D4-2F2C15845954}" type="pres">
      <dgm:prSet presAssocID="{35836A3E-CDC8-4995-B2D4-EDDDFA976D95}" presName="spacer" presStyleCnt="0"/>
      <dgm:spPr/>
    </dgm:pt>
    <dgm:pt modelId="{863FFA9C-2CCE-4EDC-B157-3159DC0E8204}" type="pres">
      <dgm:prSet presAssocID="{C9E446BC-3A1F-49DF-B641-CA4E1CA9D615}" presName="parentText" presStyleLbl="node1" presStyleIdx="2" presStyleCnt="3">
        <dgm:presLayoutVars>
          <dgm:chMax val="0"/>
          <dgm:bulletEnabled val="1"/>
        </dgm:presLayoutVars>
      </dgm:prSet>
      <dgm:spPr/>
      <dgm:t>
        <a:bodyPr/>
        <a:lstStyle/>
        <a:p>
          <a:endParaRPr lang="en-US"/>
        </a:p>
      </dgm:t>
    </dgm:pt>
  </dgm:ptLst>
  <dgm:cxnLst>
    <dgm:cxn modelId="{1E690B15-3B0E-475D-9C5A-81000C9F6338}" srcId="{34C89CAB-7E4A-4AAF-91D4-79BFBB7EE8CD}" destId="{E2EC9EB4-4FE2-4846-9429-0F942222ABA6}" srcOrd="1" destOrd="0" parTransId="{000A5740-CA1B-4176-B878-FEB7BA477E62}" sibTransId="{35836A3E-CDC8-4995-B2D4-EDDDFA976D95}"/>
    <dgm:cxn modelId="{E1E39627-3892-406F-B5B8-B882814AB011}" srcId="{34C89CAB-7E4A-4AAF-91D4-79BFBB7EE8CD}" destId="{EB3E8715-2379-44B0-BDC1-4C56FFCF0303}" srcOrd="0" destOrd="0" parTransId="{7D8E271C-FA1B-47AA-9FF9-31BC66616D97}" sibTransId="{ED3A53C0-9141-45C6-BEA6-5D93501F3A1B}"/>
    <dgm:cxn modelId="{9D46CEBC-B759-4129-95F0-6DE2EF224704}" type="presOf" srcId="{EB3E8715-2379-44B0-BDC1-4C56FFCF0303}" destId="{64114D87-1497-4D64-9B44-9FEC22B6AFC3}" srcOrd="0" destOrd="0" presId="urn:microsoft.com/office/officeart/2005/8/layout/vList2"/>
    <dgm:cxn modelId="{9705E1AF-4CB7-477F-88E7-E91E73B32AAA}" srcId="{34C89CAB-7E4A-4AAF-91D4-79BFBB7EE8CD}" destId="{C9E446BC-3A1F-49DF-B641-CA4E1CA9D615}" srcOrd="2" destOrd="0" parTransId="{EB34BEE3-9ABE-4001-90CC-2FCD6BF40194}" sibTransId="{D52643E7-D483-41ED-B7D6-E91D368E5DB1}"/>
    <dgm:cxn modelId="{4195B5A3-8DD1-43ED-9530-F30AF1DA57F3}" type="presOf" srcId="{C9E446BC-3A1F-49DF-B641-CA4E1CA9D615}" destId="{863FFA9C-2CCE-4EDC-B157-3159DC0E8204}" srcOrd="0" destOrd="0" presId="urn:microsoft.com/office/officeart/2005/8/layout/vList2"/>
    <dgm:cxn modelId="{97FFDD92-FEC4-4F85-A317-AA2D4C7D2FE4}" type="presOf" srcId="{34C89CAB-7E4A-4AAF-91D4-79BFBB7EE8CD}" destId="{6596D29F-6F3A-4F74-82E9-499D9918A311}" srcOrd="0" destOrd="0" presId="urn:microsoft.com/office/officeart/2005/8/layout/vList2"/>
    <dgm:cxn modelId="{FB0653AE-2CCA-4729-9A8B-DD33E4361C7B}" type="presOf" srcId="{E2EC9EB4-4FE2-4846-9429-0F942222ABA6}" destId="{D35D3E0C-A4B6-4769-BFB8-C3FBD00223B7}" srcOrd="0" destOrd="0" presId="urn:microsoft.com/office/officeart/2005/8/layout/vList2"/>
    <dgm:cxn modelId="{FB030A28-EA38-4A5C-98DE-A6398BA34D32}" type="presParOf" srcId="{6596D29F-6F3A-4F74-82E9-499D9918A311}" destId="{64114D87-1497-4D64-9B44-9FEC22B6AFC3}" srcOrd="0" destOrd="0" presId="urn:microsoft.com/office/officeart/2005/8/layout/vList2"/>
    <dgm:cxn modelId="{DDE3D04D-5062-43B5-913A-994954F2AFB8}" type="presParOf" srcId="{6596D29F-6F3A-4F74-82E9-499D9918A311}" destId="{890A493A-0FA9-4059-BCFA-12BF7391E7C1}" srcOrd="1" destOrd="0" presId="urn:microsoft.com/office/officeart/2005/8/layout/vList2"/>
    <dgm:cxn modelId="{10393B7F-8A6A-4CC6-A37F-5A137A76B9D9}" type="presParOf" srcId="{6596D29F-6F3A-4F74-82E9-499D9918A311}" destId="{D35D3E0C-A4B6-4769-BFB8-C3FBD00223B7}" srcOrd="2" destOrd="0" presId="urn:microsoft.com/office/officeart/2005/8/layout/vList2"/>
    <dgm:cxn modelId="{3B978110-2A7C-42D0-931A-D54AAB25C430}" type="presParOf" srcId="{6596D29F-6F3A-4F74-82E9-499D9918A311}" destId="{8BB8D828-C99E-46B0-95D4-2F2C15845954}" srcOrd="3" destOrd="0" presId="urn:microsoft.com/office/officeart/2005/8/layout/vList2"/>
    <dgm:cxn modelId="{831ADB8D-9AC2-44EA-A156-88BE43FE3DD7}" type="presParOf" srcId="{6596D29F-6F3A-4F74-82E9-499D9918A311}" destId="{863FFA9C-2CCE-4EDC-B157-3159DC0E82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234CD0-16F5-4785-A8A7-2BE4497F481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41D1F2-C29C-48CB-834C-FDDE856E6FD4}">
      <dgm:prSet/>
      <dgm:spPr/>
      <dgm:t>
        <a:bodyPr/>
        <a:lstStyle/>
        <a:p>
          <a:pPr>
            <a:lnSpc>
              <a:spcPct val="100000"/>
            </a:lnSpc>
          </a:pPr>
          <a:r>
            <a:rPr lang="en-US"/>
            <a:t>No statistically significant relationship between increasing number of arrests and ED utilization; p=0.319</a:t>
          </a:r>
        </a:p>
      </dgm:t>
    </dgm:pt>
    <dgm:pt modelId="{1E1A39CC-7709-46F3-89AA-DE568236F0D0}" type="parTrans" cxnId="{B25607A9-A7C1-4C4E-929B-4CD9710BA146}">
      <dgm:prSet/>
      <dgm:spPr/>
      <dgm:t>
        <a:bodyPr/>
        <a:lstStyle/>
        <a:p>
          <a:endParaRPr lang="en-US"/>
        </a:p>
      </dgm:t>
    </dgm:pt>
    <dgm:pt modelId="{80A594E0-3EAC-44A8-A7BE-32DB0D430F36}" type="sibTrans" cxnId="{B25607A9-A7C1-4C4E-929B-4CD9710BA146}">
      <dgm:prSet/>
      <dgm:spPr/>
      <dgm:t>
        <a:bodyPr/>
        <a:lstStyle/>
        <a:p>
          <a:endParaRPr lang="en-US"/>
        </a:p>
      </dgm:t>
    </dgm:pt>
    <dgm:pt modelId="{FB4E91AD-96D6-491D-9FF8-9606AC70F071}">
      <dgm:prSet/>
      <dgm:spPr/>
      <dgm:t>
        <a:bodyPr/>
        <a:lstStyle/>
        <a:p>
          <a:pPr>
            <a:lnSpc>
              <a:spcPct val="100000"/>
            </a:lnSpc>
          </a:pPr>
          <a:r>
            <a:rPr lang="en-US" dirty="0"/>
            <a:t>No statistically significant relationship between increasing number of arrests and total number of ED visits; p=0.158</a:t>
          </a:r>
        </a:p>
      </dgm:t>
    </dgm:pt>
    <dgm:pt modelId="{79E66EA9-CEC9-404E-BCE7-99B6B31B6D5C}" type="parTrans" cxnId="{82A9F277-20E8-40EA-B3F2-1C285EFEADE6}">
      <dgm:prSet/>
      <dgm:spPr/>
      <dgm:t>
        <a:bodyPr/>
        <a:lstStyle/>
        <a:p>
          <a:endParaRPr lang="en-US"/>
        </a:p>
      </dgm:t>
    </dgm:pt>
    <dgm:pt modelId="{0117D4CD-FC02-4811-867E-C1A3080D74EC}" type="sibTrans" cxnId="{82A9F277-20E8-40EA-B3F2-1C285EFEADE6}">
      <dgm:prSet/>
      <dgm:spPr/>
      <dgm:t>
        <a:bodyPr/>
        <a:lstStyle/>
        <a:p>
          <a:endParaRPr lang="en-US"/>
        </a:p>
      </dgm:t>
    </dgm:pt>
    <dgm:pt modelId="{42D3ADBD-71BE-495E-801E-F64A58676BCB}" type="pres">
      <dgm:prSet presAssocID="{D6234CD0-16F5-4785-A8A7-2BE4497F4815}" presName="root" presStyleCnt="0">
        <dgm:presLayoutVars>
          <dgm:dir/>
          <dgm:resizeHandles val="exact"/>
        </dgm:presLayoutVars>
      </dgm:prSet>
      <dgm:spPr/>
      <dgm:t>
        <a:bodyPr/>
        <a:lstStyle/>
        <a:p>
          <a:endParaRPr lang="en-US"/>
        </a:p>
      </dgm:t>
    </dgm:pt>
    <dgm:pt modelId="{2BEA8112-3400-4B24-9099-A2C24A82F5F0}" type="pres">
      <dgm:prSet presAssocID="{2141D1F2-C29C-48CB-834C-FDDE856E6FD4}" presName="compNode" presStyleCnt="0"/>
      <dgm:spPr/>
    </dgm:pt>
    <dgm:pt modelId="{9D6ADB29-451B-49C5-8E10-E33853922E7B}" type="pres">
      <dgm:prSet presAssocID="{2141D1F2-C29C-48CB-834C-FDDE856E6FD4}" presName="bgRect" presStyleLbl="bgShp" presStyleIdx="0" presStyleCnt="2"/>
      <dgm:spPr/>
    </dgm:pt>
    <dgm:pt modelId="{7EB44F6A-08D2-43BC-B324-584C3B2D8AB8}" type="pres">
      <dgm:prSet presAssocID="{2141D1F2-C29C-48CB-834C-FDDE856E6FD4}"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Medical outline"/>
        </a:ext>
      </dgm:extLst>
    </dgm:pt>
    <dgm:pt modelId="{469A7180-847A-413C-8A52-198FDC8E1303}" type="pres">
      <dgm:prSet presAssocID="{2141D1F2-C29C-48CB-834C-FDDE856E6FD4}" presName="spaceRect" presStyleCnt="0"/>
      <dgm:spPr/>
    </dgm:pt>
    <dgm:pt modelId="{9112267A-F26F-4542-8C79-1719918FB67F}" type="pres">
      <dgm:prSet presAssocID="{2141D1F2-C29C-48CB-834C-FDDE856E6FD4}" presName="parTx" presStyleLbl="revTx" presStyleIdx="0" presStyleCnt="2">
        <dgm:presLayoutVars>
          <dgm:chMax val="0"/>
          <dgm:chPref val="0"/>
        </dgm:presLayoutVars>
      </dgm:prSet>
      <dgm:spPr/>
      <dgm:t>
        <a:bodyPr/>
        <a:lstStyle/>
        <a:p>
          <a:endParaRPr lang="en-US"/>
        </a:p>
      </dgm:t>
    </dgm:pt>
    <dgm:pt modelId="{FF31AD2C-7571-4CA1-A6AB-D4055D5B45C2}" type="pres">
      <dgm:prSet presAssocID="{80A594E0-3EAC-44A8-A7BE-32DB0D430F36}" presName="sibTrans" presStyleCnt="0"/>
      <dgm:spPr/>
    </dgm:pt>
    <dgm:pt modelId="{B44A69BE-2841-4E63-AC44-26BB883DC317}" type="pres">
      <dgm:prSet presAssocID="{FB4E91AD-96D6-491D-9FF8-9606AC70F071}" presName="compNode" presStyleCnt="0"/>
      <dgm:spPr/>
    </dgm:pt>
    <dgm:pt modelId="{75BBCEE7-128E-4B3A-A89B-B78FDC3BDBAB}" type="pres">
      <dgm:prSet presAssocID="{FB4E91AD-96D6-491D-9FF8-9606AC70F071}" presName="bgRect" presStyleLbl="bgShp" presStyleIdx="1" presStyleCnt="2"/>
      <dgm:spPr/>
    </dgm:pt>
    <dgm:pt modelId="{73C11ABF-C356-4D4D-A3E1-EB7D24F02C1B}" type="pres">
      <dgm:prSet presAssocID="{FB4E91AD-96D6-491D-9FF8-9606AC70F07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Group"/>
        </a:ext>
      </dgm:extLst>
    </dgm:pt>
    <dgm:pt modelId="{103A4490-0756-44C4-B0F7-5951EDE8F1AC}" type="pres">
      <dgm:prSet presAssocID="{FB4E91AD-96D6-491D-9FF8-9606AC70F071}" presName="spaceRect" presStyleCnt="0"/>
      <dgm:spPr/>
    </dgm:pt>
    <dgm:pt modelId="{0CB8ECE9-BC23-44F8-AB06-EE287D52ECD4}" type="pres">
      <dgm:prSet presAssocID="{FB4E91AD-96D6-491D-9FF8-9606AC70F071}" presName="parTx" presStyleLbl="revTx" presStyleIdx="1" presStyleCnt="2">
        <dgm:presLayoutVars>
          <dgm:chMax val="0"/>
          <dgm:chPref val="0"/>
        </dgm:presLayoutVars>
      </dgm:prSet>
      <dgm:spPr/>
      <dgm:t>
        <a:bodyPr/>
        <a:lstStyle/>
        <a:p>
          <a:endParaRPr lang="en-US"/>
        </a:p>
      </dgm:t>
    </dgm:pt>
  </dgm:ptLst>
  <dgm:cxnLst>
    <dgm:cxn modelId="{894E7923-12F2-4625-8033-7C9CEDD19D69}" type="presOf" srcId="{FB4E91AD-96D6-491D-9FF8-9606AC70F071}" destId="{0CB8ECE9-BC23-44F8-AB06-EE287D52ECD4}" srcOrd="0" destOrd="0" presId="urn:microsoft.com/office/officeart/2018/2/layout/IconVerticalSolidList"/>
    <dgm:cxn modelId="{2D872CD5-133D-4E9F-992B-721FA1CE99EA}" type="presOf" srcId="{D6234CD0-16F5-4785-A8A7-2BE4497F4815}" destId="{42D3ADBD-71BE-495E-801E-F64A58676BCB}" srcOrd="0" destOrd="0" presId="urn:microsoft.com/office/officeart/2018/2/layout/IconVerticalSolidList"/>
    <dgm:cxn modelId="{B25607A9-A7C1-4C4E-929B-4CD9710BA146}" srcId="{D6234CD0-16F5-4785-A8A7-2BE4497F4815}" destId="{2141D1F2-C29C-48CB-834C-FDDE856E6FD4}" srcOrd="0" destOrd="0" parTransId="{1E1A39CC-7709-46F3-89AA-DE568236F0D0}" sibTransId="{80A594E0-3EAC-44A8-A7BE-32DB0D430F36}"/>
    <dgm:cxn modelId="{2CE9F5A4-4435-4EF7-8317-CA9EB56F88C2}" type="presOf" srcId="{2141D1F2-C29C-48CB-834C-FDDE856E6FD4}" destId="{9112267A-F26F-4542-8C79-1719918FB67F}" srcOrd="0" destOrd="0" presId="urn:microsoft.com/office/officeart/2018/2/layout/IconVerticalSolidList"/>
    <dgm:cxn modelId="{82A9F277-20E8-40EA-B3F2-1C285EFEADE6}" srcId="{D6234CD0-16F5-4785-A8A7-2BE4497F4815}" destId="{FB4E91AD-96D6-491D-9FF8-9606AC70F071}" srcOrd="1" destOrd="0" parTransId="{79E66EA9-CEC9-404E-BCE7-99B6B31B6D5C}" sibTransId="{0117D4CD-FC02-4811-867E-C1A3080D74EC}"/>
    <dgm:cxn modelId="{B93DDA7E-2B8F-454C-AC00-2764858352B4}" type="presParOf" srcId="{42D3ADBD-71BE-495E-801E-F64A58676BCB}" destId="{2BEA8112-3400-4B24-9099-A2C24A82F5F0}" srcOrd="0" destOrd="0" presId="urn:microsoft.com/office/officeart/2018/2/layout/IconVerticalSolidList"/>
    <dgm:cxn modelId="{D7BDF8DE-78D2-4AE0-BB01-D728DB3C209F}" type="presParOf" srcId="{2BEA8112-3400-4B24-9099-A2C24A82F5F0}" destId="{9D6ADB29-451B-49C5-8E10-E33853922E7B}" srcOrd="0" destOrd="0" presId="urn:microsoft.com/office/officeart/2018/2/layout/IconVerticalSolidList"/>
    <dgm:cxn modelId="{857CB4BF-C995-4018-93B9-75D722F71F64}" type="presParOf" srcId="{2BEA8112-3400-4B24-9099-A2C24A82F5F0}" destId="{7EB44F6A-08D2-43BC-B324-584C3B2D8AB8}" srcOrd="1" destOrd="0" presId="urn:microsoft.com/office/officeart/2018/2/layout/IconVerticalSolidList"/>
    <dgm:cxn modelId="{D8D43C46-B31F-46D5-86D5-F14BFCE93015}" type="presParOf" srcId="{2BEA8112-3400-4B24-9099-A2C24A82F5F0}" destId="{469A7180-847A-413C-8A52-198FDC8E1303}" srcOrd="2" destOrd="0" presId="urn:microsoft.com/office/officeart/2018/2/layout/IconVerticalSolidList"/>
    <dgm:cxn modelId="{5CA190C2-BB5E-4605-830D-B843672AE6B6}" type="presParOf" srcId="{2BEA8112-3400-4B24-9099-A2C24A82F5F0}" destId="{9112267A-F26F-4542-8C79-1719918FB67F}" srcOrd="3" destOrd="0" presId="urn:microsoft.com/office/officeart/2018/2/layout/IconVerticalSolidList"/>
    <dgm:cxn modelId="{0CE7D58C-8F94-4088-9621-A8C810E4F7CA}" type="presParOf" srcId="{42D3ADBD-71BE-495E-801E-F64A58676BCB}" destId="{FF31AD2C-7571-4CA1-A6AB-D4055D5B45C2}" srcOrd="1" destOrd="0" presId="urn:microsoft.com/office/officeart/2018/2/layout/IconVerticalSolidList"/>
    <dgm:cxn modelId="{BD872720-FDC1-40B1-AB27-4BFE65BBF080}" type="presParOf" srcId="{42D3ADBD-71BE-495E-801E-F64A58676BCB}" destId="{B44A69BE-2841-4E63-AC44-26BB883DC317}" srcOrd="2" destOrd="0" presId="urn:microsoft.com/office/officeart/2018/2/layout/IconVerticalSolidList"/>
    <dgm:cxn modelId="{284ADA9D-1117-4870-95C6-F0C07573FC68}" type="presParOf" srcId="{B44A69BE-2841-4E63-AC44-26BB883DC317}" destId="{75BBCEE7-128E-4B3A-A89B-B78FDC3BDBAB}" srcOrd="0" destOrd="0" presId="urn:microsoft.com/office/officeart/2018/2/layout/IconVerticalSolidList"/>
    <dgm:cxn modelId="{748B2D69-3DE8-4964-9DD9-121F8F6EECCE}" type="presParOf" srcId="{B44A69BE-2841-4E63-AC44-26BB883DC317}" destId="{73C11ABF-C356-4D4D-A3E1-EB7D24F02C1B}" srcOrd="1" destOrd="0" presId="urn:microsoft.com/office/officeart/2018/2/layout/IconVerticalSolidList"/>
    <dgm:cxn modelId="{18BA084A-3748-44AF-A36C-AE5C81D6B146}" type="presParOf" srcId="{B44A69BE-2841-4E63-AC44-26BB883DC317}" destId="{103A4490-0756-44C4-B0F7-5951EDE8F1AC}" srcOrd="2" destOrd="0" presId="urn:microsoft.com/office/officeart/2018/2/layout/IconVerticalSolidList"/>
    <dgm:cxn modelId="{F5829301-FA71-4A23-9222-29DC800A3CDA}" type="presParOf" srcId="{B44A69BE-2841-4E63-AC44-26BB883DC317}" destId="{0CB8ECE9-BC23-44F8-AB06-EE287D52EC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C3035-43DB-4883-8822-1256BAC2242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A3A2E-2102-47B5-AB28-B148FF1A17A0}">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a:t>35% of individuals had 3 or more ED visits within 1 year of release from prison</a:t>
          </a:r>
        </a:p>
      </dsp:txBody>
      <dsp:txXfrm>
        <a:off x="0" y="0"/>
        <a:ext cx="6900512" cy="1384035"/>
      </dsp:txXfrm>
    </dsp:sp>
    <dsp:sp modelId="{61FAC847-A950-4ADC-9FFE-0FFAE72F05AE}">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0EF63-9613-4954-9505-A0DD5764FC4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a:t>Nearly 25% had an ED visit within 1 month of release</a:t>
          </a:r>
        </a:p>
      </dsp:txBody>
      <dsp:txXfrm>
        <a:off x="0" y="1384035"/>
        <a:ext cx="6900512" cy="1384035"/>
      </dsp:txXfrm>
    </dsp:sp>
    <dsp:sp modelId="{FD3DE562-DE64-41A6-A5D6-873D33B3FF81}">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24B53-5E3F-4285-A80B-E0FFD5DACDDD}">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a:t>43% more likely to be to be presenting with a mental health disorder than the general public</a:t>
          </a:r>
        </a:p>
      </dsp:txBody>
      <dsp:txXfrm>
        <a:off x="0" y="2768070"/>
        <a:ext cx="6900512" cy="1384035"/>
      </dsp:txXfrm>
    </dsp:sp>
    <dsp:sp modelId="{D844C2E7-1213-4BEF-B1B3-7879613815F2}">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73100-4BE2-4628-BCF2-D765E643C429}">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a:t>Nearly 2x as likely to be presenting with substance use disorder</a:t>
          </a:r>
        </a:p>
      </dsp:txBody>
      <dsp:txXfrm>
        <a:off x="0" y="4152105"/>
        <a:ext cx="6900512" cy="13840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1970E-E044-476D-9BA5-FFC873FEF95F}">
      <dsp:nvSpPr>
        <dsp:cNvPr id="0" name=""/>
        <dsp:cNvSpPr/>
      </dsp:nvSpPr>
      <dsp:spPr>
        <a:xfrm>
          <a:off x="0" y="317141"/>
          <a:ext cx="6589260" cy="1484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No statistically significant relationship between substance-related arrests and R10 service units;  p=0.103</a:t>
          </a:r>
          <a:endParaRPr lang="en-US" sz="2700" kern="1200" dirty="0"/>
        </a:p>
      </dsp:txBody>
      <dsp:txXfrm>
        <a:off x="72479" y="389620"/>
        <a:ext cx="6444302" cy="1339772"/>
      </dsp:txXfrm>
    </dsp:sp>
    <dsp:sp modelId="{D35D3E0C-A4B6-4769-BFB8-C3FBD00223B7}">
      <dsp:nvSpPr>
        <dsp:cNvPr id="0" name=""/>
        <dsp:cNvSpPr/>
      </dsp:nvSpPr>
      <dsp:spPr>
        <a:xfrm>
          <a:off x="0" y="1879631"/>
          <a:ext cx="6589260" cy="14847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No statistically significant relationship between number of arrests and R10 service units; p=0.420</a:t>
          </a:r>
        </a:p>
      </dsp:txBody>
      <dsp:txXfrm>
        <a:off x="72479" y="1952110"/>
        <a:ext cx="6444302" cy="1339772"/>
      </dsp:txXfrm>
    </dsp:sp>
    <dsp:sp modelId="{863FFA9C-2CCE-4EDC-B157-3159DC0E8204}">
      <dsp:nvSpPr>
        <dsp:cNvPr id="0" name=""/>
        <dsp:cNvSpPr/>
      </dsp:nvSpPr>
      <dsp:spPr>
        <a:xfrm>
          <a:off x="0" y="3442121"/>
          <a:ext cx="6589260" cy="1484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No statistically significant relationship between R10 service units and ED utilization within 12 months of release; p=0.320</a:t>
          </a:r>
        </a:p>
      </dsp:txBody>
      <dsp:txXfrm>
        <a:off x="72479" y="3514600"/>
        <a:ext cx="6444302" cy="13397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3D2B-5AD1-4B27-BEB2-6A7C56A3AEA4}">
      <dsp:nvSpPr>
        <dsp:cNvPr id="0" name=""/>
        <dsp:cNvSpPr/>
      </dsp:nvSpPr>
      <dsp:spPr>
        <a:xfrm>
          <a:off x="0" y="436870"/>
          <a:ext cx="10916920" cy="17606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E837B-CDEB-4E00-9E75-0E380B83B9AB}">
      <dsp:nvSpPr>
        <dsp:cNvPr id="0" name=""/>
        <dsp:cNvSpPr/>
      </dsp:nvSpPr>
      <dsp:spPr>
        <a:xfrm>
          <a:off x="284995" y="777147"/>
          <a:ext cx="1269480" cy="1096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C8E3A-BDA1-421D-9FA4-F3B73895CE61}">
      <dsp:nvSpPr>
        <dsp:cNvPr id="0" name=""/>
        <dsp:cNvSpPr/>
      </dsp:nvSpPr>
      <dsp:spPr>
        <a:xfrm>
          <a:off x="1656592" y="558809"/>
          <a:ext cx="9118085" cy="1557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28" tIns="164828" rIns="164828" bIns="164828" numCol="1" spcCol="1270" anchor="ctr" anchorCtr="0">
          <a:noAutofit/>
        </a:bodyPr>
        <a:lstStyle/>
        <a:p>
          <a:pPr lvl="0" algn="l" defTabSz="1111250">
            <a:lnSpc>
              <a:spcPct val="100000"/>
            </a:lnSpc>
            <a:spcBef>
              <a:spcPct val="0"/>
            </a:spcBef>
            <a:spcAft>
              <a:spcPct val="35000"/>
            </a:spcAft>
          </a:pPr>
          <a:r>
            <a:rPr lang="en-US" sz="2500" kern="1200" dirty="0"/>
            <a:t>No statistically significant relationship between the total number of ED visits within 12 months of release and R10 utilization</a:t>
          </a:r>
        </a:p>
      </dsp:txBody>
      <dsp:txXfrm>
        <a:off x="1656592" y="558809"/>
        <a:ext cx="9118085" cy="1557432"/>
      </dsp:txXfrm>
    </dsp:sp>
    <dsp:sp modelId="{39ADBA90-AEDC-405D-BB9A-212850D80F25}">
      <dsp:nvSpPr>
        <dsp:cNvPr id="0" name=""/>
        <dsp:cNvSpPr/>
      </dsp:nvSpPr>
      <dsp:spPr>
        <a:xfrm>
          <a:off x="0" y="2702561"/>
          <a:ext cx="10916920" cy="1916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39C9D-D77E-4349-B559-3DE98614568F}">
      <dsp:nvSpPr>
        <dsp:cNvPr id="0" name=""/>
        <dsp:cNvSpPr/>
      </dsp:nvSpPr>
      <dsp:spPr>
        <a:xfrm>
          <a:off x="284991" y="3007361"/>
          <a:ext cx="1391416" cy="1103191"/>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20BFC-1465-4376-9E85-A1416DE452D6}">
      <dsp:nvSpPr>
        <dsp:cNvPr id="0" name=""/>
        <dsp:cNvSpPr/>
      </dsp:nvSpPr>
      <dsp:spPr>
        <a:xfrm>
          <a:off x="1717501" y="2841196"/>
          <a:ext cx="9118085" cy="1557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28" tIns="164828" rIns="164828" bIns="164828" numCol="1" spcCol="1270" anchor="ctr" anchorCtr="0">
          <a:noAutofit/>
        </a:bodyPr>
        <a:lstStyle/>
        <a:p>
          <a:pPr lvl="0" algn="l" defTabSz="1111250">
            <a:lnSpc>
              <a:spcPct val="100000"/>
            </a:lnSpc>
            <a:spcBef>
              <a:spcPct val="0"/>
            </a:spcBef>
            <a:spcAft>
              <a:spcPct val="35000"/>
            </a:spcAft>
          </a:pPr>
          <a:r>
            <a:rPr lang="en-US" sz="2500" kern="1200" dirty="0"/>
            <a:t>No statistically significant relationship between R10 utilization and presenting to the ED with a substance-related diagnosis</a:t>
          </a:r>
        </a:p>
      </dsp:txBody>
      <dsp:txXfrm>
        <a:off x="1717501" y="2841196"/>
        <a:ext cx="9118085" cy="15574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DBA90-AEDC-405D-BB9A-212850D80F25}">
      <dsp:nvSpPr>
        <dsp:cNvPr id="0" name=""/>
        <dsp:cNvSpPr/>
      </dsp:nvSpPr>
      <dsp:spPr>
        <a:xfrm>
          <a:off x="0" y="340043"/>
          <a:ext cx="10916920" cy="22746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39C9D-D77E-4349-B559-3DE98614568F}">
      <dsp:nvSpPr>
        <dsp:cNvPr id="0" name=""/>
        <dsp:cNvSpPr/>
      </dsp:nvSpPr>
      <dsp:spPr>
        <a:xfrm>
          <a:off x="550616" y="973160"/>
          <a:ext cx="1386229" cy="1181869"/>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20BFC-1465-4376-9E85-A1416DE452D6}">
      <dsp:nvSpPr>
        <dsp:cNvPr id="0" name=""/>
        <dsp:cNvSpPr/>
      </dsp:nvSpPr>
      <dsp:spPr>
        <a:xfrm>
          <a:off x="2540037" y="703423"/>
          <a:ext cx="6123847" cy="1654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130" tIns="175130" rIns="175130" bIns="175130" numCol="1" spcCol="1270" anchor="ctr" anchorCtr="0">
          <a:noAutofit/>
        </a:bodyPr>
        <a:lstStyle/>
        <a:p>
          <a:pPr lvl="0" algn="l" defTabSz="1244600">
            <a:lnSpc>
              <a:spcPct val="100000"/>
            </a:lnSpc>
            <a:spcBef>
              <a:spcPct val="0"/>
            </a:spcBef>
            <a:spcAft>
              <a:spcPct val="35000"/>
            </a:spcAft>
          </a:pPr>
          <a:r>
            <a:rPr lang="en-US" sz="2800" kern="1200" dirty="0"/>
            <a:t>Subjects who utilized R10 before arrest were nine times more likely to utilize services after release</a:t>
          </a:r>
        </a:p>
      </dsp:txBody>
      <dsp:txXfrm>
        <a:off x="2540037" y="703423"/>
        <a:ext cx="6123847" cy="1654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87AB2-8BD8-4DBD-8FE1-53FB31A29985}">
      <dsp:nvSpPr>
        <dsp:cNvPr id="0" name=""/>
        <dsp:cNvSpPr/>
      </dsp:nvSpPr>
      <dsp:spPr>
        <a:xfrm rot="5400000">
          <a:off x="1593813" y="861678"/>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B7DCB-BCBD-4888-ABE9-F9F6AADB4EB1}">
      <dsp:nvSpPr>
        <dsp:cNvPr id="0" name=""/>
        <dsp:cNvSpPr/>
      </dsp:nvSpPr>
      <dsp:spPr>
        <a:xfrm>
          <a:off x="1429954" y="52122"/>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ACRJ Dataset Jan 2009-Dec 2021 n=21339</a:t>
          </a:r>
        </a:p>
      </dsp:txBody>
      <dsp:txXfrm>
        <a:off x="1472154" y="94322"/>
        <a:ext cx="1150382" cy="779907"/>
      </dsp:txXfrm>
    </dsp:sp>
    <dsp:sp modelId="{B0AE67FB-902B-4734-BB17-4C0306BB33BC}">
      <dsp:nvSpPr>
        <dsp:cNvPr id="0" name=""/>
        <dsp:cNvSpPr/>
      </dsp:nvSpPr>
      <dsp:spPr>
        <a:xfrm>
          <a:off x="2634262" y="131010"/>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Limit to 2019</a:t>
          </a:r>
        </a:p>
      </dsp:txBody>
      <dsp:txXfrm>
        <a:off x="2634262" y="131010"/>
        <a:ext cx="898062" cy="698571"/>
      </dsp:txXfrm>
    </dsp:sp>
    <dsp:sp modelId="{8A4FED98-00BD-4C1C-983F-2F683D52FF03}">
      <dsp:nvSpPr>
        <dsp:cNvPr id="0" name=""/>
        <dsp:cNvSpPr/>
      </dsp:nvSpPr>
      <dsp:spPr>
        <a:xfrm rot="5400000">
          <a:off x="2617579" y="1832580"/>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51149-C9C8-42C5-8A66-8A23E7C82318}">
      <dsp:nvSpPr>
        <dsp:cNvPr id="0" name=""/>
        <dsp:cNvSpPr/>
      </dsp:nvSpPr>
      <dsp:spPr>
        <a:xfrm>
          <a:off x="2423246" y="1019481"/>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2019 ACRJ Dataset n=2702</a:t>
          </a:r>
        </a:p>
      </dsp:txBody>
      <dsp:txXfrm>
        <a:off x="2465446" y="1061681"/>
        <a:ext cx="1150382" cy="779907"/>
      </dsp:txXfrm>
    </dsp:sp>
    <dsp:sp modelId="{72F9053A-FA34-45D3-A168-E561EAADEF55}">
      <dsp:nvSpPr>
        <dsp:cNvPr id="0" name=""/>
        <dsp:cNvSpPr/>
      </dsp:nvSpPr>
      <dsp:spPr>
        <a:xfrm>
          <a:off x="3658028" y="1101912"/>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Limit to Eligible Release Types</a:t>
          </a:r>
        </a:p>
      </dsp:txBody>
      <dsp:txXfrm>
        <a:off x="3658028" y="1101912"/>
        <a:ext cx="898062" cy="698571"/>
      </dsp:txXfrm>
    </dsp:sp>
    <dsp:sp modelId="{560FCD85-E3A6-4C1C-9E27-B5F1E2F15E2A}">
      <dsp:nvSpPr>
        <dsp:cNvPr id="0" name=""/>
        <dsp:cNvSpPr/>
      </dsp:nvSpPr>
      <dsp:spPr>
        <a:xfrm rot="5400000">
          <a:off x="3641344" y="2803483"/>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498C35-8832-4D0E-A15D-FC81FF625658}">
      <dsp:nvSpPr>
        <dsp:cNvPr id="0" name=""/>
        <dsp:cNvSpPr/>
      </dsp:nvSpPr>
      <dsp:spPr>
        <a:xfrm>
          <a:off x="3447011" y="1990383"/>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ACRJ Sample n=2266</a:t>
          </a:r>
        </a:p>
      </dsp:txBody>
      <dsp:txXfrm>
        <a:off x="3489211" y="2032583"/>
        <a:ext cx="1150382" cy="779907"/>
      </dsp:txXfrm>
    </dsp:sp>
    <dsp:sp modelId="{D5C6C27B-1BC2-468E-941A-0BBAE72F6E95}">
      <dsp:nvSpPr>
        <dsp:cNvPr id="0" name=""/>
        <dsp:cNvSpPr/>
      </dsp:nvSpPr>
      <dsp:spPr>
        <a:xfrm>
          <a:off x="4681793" y="2072815"/>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10 % Random Sample</a:t>
          </a:r>
        </a:p>
      </dsp:txBody>
      <dsp:txXfrm>
        <a:off x="4681793" y="2072815"/>
        <a:ext cx="898062" cy="698571"/>
      </dsp:txXfrm>
    </dsp:sp>
    <dsp:sp modelId="{37F27C25-4228-42EC-BC3B-E5F9E24292AA}">
      <dsp:nvSpPr>
        <dsp:cNvPr id="0" name=""/>
        <dsp:cNvSpPr/>
      </dsp:nvSpPr>
      <dsp:spPr>
        <a:xfrm rot="5400000">
          <a:off x="4665110" y="3774385"/>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5CB0D9-071D-4D4C-A8CE-799746AA8515}">
      <dsp:nvSpPr>
        <dsp:cNvPr id="0" name=""/>
        <dsp:cNvSpPr/>
      </dsp:nvSpPr>
      <dsp:spPr>
        <a:xfrm>
          <a:off x="4470777" y="2961286"/>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Study Sample n=216</a:t>
          </a:r>
        </a:p>
      </dsp:txBody>
      <dsp:txXfrm>
        <a:off x="4512977" y="3003486"/>
        <a:ext cx="1150382" cy="779907"/>
      </dsp:txXfrm>
    </dsp:sp>
    <dsp:sp modelId="{E03A4198-6F34-4FC4-8116-D175526A5AE5}">
      <dsp:nvSpPr>
        <dsp:cNvPr id="0" name=""/>
        <dsp:cNvSpPr/>
      </dsp:nvSpPr>
      <dsp:spPr>
        <a:xfrm>
          <a:off x="5705559" y="3043717"/>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Every booking event for each subject </a:t>
          </a:r>
        </a:p>
      </dsp:txBody>
      <dsp:txXfrm>
        <a:off x="5705559" y="3043717"/>
        <a:ext cx="898062" cy="698571"/>
      </dsp:txXfrm>
    </dsp:sp>
    <dsp:sp modelId="{1D47D8BF-5C87-405D-8EA3-F446D52EC931}">
      <dsp:nvSpPr>
        <dsp:cNvPr id="0" name=""/>
        <dsp:cNvSpPr/>
      </dsp:nvSpPr>
      <dsp:spPr>
        <a:xfrm rot="5400000">
          <a:off x="5688876" y="4745288"/>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FBCF5-54E0-4CF5-A364-0948EEDB6474}">
      <dsp:nvSpPr>
        <dsp:cNvPr id="0" name=""/>
        <dsp:cNvSpPr/>
      </dsp:nvSpPr>
      <dsp:spPr>
        <a:xfrm>
          <a:off x="5494543" y="3932188"/>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Record Variables of Interest; Classify Arrests as Substance Related</a:t>
          </a:r>
        </a:p>
      </dsp:txBody>
      <dsp:txXfrm>
        <a:off x="5536743" y="3974388"/>
        <a:ext cx="1150382" cy="779907"/>
      </dsp:txXfrm>
    </dsp:sp>
    <dsp:sp modelId="{D628D3B2-4693-4EEC-A705-8BFA92AA11CC}">
      <dsp:nvSpPr>
        <dsp:cNvPr id="0" name=""/>
        <dsp:cNvSpPr/>
      </dsp:nvSpPr>
      <dsp:spPr>
        <a:xfrm>
          <a:off x="6729325" y="4014620"/>
          <a:ext cx="898062" cy="698571"/>
        </a:xfrm>
        <a:prstGeom prst="rect">
          <a:avLst/>
        </a:prstGeom>
        <a:noFill/>
        <a:ln>
          <a:noFill/>
        </a:ln>
        <a:effectLst/>
      </dsp:spPr>
      <dsp:style>
        <a:lnRef idx="0">
          <a:scrgbClr r="0" g="0" b="0"/>
        </a:lnRef>
        <a:fillRef idx="0">
          <a:scrgbClr r="0" g="0" b="0"/>
        </a:fillRef>
        <a:effectRef idx="0">
          <a:scrgbClr r="0" g="0" b="0"/>
        </a:effectRef>
        <a:fontRef idx="minor"/>
      </dsp:style>
    </dsp:sp>
    <dsp:sp modelId="{CFA065E1-D225-4BEE-9853-BE71456E694D}">
      <dsp:nvSpPr>
        <dsp:cNvPr id="0" name=""/>
        <dsp:cNvSpPr/>
      </dsp:nvSpPr>
      <dsp:spPr>
        <a:xfrm rot="5400000">
          <a:off x="6712641" y="5716190"/>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EB39F-572E-4863-83FF-01E2609F1702}">
      <dsp:nvSpPr>
        <dsp:cNvPr id="0" name=""/>
        <dsp:cNvSpPr/>
      </dsp:nvSpPr>
      <dsp:spPr>
        <a:xfrm>
          <a:off x="6518308" y="4903091"/>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Search EMR for Subjects</a:t>
          </a:r>
        </a:p>
      </dsp:txBody>
      <dsp:txXfrm>
        <a:off x="6560508" y="4945291"/>
        <a:ext cx="1150382" cy="779907"/>
      </dsp:txXfrm>
    </dsp:sp>
    <dsp:sp modelId="{DCEA492A-69B5-4D07-8F21-156372692D56}">
      <dsp:nvSpPr>
        <dsp:cNvPr id="0" name=""/>
        <dsp:cNvSpPr/>
      </dsp:nvSpPr>
      <dsp:spPr>
        <a:xfrm>
          <a:off x="7753091" y="4985522"/>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Exclude Subjects without MRN</a:t>
          </a:r>
        </a:p>
      </dsp:txBody>
      <dsp:txXfrm>
        <a:off x="7753091" y="4985522"/>
        <a:ext cx="898062" cy="698571"/>
      </dsp:txXfrm>
    </dsp:sp>
    <dsp:sp modelId="{032A385F-FBC2-4187-9BCB-381E9AC27514}">
      <dsp:nvSpPr>
        <dsp:cNvPr id="0" name=""/>
        <dsp:cNvSpPr/>
      </dsp:nvSpPr>
      <dsp:spPr>
        <a:xfrm>
          <a:off x="7542074" y="5873993"/>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Record ED Visits within 12mo Release n=180</a:t>
          </a:r>
        </a:p>
      </dsp:txBody>
      <dsp:txXfrm>
        <a:off x="7584274" y="5916193"/>
        <a:ext cx="1150382" cy="779907"/>
      </dsp:txXfrm>
    </dsp:sp>
    <dsp:sp modelId="{BF7F7CB0-7721-4C57-AB19-834242388182}">
      <dsp:nvSpPr>
        <dsp:cNvPr id="0" name=""/>
        <dsp:cNvSpPr/>
      </dsp:nvSpPr>
      <dsp:spPr>
        <a:xfrm>
          <a:off x="8776856" y="5956425"/>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Include OSH data if available in EHR</a:t>
          </a:r>
        </a:p>
      </dsp:txBody>
      <dsp:txXfrm>
        <a:off x="8776856" y="5956425"/>
        <a:ext cx="898062" cy="698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87AB2-8BD8-4DBD-8FE1-53FB31A29985}">
      <dsp:nvSpPr>
        <dsp:cNvPr id="0" name=""/>
        <dsp:cNvSpPr/>
      </dsp:nvSpPr>
      <dsp:spPr>
        <a:xfrm rot="5400000">
          <a:off x="1593813" y="861678"/>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B7DCB-BCBD-4888-ABE9-F9F6AADB4EB1}">
      <dsp:nvSpPr>
        <dsp:cNvPr id="0" name=""/>
        <dsp:cNvSpPr/>
      </dsp:nvSpPr>
      <dsp:spPr>
        <a:xfrm>
          <a:off x="1429954" y="52122"/>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ACRJ Dataset Jan 2009-Dec 2021 n=21339</a:t>
          </a:r>
        </a:p>
      </dsp:txBody>
      <dsp:txXfrm>
        <a:off x="1472154" y="94322"/>
        <a:ext cx="1150382" cy="779907"/>
      </dsp:txXfrm>
    </dsp:sp>
    <dsp:sp modelId="{B0AE67FB-902B-4734-BB17-4C0306BB33BC}">
      <dsp:nvSpPr>
        <dsp:cNvPr id="0" name=""/>
        <dsp:cNvSpPr/>
      </dsp:nvSpPr>
      <dsp:spPr>
        <a:xfrm>
          <a:off x="2634262" y="131010"/>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Limit to 2019</a:t>
          </a:r>
        </a:p>
      </dsp:txBody>
      <dsp:txXfrm>
        <a:off x="2634262" y="131010"/>
        <a:ext cx="898062" cy="698571"/>
      </dsp:txXfrm>
    </dsp:sp>
    <dsp:sp modelId="{8A4FED98-00BD-4C1C-983F-2F683D52FF03}">
      <dsp:nvSpPr>
        <dsp:cNvPr id="0" name=""/>
        <dsp:cNvSpPr/>
      </dsp:nvSpPr>
      <dsp:spPr>
        <a:xfrm rot="5400000">
          <a:off x="2617579" y="1832580"/>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51149-C9C8-42C5-8A66-8A23E7C82318}">
      <dsp:nvSpPr>
        <dsp:cNvPr id="0" name=""/>
        <dsp:cNvSpPr/>
      </dsp:nvSpPr>
      <dsp:spPr>
        <a:xfrm>
          <a:off x="2423246" y="1019481"/>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2019 ACRJ Dataset n=2702</a:t>
          </a:r>
        </a:p>
      </dsp:txBody>
      <dsp:txXfrm>
        <a:off x="2465446" y="1061681"/>
        <a:ext cx="1150382" cy="779907"/>
      </dsp:txXfrm>
    </dsp:sp>
    <dsp:sp modelId="{72F9053A-FA34-45D3-A168-E561EAADEF55}">
      <dsp:nvSpPr>
        <dsp:cNvPr id="0" name=""/>
        <dsp:cNvSpPr/>
      </dsp:nvSpPr>
      <dsp:spPr>
        <a:xfrm>
          <a:off x="3658028" y="1101912"/>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Limit to Eligible Release Types</a:t>
          </a:r>
        </a:p>
      </dsp:txBody>
      <dsp:txXfrm>
        <a:off x="3658028" y="1101912"/>
        <a:ext cx="898062" cy="698571"/>
      </dsp:txXfrm>
    </dsp:sp>
    <dsp:sp modelId="{560FCD85-E3A6-4C1C-9E27-B5F1E2F15E2A}">
      <dsp:nvSpPr>
        <dsp:cNvPr id="0" name=""/>
        <dsp:cNvSpPr/>
      </dsp:nvSpPr>
      <dsp:spPr>
        <a:xfrm rot="5400000">
          <a:off x="3641344" y="2803483"/>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498C35-8832-4D0E-A15D-FC81FF625658}">
      <dsp:nvSpPr>
        <dsp:cNvPr id="0" name=""/>
        <dsp:cNvSpPr/>
      </dsp:nvSpPr>
      <dsp:spPr>
        <a:xfrm>
          <a:off x="3447011" y="1990383"/>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ACRJ Sample n=2266</a:t>
          </a:r>
        </a:p>
      </dsp:txBody>
      <dsp:txXfrm>
        <a:off x="3489211" y="2032583"/>
        <a:ext cx="1150382" cy="779907"/>
      </dsp:txXfrm>
    </dsp:sp>
    <dsp:sp modelId="{D5C6C27B-1BC2-468E-941A-0BBAE72F6E95}">
      <dsp:nvSpPr>
        <dsp:cNvPr id="0" name=""/>
        <dsp:cNvSpPr/>
      </dsp:nvSpPr>
      <dsp:spPr>
        <a:xfrm>
          <a:off x="4681793" y="2072815"/>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10 % Random Sample</a:t>
          </a:r>
        </a:p>
      </dsp:txBody>
      <dsp:txXfrm>
        <a:off x="4681793" y="2072815"/>
        <a:ext cx="898062" cy="698571"/>
      </dsp:txXfrm>
    </dsp:sp>
    <dsp:sp modelId="{37F27C25-4228-42EC-BC3B-E5F9E24292AA}">
      <dsp:nvSpPr>
        <dsp:cNvPr id="0" name=""/>
        <dsp:cNvSpPr/>
      </dsp:nvSpPr>
      <dsp:spPr>
        <a:xfrm rot="5400000">
          <a:off x="4665110" y="3774385"/>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5CB0D9-071D-4D4C-A8CE-799746AA8515}">
      <dsp:nvSpPr>
        <dsp:cNvPr id="0" name=""/>
        <dsp:cNvSpPr/>
      </dsp:nvSpPr>
      <dsp:spPr>
        <a:xfrm>
          <a:off x="4470777" y="2961286"/>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Study Sample n=216</a:t>
          </a:r>
        </a:p>
      </dsp:txBody>
      <dsp:txXfrm>
        <a:off x="4512977" y="3003486"/>
        <a:ext cx="1150382" cy="779907"/>
      </dsp:txXfrm>
    </dsp:sp>
    <dsp:sp modelId="{E03A4198-6F34-4FC4-8116-D175526A5AE5}">
      <dsp:nvSpPr>
        <dsp:cNvPr id="0" name=""/>
        <dsp:cNvSpPr/>
      </dsp:nvSpPr>
      <dsp:spPr>
        <a:xfrm>
          <a:off x="5705559" y="3043717"/>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Every booking event for each subject </a:t>
          </a:r>
        </a:p>
      </dsp:txBody>
      <dsp:txXfrm>
        <a:off x="5705559" y="3043717"/>
        <a:ext cx="898062" cy="698571"/>
      </dsp:txXfrm>
    </dsp:sp>
    <dsp:sp modelId="{1D47D8BF-5C87-405D-8EA3-F446D52EC931}">
      <dsp:nvSpPr>
        <dsp:cNvPr id="0" name=""/>
        <dsp:cNvSpPr/>
      </dsp:nvSpPr>
      <dsp:spPr>
        <a:xfrm rot="5400000">
          <a:off x="5688876" y="4745288"/>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FBCF5-54E0-4CF5-A364-0948EEDB6474}">
      <dsp:nvSpPr>
        <dsp:cNvPr id="0" name=""/>
        <dsp:cNvSpPr/>
      </dsp:nvSpPr>
      <dsp:spPr>
        <a:xfrm>
          <a:off x="5494543" y="3932188"/>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Record Variables of Interest; Classify Arrests as Substance Related</a:t>
          </a:r>
        </a:p>
      </dsp:txBody>
      <dsp:txXfrm>
        <a:off x="5536743" y="3974388"/>
        <a:ext cx="1150382" cy="779907"/>
      </dsp:txXfrm>
    </dsp:sp>
    <dsp:sp modelId="{D628D3B2-4693-4EEC-A705-8BFA92AA11CC}">
      <dsp:nvSpPr>
        <dsp:cNvPr id="0" name=""/>
        <dsp:cNvSpPr/>
      </dsp:nvSpPr>
      <dsp:spPr>
        <a:xfrm>
          <a:off x="6729325" y="4014620"/>
          <a:ext cx="898062" cy="698571"/>
        </a:xfrm>
        <a:prstGeom prst="rect">
          <a:avLst/>
        </a:prstGeom>
        <a:noFill/>
        <a:ln>
          <a:noFill/>
        </a:ln>
        <a:effectLst/>
      </dsp:spPr>
      <dsp:style>
        <a:lnRef idx="0">
          <a:scrgbClr r="0" g="0" b="0"/>
        </a:lnRef>
        <a:fillRef idx="0">
          <a:scrgbClr r="0" g="0" b="0"/>
        </a:fillRef>
        <a:effectRef idx="0">
          <a:scrgbClr r="0" g="0" b="0"/>
        </a:effectRef>
        <a:fontRef idx="minor"/>
      </dsp:style>
    </dsp:sp>
    <dsp:sp modelId="{CFA065E1-D225-4BEE-9853-BE71456E694D}">
      <dsp:nvSpPr>
        <dsp:cNvPr id="0" name=""/>
        <dsp:cNvSpPr/>
      </dsp:nvSpPr>
      <dsp:spPr>
        <a:xfrm rot="5400000">
          <a:off x="6712641" y="5716190"/>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EB39F-572E-4863-83FF-01E2609F1702}">
      <dsp:nvSpPr>
        <dsp:cNvPr id="0" name=""/>
        <dsp:cNvSpPr/>
      </dsp:nvSpPr>
      <dsp:spPr>
        <a:xfrm>
          <a:off x="6518308" y="4903091"/>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Search EMR for Subjects</a:t>
          </a:r>
        </a:p>
      </dsp:txBody>
      <dsp:txXfrm>
        <a:off x="6560508" y="4945291"/>
        <a:ext cx="1150382" cy="779907"/>
      </dsp:txXfrm>
    </dsp:sp>
    <dsp:sp modelId="{DCEA492A-69B5-4D07-8F21-156372692D56}">
      <dsp:nvSpPr>
        <dsp:cNvPr id="0" name=""/>
        <dsp:cNvSpPr/>
      </dsp:nvSpPr>
      <dsp:spPr>
        <a:xfrm>
          <a:off x="7753091" y="4985522"/>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Exclude Subjects without MRN</a:t>
          </a:r>
        </a:p>
      </dsp:txBody>
      <dsp:txXfrm>
        <a:off x="7753091" y="4985522"/>
        <a:ext cx="898062" cy="698571"/>
      </dsp:txXfrm>
    </dsp:sp>
    <dsp:sp modelId="{032A385F-FBC2-4187-9BCB-381E9AC27514}">
      <dsp:nvSpPr>
        <dsp:cNvPr id="0" name=""/>
        <dsp:cNvSpPr/>
      </dsp:nvSpPr>
      <dsp:spPr>
        <a:xfrm>
          <a:off x="7542074" y="5873993"/>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Record ED Visits within 12mo Release n=180</a:t>
          </a:r>
        </a:p>
      </dsp:txBody>
      <dsp:txXfrm>
        <a:off x="7584274" y="5916193"/>
        <a:ext cx="1150382" cy="779907"/>
      </dsp:txXfrm>
    </dsp:sp>
    <dsp:sp modelId="{BF7F7CB0-7721-4C57-AB19-834242388182}">
      <dsp:nvSpPr>
        <dsp:cNvPr id="0" name=""/>
        <dsp:cNvSpPr/>
      </dsp:nvSpPr>
      <dsp:spPr>
        <a:xfrm>
          <a:off x="8776856" y="5956425"/>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Include OSH data if available in EHR</a:t>
          </a:r>
        </a:p>
      </dsp:txBody>
      <dsp:txXfrm>
        <a:off x="8776856" y="5956425"/>
        <a:ext cx="898062" cy="698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87AB2-8BD8-4DBD-8FE1-53FB31A29985}">
      <dsp:nvSpPr>
        <dsp:cNvPr id="0" name=""/>
        <dsp:cNvSpPr/>
      </dsp:nvSpPr>
      <dsp:spPr>
        <a:xfrm rot="5400000">
          <a:off x="1593813" y="861678"/>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B7DCB-BCBD-4888-ABE9-F9F6AADB4EB1}">
      <dsp:nvSpPr>
        <dsp:cNvPr id="0" name=""/>
        <dsp:cNvSpPr/>
      </dsp:nvSpPr>
      <dsp:spPr>
        <a:xfrm>
          <a:off x="1429954" y="52122"/>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ACRJ Dataset Jan 2009-Dec 2021 n=21339</a:t>
          </a:r>
        </a:p>
      </dsp:txBody>
      <dsp:txXfrm>
        <a:off x="1472154" y="94322"/>
        <a:ext cx="1150382" cy="779907"/>
      </dsp:txXfrm>
    </dsp:sp>
    <dsp:sp modelId="{B0AE67FB-902B-4734-BB17-4C0306BB33BC}">
      <dsp:nvSpPr>
        <dsp:cNvPr id="0" name=""/>
        <dsp:cNvSpPr/>
      </dsp:nvSpPr>
      <dsp:spPr>
        <a:xfrm>
          <a:off x="2634262" y="131010"/>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Limit to 2019</a:t>
          </a:r>
        </a:p>
      </dsp:txBody>
      <dsp:txXfrm>
        <a:off x="2634262" y="131010"/>
        <a:ext cx="898062" cy="698571"/>
      </dsp:txXfrm>
    </dsp:sp>
    <dsp:sp modelId="{8A4FED98-00BD-4C1C-983F-2F683D52FF03}">
      <dsp:nvSpPr>
        <dsp:cNvPr id="0" name=""/>
        <dsp:cNvSpPr/>
      </dsp:nvSpPr>
      <dsp:spPr>
        <a:xfrm rot="5400000">
          <a:off x="2617579" y="1832580"/>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51149-C9C8-42C5-8A66-8A23E7C82318}">
      <dsp:nvSpPr>
        <dsp:cNvPr id="0" name=""/>
        <dsp:cNvSpPr/>
      </dsp:nvSpPr>
      <dsp:spPr>
        <a:xfrm>
          <a:off x="2423246" y="1019481"/>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2019 ACRJ Dataset n=2702</a:t>
          </a:r>
        </a:p>
      </dsp:txBody>
      <dsp:txXfrm>
        <a:off x="2465446" y="1061681"/>
        <a:ext cx="1150382" cy="779907"/>
      </dsp:txXfrm>
    </dsp:sp>
    <dsp:sp modelId="{72F9053A-FA34-45D3-A168-E561EAADEF55}">
      <dsp:nvSpPr>
        <dsp:cNvPr id="0" name=""/>
        <dsp:cNvSpPr/>
      </dsp:nvSpPr>
      <dsp:spPr>
        <a:xfrm>
          <a:off x="3658028" y="1101912"/>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Limit to Eligible Release Types</a:t>
          </a:r>
        </a:p>
      </dsp:txBody>
      <dsp:txXfrm>
        <a:off x="3658028" y="1101912"/>
        <a:ext cx="898062" cy="698571"/>
      </dsp:txXfrm>
    </dsp:sp>
    <dsp:sp modelId="{560FCD85-E3A6-4C1C-9E27-B5F1E2F15E2A}">
      <dsp:nvSpPr>
        <dsp:cNvPr id="0" name=""/>
        <dsp:cNvSpPr/>
      </dsp:nvSpPr>
      <dsp:spPr>
        <a:xfrm rot="5400000">
          <a:off x="3641344" y="2803483"/>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498C35-8832-4D0E-A15D-FC81FF625658}">
      <dsp:nvSpPr>
        <dsp:cNvPr id="0" name=""/>
        <dsp:cNvSpPr/>
      </dsp:nvSpPr>
      <dsp:spPr>
        <a:xfrm>
          <a:off x="3447011" y="1990383"/>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ACRJ Sample n=2266</a:t>
          </a:r>
        </a:p>
      </dsp:txBody>
      <dsp:txXfrm>
        <a:off x="3489211" y="2032583"/>
        <a:ext cx="1150382" cy="779907"/>
      </dsp:txXfrm>
    </dsp:sp>
    <dsp:sp modelId="{D5C6C27B-1BC2-468E-941A-0BBAE72F6E95}">
      <dsp:nvSpPr>
        <dsp:cNvPr id="0" name=""/>
        <dsp:cNvSpPr/>
      </dsp:nvSpPr>
      <dsp:spPr>
        <a:xfrm>
          <a:off x="4681793" y="2072815"/>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10 % Random Sample</a:t>
          </a:r>
        </a:p>
      </dsp:txBody>
      <dsp:txXfrm>
        <a:off x="4681793" y="2072815"/>
        <a:ext cx="898062" cy="698571"/>
      </dsp:txXfrm>
    </dsp:sp>
    <dsp:sp modelId="{37F27C25-4228-42EC-BC3B-E5F9E24292AA}">
      <dsp:nvSpPr>
        <dsp:cNvPr id="0" name=""/>
        <dsp:cNvSpPr/>
      </dsp:nvSpPr>
      <dsp:spPr>
        <a:xfrm rot="5400000">
          <a:off x="4665110" y="3774385"/>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5CB0D9-071D-4D4C-A8CE-799746AA8515}">
      <dsp:nvSpPr>
        <dsp:cNvPr id="0" name=""/>
        <dsp:cNvSpPr/>
      </dsp:nvSpPr>
      <dsp:spPr>
        <a:xfrm>
          <a:off x="4470777" y="2961286"/>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Study Sample n=216</a:t>
          </a:r>
        </a:p>
      </dsp:txBody>
      <dsp:txXfrm>
        <a:off x="4512977" y="3003486"/>
        <a:ext cx="1150382" cy="779907"/>
      </dsp:txXfrm>
    </dsp:sp>
    <dsp:sp modelId="{E03A4198-6F34-4FC4-8116-D175526A5AE5}">
      <dsp:nvSpPr>
        <dsp:cNvPr id="0" name=""/>
        <dsp:cNvSpPr/>
      </dsp:nvSpPr>
      <dsp:spPr>
        <a:xfrm>
          <a:off x="5705559" y="3043717"/>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Every booking event for each subject </a:t>
          </a:r>
        </a:p>
      </dsp:txBody>
      <dsp:txXfrm>
        <a:off x="5705559" y="3043717"/>
        <a:ext cx="898062" cy="698571"/>
      </dsp:txXfrm>
    </dsp:sp>
    <dsp:sp modelId="{1D47D8BF-5C87-405D-8EA3-F446D52EC931}">
      <dsp:nvSpPr>
        <dsp:cNvPr id="0" name=""/>
        <dsp:cNvSpPr/>
      </dsp:nvSpPr>
      <dsp:spPr>
        <a:xfrm rot="5400000">
          <a:off x="5688876" y="4745288"/>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FBCF5-54E0-4CF5-A364-0948EEDB6474}">
      <dsp:nvSpPr>
        <dsp:cNvPr id="0" name=""/>
        <dsp:cNvSpPr/>
      </dsp:nvSpPr>
      <dsp:spPr>
        <a:xfrm>
          <a:off x="5494543" y="3932188"/>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Record Variables of Interest; Classify Arrests as Substance Related</a:t>
          </a:r>
        </a:p>
      </dsp:txBody>
      <dsp:txXfrm>
        <a:off x="5536743" y="3974388"/>
        <a:ext cx="1150382" cy="779907"/>
      </dsp:txXfrm>
    </dsp:sp>
    <dsp:sp modelId="{D628D3B2-4693-4EEC-A705-8BFA92AA11CC}">
      <dsp:nvSpPr>
        <dsp:cNvPr id="0" name=""/>
        <dsp:cNvSpPr/>
      </dsp:nvSpPr>
      <dsp:spPr>
        <a:xfrm>
          <a:off x="6729325" y="4014620"/>
          <a:ext cx="898062" cy="698571"/>
        </a:xfrm>
        <a:prstGeom prst="rect">
          <a:avLst/>
        </a:prstGeom>
        <a:noFill/>
        <a:ln>
          <a:noFill/>
        </a:ln>
        <a:effectLst/>
      </dsp:spPr>
      <dsp:style>
        <a:lnRef idx="0">
          <a:scrgbClr r="0" g="0" b="0"/>
        </a:lnRef>
        <a:fillRef idx="0">
          <a:scrgbClr r="0" g="0" b="0"/>
        </a:fillRef>
        <a:effectRef idx="0">
          <a:scrgbClr r="0" g="0" b="0"/>
        </a:effectRef>
        <a:fontRef idx="minor"/>
      </dsp:style>
    </dsp:sp>
    <dsp:sp modelId="{CFA065E1-D225-4BEE-9853-BE71456E694D}">
      <dsp:nvSpPr>
        <dsp:cNvPr id="0" name=""/>
        <dsp:cNvSpPr/>
      </dsp:nvSpPr>
      <dsp:spPr>
        <a:xfrm rot="5400000">
          <a:off x="6712641" y="5716190"/>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EB39F-572E-4863-83FF-01E2609F1702}">
      <dsp:nvSpPr>
        <dsp:cNvPr id="0" name=""/>
        <dsp:cNvSpPr/>
      </dsp:nvSpPr>
      <dsp:spPr>
        <a:xfrm>
          <a:off x="6518308" y="4903091"/>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Search EMR for Subjects</a:t>
          </a:r>
        </a:p>
      </dsp:txBody>
      <dsp:txXfrm>
        <a:off x="6560508" y="4945291"/>
        <a:ext cx="1150382" cy="779907"/>
      </dsp:txXfrm>
    </dsp:sp>
    <dsp:sp modelId="{DCEA492A-69B5-4D07-8F21-156372692D56}">
      <dsp:nvSpPr>
        <dsp:cNvPr id="0" name=""/>
        <dsp:cNvSpPr/>
      </dsp:nvSpPr>
      <dsp:spPr>
        <a:xfrm>
          <a:off x="7753091" y="4985522"/>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Exclude Subjects without MRN</a:t>
          </a:r>
        </a:p>
      </dsp:txBody>
      <dsp:txXfrm>
        <a:off x="7753091" y="4985522"/>
        <a:ext cx="898062" cy="698571"/>
      </dsp:txXfrm>
    </dsp:sp>
    <dsp:sp modelId="{032A385F-FBC2-4187-9BCB-381E9AC27514}">
      <dsp:nvSpPr>
        <dsp:cNvPr id="0" name=""/>
        <dsp:cNvSpPr/>
      </dsp:nvSpPr>
      <dsp:spPr>
        <a:xfrm>
          <a:off x="7542074" y="5873993"/>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Record ED Visits within 12mo Release n=180</a:t>
          </a:r>
        </a:p>
      </dsp:txBody>
      <dsp:txXfrm>
        <a:off x="7584274" y="5916193"/>
        <a:ext cx="1150382" cy="779907"/>
      </dsp:txXfrm>
    </dsp:sp>
    <dsp:sp modelId="{BF7F7CB0-7721-4C57-AB19-834242388182}">
      <dsp:nvSpPr>
        <dsp:cNvPr id="0" name=""/>
        <dsp:cNvSpPr/>
      </dsp:nvSpPr>
      <dsp:spPr>
        <a:xfrm>
          <a:off x="8776856" y="5956425"/>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Include OSH data if available in EHR</a:t>
          </a:r>
        </a:p>
      </dsp:txBody>
      <dsp:txXfrm>
        <a:off x="8776856" y="5956425"/>
        <a:ext cx="898062" cy="698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87AB2-8BD8-4DBD-8FE1-53FB31A29985}">
      <dsp:nvSpPr>
        <dsp:cNvPr id="0" name=""/>
        <dsp:cNvSpPr/>
      </dsp:nvSpPr>
      <dsp:spPr>
        <a:xfrm rot="5400000">
          <a:off x="1593813" y="861678"/>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B7DCB-BCBD-4888-ABE9-F9F6AADB4EB1}">
      <dsp:nvSpPr>
        <dsp:cNvPr id="0" name=""/>
        <dsp:cNvSpPr/>
      </dsp:nvSpPr>
      <dsp:spPr>
        <a:xfrm>
          <a:off x="1429954" y="52122"/>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ACRJ Dataset Jan 2009-Dec 2021 n=21339</a:t>
          </a:r>
        </a:p>
      </dsp:txBody>
      <dsp:txXfrm>
        <a:off x="1472154" y="94322"/>
        <a:ext cx="1150382" cy="779907"/>
      </dsp:txXfrm>
    </dsp:sp>
    <dsp:sp modelId="{B0AE67FB-902B-4734-BB17-4C0306BB33BC}">
      <dsp:nvSpPr>
        <dsp:cNvPr id="0" name=""/>
        <dsp:cNvSpPr/>
      </dsp:nvSpPr>
      <dsp:spPr>
        <a:xfrm>
          <a:off x="2634262" y="131010"/>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Limit to 2019</a:t>
          </a:r>
        </a:p>
      </dsp:txBody>
      <dsp:txXfrm>
        <a:off x="2634262" y="131010"/>
        <a:ext cx="898062" cy="698571"/>
      </dsp:txXfrm>
    </dsp:sp>
    <dsp:sp modelId="{8A4FED98-00BD-4C1C-983F-2F683D52FF03}">
      <dsp:nvSpPr>
        <dsp:cNvPr id="0" name=""/>
        <dsp:cNvSpPr/>
      </dsp:nvSpPr>
      <dsp:spPr>
        <a:xfrm rot="5400000">
          <a:off x="2617579" y="1832580"/>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51149-C9C8-42C5-8A66-8A23E7C82318}">
      <dsp:nvSpPr>
        <dsp:cNvPr id="0" name=""/>
        <dsp:cNvSpPr/>
      </dsp:nvSpPr>
      <dsp:spPr>
        <a:xfrm>
          <a:off x="2423246" y="1019481"/>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2019 ACRJ Dataset n=2702</a:t>
          </a:r>
        </a:p>
      </dsp:txBody>
      <dsp:txXfrm>
        <a:off x="2465446" y="1061681"/>
        <a:ext cx="1150382" cy="779907"/>
      </dsp:txXfrm>
    </dsp:sp>
    <dsp:sp modelId="{72F9053A-FA34-45D3-A168-E561EAADEF55}">
      <dsp:nvSpPr>
        <dsp:cNvPr id="0" name=""/>
        <dsp:cNvSpPr/>
      </dsp:nvSpPr>
      <dsp:spPr>
        <a:xfrm>
          <a:off x="3658028" y="1101912"/>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Limit to Eligible Release Types</a:t>
          </a:r>
        </a:p>
      </dsp:txBody>
      <dsp:txXfrm>
        <a:off x="3658028" y="1101912"/>
        <a:ext cx="898062" cy="698571"/>
      </dsp:txXfrm>
    </dsp:sp>
    <dsp:sp modelId="{560FCD85-E3A6-4C1C-9E27-B5F1E2F15E2A}">
      <dsp:nvSpPr>
        <dsp:cNvPr id="0" name=""/>
        <dsp:cNvSpPr/>
      </dsp:nvSpPr>
      <dsp:spPr>
        <a:xfrm rot="5400000">
          <a:off x="3641344" y="2803483"/>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498C35-8832-4D0E-A15D-FC81FF625658}">
      <dsp:nvSpPr>
        <dsp:cNvPr id="0" name=""/>
        <dsp:cNvSpPr/>
      </dsp:nvSpPr>
      <dsp:spPr>
        <a:xfrm>
          <a:off x="3447011" y="1990383"/>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ACRJ Sample n=2266</a:t>
          </a:r>
        </a:p>
      </dsp:txBody>
      <dsp:txXfrm>
        <a:off x="3489211" y="2032583"/>
        <a:ext cx="1150382" cy="779907"/>
      </dsp:txXfrm>
    </dsp:sp>
    <dsp:sp modelId="{D5C6C27B-1BC2-468E-941A-0BBAE72F6E95}">
      <dsp:nvSpPr>
        <dsp:cNvPr id="0" name=""/>
        <dsp:cNvSpPr/>
      </dsp:nvSpPr>
      <dsp:spPr>
        <a:xfrm>
          <a:off x="4681793" y="2072815"/>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10 % Random Sample</a:t>
          </a:r>
        </a:p>
      </dsp:txBody>
      <dsp:txXfrm>
        <a:off x="4681793" y="2072815"/>
        <a:ext cx="898062" cy="698571"/>
      </dsp:txXfrm>
    </dsp:sp>
    <dsp:sp modelId="{37F27C25-4228-42EC-BC3B-E5F9E24292AA}">
      <dsp:nvSpPr>
        <dsp:cNvPr id="0" name=""/>
        <dsp:cNvSpPr/>
      </dsp:nvSpPr>
      <dsp:spPr>
        <a:xfrm rot="5400000">
          <a:off x="4665110" y="3774385"/>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5CB0D9-071D-4D4C-A8CE-799746AA8515}">
      <dsp:nvSpPr>
        <dsp:cNvPr id="0" name=""/>
        <dsp:cNvSpPr/>
      </dsp:nvSpPr>
      <dsp:spPr>
        <a:xfrm>
          <a:off x="4470777" y="2961286"/>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Study Sample n=216</a:t>
          </a:r>
        </a:p>
      </dsp:txBody>
      <dsp:txXfrm>
        <a:off x="4512977" y="3003486"/>
        <a:ext cx="1150382" cy="779907"/>
      </dsp:txXfrm>
    </dsp:sp>
    <dsp:sp modelId="{E03A4198-6F34-4FC4-8116-D175526A5AE5}">
      <dsp:nvSpPr>
        <dsp:cNvPr id="0" name=""/>
        <dsp:cNvSpPr/>
      </dsp:nvSpPr>
      <dsp:spPr>
        <a:xfrm>
          <a:off x="5705559" y="3043717"/>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Every booking event for each subject </a:t>
          </a:r>
        </a:p>
      </dsp:txBody>
      <dsp:txXfrm>
        <a:off x="5705559" y="3043717"/>
        <a:ext cx="898062" cy="698571"/>
      </dsp:txXfrm>
    </dsp:sp>
    <dsp:sp modelId="{1D47D8BF-5C87-405D-8EA3-F446D52EC931}">
      <dsp:nvSpPr>
        <dsp:cNvPr id="0" name=""/>
        <dsp:cNvSpPr/>
      </dsp:nvSpPr>
      <dsp:spPr>
        <a:xfrm rot="5400000">
          <a:off x="5688876" y="4745288"/>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FBCF5-54E0-4CF5-A364-0948EEDB6474}">
      <dsp:nvSpPr>
        <dsp:cNvPr id="0" name=""/>
        <dsp:cNvSpPr/>
      </dsp:nvSpPr>
      <dsp:spPr>
        <a:xfrm>
          <a:off x="5494543" y="3932188"/>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Record Variables of Interest; Classify Arrests as Substance Related</a:t>
          </a:r>
        </a:p>
      </dsp:txBody>
      <dsp:txXfrm>
        <a:off x="5536743" y="3974388"/>
        <a:ext cx="1150382" cy="779907"/>
      </dsp:txXfrm>
    </dsp:sp>
    <dsp:sp modelId="{D628D3B2-4693-4EEC-A705-8BFA92AA11CC}">
      <dsp:nvSpPr>
        <dsp:cNvPr id="0" name=""/>
        <dsp:cNvSpPr/>
      </dsp:nvSpPr>
      <dsp:spPr>
        <a:xfrm>
          <a:off x="6729325" y="4014620"/>
          <a:ext cx="898062" cy="698571"/>
        </a:xfrm>
        <a:prstGeom prst="rect">
          <a:avLst/>
        </a:prstGeom>
        <a:noFill/>
        <a:ln>
          <a:noFill/>
        </a:ln>
        <a:effectLst/>
      </dsp:spPr>
      <dsp:style>
        <a:lnRef idx="0">
          <a:scrgbClr r="0" g="0" b="0"/>
        </a:lnRef>
        <a:fillRef idx="0">
          <a:scrgbClr r="0" g="0" b="0"/>
        </a:fillRef>
        <a:effectRef idx="0">
          <a:scrgbClr r="0" g="0" b="0"/>
        </a:effectRef>
        <a:fontRef idx="minor"/>
      </dsp:style>
    </dsp:sp>
    <dsp:sp modelId="{CFA065E1-D225-4BEE-9853-BE71456E694D}">
      <dsp:nvSpPr>
        <dsp:cNvPr id="0" name=""/>
        <dsp:cNvSpPr/>
      </dsp:nvSpPr>
      <dsp:spPr>
        <a:xfrm rot="5400000">
          <a:off x="6712641" y="5716190"/>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EB39F-572E-4863-83FF-01E2609F1702}">
      <dsp:nvSpPr>
        <dsp:cNvPr id="0" name=""/>
        <dsp:cNvSpPr/>
      </dsp:nvSpPr>
      <dsp:spPr>
        <a:xfrm>
          <a:off x="6518308" y="4903091"/>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Search EMR for Subjects</a:t>
          </a:r>
        </a:p>
      </dsp:txBody>
      <dsp:txXfrm>
        <a:off x="6560508" y="4945291"/>
        <a:ext cx="1150382" cy="779907"/>
      </dsp:txXfrm>
    </dsp:sp>
    <dsp:sp modelId="{DCEA492A-69B5-4D07-8F21-156372692D56}">
      <dsp:nvSpPr>
        <dsp:cNvPr id="0" name=""/>
        <dsp:cNvSpPr/>
      </dsp:nvSpPr>
      <dsp:spPr>
        <a:xfrm>
          <a:off x="7753091" y="4985522"/>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Exclude Subjects without MRN</a:t>
          </a:r>
        </a:p>
      </dsp:txBody>
      <dsp:txXfrm>
        <a:off x="7753091" y="4985522"/>
        <a:ext cx="898062" cy="698571"/>
      </dsp:txXfrm>
    </dsp:sp>
    <dsp:sp modelId="{032A385F-FBC2-4187-9BCB-381E9AC27514}">
      <dsp:nvSpPr>
        <dsp:cNvPr id="0" name=""/>
        <dsp:cNvSpPr/>
      </dsp:nvSpPr>
      <dsp:spPr>
        <a:xfrm>
          <a:off x="7542074" y="5873993"/>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Record ED Visits within 12mo Release n=180</a:t>
          </a:r>
        </a:p>
      </dsp:txBody>
      <dsp:txXfrm>
        <a:off x="7584274" y="5916193"/>
        <a:ext cx="1150382" cy="779907"/>
      </dsp:txXfrm>
    </dsp:sp>
    <dsp:sp modelId="{BF7F7CB0-7721-4C57-AB19-834242388182}">
      <dsp:nvSpPr>
        <dsp:cNvPr id="0" name=""/>
        <dsp:cNvSpPr/>
      </dsp:nvSpPr>
      <dsp:spPr>
        <a:xfrm>
          <a:off x="8776856" y="5956425"/>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Include OSH data if available in EHR</a:t>
          </a:r>
        </a:p>
      </dsp:txBody>
      <dsp:txXfrm>
        <a:off x="8776856" y="5956425"/>
        <a:ext cx="898062" cy="6985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87AB2-8BD8-4DBD-8FE1-53FB31A29985}">
      <dsp:nvSpPr>
        <dsp:cNvPr id="0" name=""/>
        <dsp:cNvSpPr/>
      </dsp:nvSpPr>
      <dsp:spPr>
        <a:xfrm rot="5400000">
          <a:off x="1593813" y="861678"/>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B7DCB-BCBD-4888-ABE9-F9F6AADB4EB1}">
      <dsp:nvSpPr>
        <dsp:cNvPr id="0" name=""/>
        <dsp:cNvSpPr/>
      </dsp:nvSpPr>
      <dsp:spPr>
        <a:xfrm>
          <a:off x="1429954" y="52122"/>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ACRJ Dataset Jan 2009-Dec 2021 n=21339</a:t>
          </a:r>
        </a:p>
      </dsp:txBody>
      <dsp:txXfrm>
        <a:off x="1472154" y="94322"/>
        <a:ext cx="1150382" cy="779907"/>
      </dsp:txXfrm>
    </dsp:sp>
    <dsp:sp modelId="{B0AE67FB-902B-4734-BB17-4C0306BB33BC}">
      <dsp:nvSpPr>
        <dsp:cNvPr id="0" name=""/>
        <dsp:cNvSpPr/>
      </dsp:nvSpPr>
      <dsp:spPr>
        <a:xfrm>
          <a:off x="2634262" y="131010"/>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Limit to 2019</a:t>
          </a:r>
        </a:p>
      </dsp:txBody>
      <dsp:txXfrm>
        <a:off x="2634262" y="131010"/>
        <a:ext cx="898062" cy="698571"/>
      </dsp:txXfrm>
    </dsp:sp>
    <dsp:sp modelId="{8A4FED98-00BD-4C1C-983F-2F683D52FF03}">
      <dsp:nvSpPr>
        <dsp:cNvPr id="0" name=""/>
        <dsp:cNvSpPr/>
      </dsp:nvSpPr>
      <dsp:spPr>
        <a:xfrm rot="5400000">
          <a:off x="2617579" y="1832580"/>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51149-C9C8-42C5-8A66-8A23E7C82318}">
      <dsp:nvSpPr>
        <dsp:cNvPr id="0" name=""/>
        <dsp:cNvSpPr/>
      </dsp:nvSpPr>
      <dsp:spPr>
        <a:xfrm>
          <a:off x="2423246" y="1019481"/>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2019 ACRJ Dataset n=2702</a:t>
          </a:r>
        </a:p>
      </dsp:txBody>
      <dsp:txXfrm>
        <a:off x="2465446" y="1061681"/>
        <a:ext cx="1150382" cy="779907"/>
      </dsp:txXfrm>
    </dsp:sp>
    <dsp:sp modelId="{72F9053A-FA34-45D3-A168-E561EAADEF55}">
      <dsp:nvSpPr>
        <dsp:cNvPr id="0" name=""/>
        <dsp:cNvSpPr/>
      </dsp:nvSpPr>
      <dsp:spPr>
        <a:xfrm>
          <a:off x="3658028" y="1101912"/>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Limit to Eligible Release Types</a:t>
          </a:r>
        </a:p>
      </dsp:txBody>
      <dsp:txXfrm>
        <a:off x="3658028" y="1101912"/>
        <a:ext cx="898062" cy="698571"/>
      </dsp:txXfrm>
    </dsp:sp>
    <dsp:sp modelId="{560FCD85-E3A6-4C1C-9E27-B5F1E2F15E2A}">
      <dsp:nvSpPr>
        <dsp:cNvPr id="0" name=""/>
        <dsp:cNvSpPr/>
      </dsp:nvSpPr>
      <dsp:spPr>
        <a:xfrm rot="5400000">
          <a:off x="3641344" y="2803483"/>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498C35-8832-4D0E-A15D-FC81FF625658}">
      <dsp:nvSpPr>
        <dsp:cNvPr id="0" name=""/>
        <dsp:cNvSpPr/>
      </dsp:nvSpPr>
      <dsp:spPr>
        <a:xfrm>
          <a:off x="3447011" y="1990383"/>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ACRJ Sample n=2266</a:t>
          </a:r>
        </a:p>
      </dsp:txBody>
      <dsp:txXfrm>
        <a:off x="3489211" y="2032583"/>
        <a:ext cx="1150382" cy="779907"/>
      </dsp:txXfrm>
    </dsp:sp>
    <dsp:sp modelId="{D5C6C27B-1BC2-468E-941A-0BBAE72F6E95}">
      <dsp:nvSpPr>
        <dsp:cNvPr id="0" name=""/>
        <dsp:cNvSpPr/>
      </dsp:nvSpPr>
      <dsp:spPr>
        <a:xfrm>
          <a:off x="4681793" y="2072815"/>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10 % Random Sample</a:t>
          </a:r>
        </a:p>
      </dsp:txBody>
      <dsp:txXfrm>
        <a:off x="4681793" y="2072815"/>
        <a:ext cx="898062" cy="698571"/>
      </dsp:txXfrm>
    </dsp:sp>
    <dsp:sp modelId="{37F27C25-4228-42EC-BC3B-E5F9E24292AA}">
      <dsp:nvSpPr>
        <dsp:cNvPr id="0" name=""/>
        <dsp:cNvSpPr/>
      </dsp:nvSpPr>
      <dsp:spPr>
        <a:xfrm rot="5400000">
          <a:off x="4665110" y="3774385"/>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5CB0D9-071D-4D4C-A8CE-799746AA8515}">
      <dsp:nvSpPr>
        <dsp:cNvPr id="0" name=""/>
        <dsp:cNvSpPr/>
      </dsp:nvSpPr>
      <dsp:spPr>
        <a:xfrm>
          <a:off x="4470777" y="2961286"/>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Study Sample n=216</a:t>
          </a:r>
        </a:p>
      </dsp:txBody>
      <dsp:txXfrm>
        <a:off x="4512977" y="3003486"/>
        <a:ext cx="1150382" cy="779907"/>
      </dsp:txXfrm>
    </dsp:sp>
    <dsp:sp modelId="{E03A4198-6F34-4FC4-8116-D175526A5AE5}">
      <dsp:nvSpPr>
        <dsp:cNvPr id="0" name=""/>
        <dsp:cNvSpPr/>
      </dsp:nvSpPr>
      <dsp:spPr>
        <a:xfrm>
          <a:off x="5705559" y="3043717"/>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Every booking event for each subject </a:t>
          </a:r>
        </a:p>
      </dsp:txBody>
      <dsp:txXfrm>
        <a:off x="5705559" y="3043717"/>
        <a:ext cx="898062" cy="698571"/>
      </dsp:txXfrm>
    </dsp:sp>
    <dsp:sp modelId="{1D47D8BF-5C87-405D-8EA3-F446D52EC931}">
      <dsp:nvSpPr>
        <dsp:cNvPr id="0" name=""/>
        <dsp:cNvSpPr/>
      </dsp:nvSpPr>
      <dsp:spPr>
        <a:xfrm rot="5400000">
          <a:off x="5688876" y="4745288"/>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FBCF5-54E0-4CF5-A364-0948EEDB6474}">
      <dsp:nvSpPr>
        <dsp:cNvPr id="0" name=""/>
        <dsp:cNvSpPr/>
      </dsp:nvSpPr>
      <dsp:spPr>
        <a:xfrm>
          <a:off x="5494543" y="3932188"/>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Record Variables of Interest; Classify Arrests as Substance Related</a:t>
          </a:r>
        </a:p>
      </dsp:txBody>
      <dsp:txXfrm>
        <a:off x="5536743" y="3974388"/>
        <a:ext cx="1150382" cy="779907"/>
      </dsp:txXfrm>
    </dsp:sp>
    <dsp:sp modelId="{D628D3B2-4693-4EEC-A705-8BFA92AA11CC}">
      <dsp:nvSpPr>
        <dsp:cNvPr id="0" name=""/>
        <dsp:cNvSpPr/>
      </dsp:nvSpPr>
      <dsp:spPr>
        <a:xfrm>
          <a:off x="6729325" y="4014620"/>
          <a:ext cx="898062" cy="698571"/>
        </a:xfrm>
        <a:prstGeom prst="rect">
          <a:avLst/>
        </a:prstGeom>
        <a:noFill/>
        <a:ln>
          <a:noFill/>
        </a:ln>
        <a:effectLst/>
      </dsp:spPr>
      <dsp:style>
        <a:lnRef idx="0">
          <a:scrgbClr r="0" g="0" b="0"/>
        </a:lnRef>
        <a:fillRef idx="0">
          <a:scrgbClr r="0" g="0" b="0"/>
        </a:fillRef>
        <a:effectRef idx="0">
          <a:scrgbClr r="0" g="0" b="0"/>
        </a:effectRef>
        <a:fontRef idx="minor"/>
      </dsp:style>
    </dsp:sp>
    <dsp:sp modelId="{CFA065E1-D225-4BEE-9853-BE71456E694D}">
      <dsp:nvSpPr>
        <dsp:cNvPr id="0" name=""/>
        <dsp:cNvSpPr/>
      </dsp:nvSpPr>
      <dsp:spPr>
        <a:xfrm rot="5400000">
          <a:off x="6712641" y="5716190"/>
          <a:ext cx="733500" cy="835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EB39F-572E-4863-83FF-01E2609F1702}">
      <dsp:nvSpPr>
        <dsp:cNvPr id="0" name=""/>
        <dsp:cNvSpPr/>
      </dsp:nvSpPr>
      <dsp:spPr>
        <a:xfrm>
          <a:off x="6518308" y="4903091"/>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Search EMR for Subjects</a:t>
          </a:r>
        </a:p>
      </dsp:txBody>
      <dsp:txXfrm>
        <a:off x="6560508" y="4945291"/>
        <a:ext cx="1150382" cy="779907"/>
      </dsp:txXfrm>
    </dsp:sp>
    <dsp:sp modelId="{DCEA492A-69B5-4D07-8F21-156372692D56}">
      <dsp:nvSpPr>
        <dsp:cNvPr id="0" name=""/>
        <dsp:cNvSpPr/>
      </dsp:nvSpPr>
      <dsp:spPr>
        <a:xfrm>
          <a:off x="7753091" y="4985522"/>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Exclude Subjects without MRN</a:t>
          </a:r>
        </a:p>
      </dsp:txBody>
      <dsp:txXfrm>
        <a:off x="7753091" y="4985522"/>
        <a:ext cx="898062" cy="698571"/>
      </dsp:txXfrm>
    </dsp:sp>
    <dsp:sp modelId="{032A385F-FBC2-4187-9BCB-381E9AC27514}">
      <dsp:nvSpPr>
        <dsp:cNvPr id="0" name=""/>
        <dsp:cNvSpPr/>
      </dsp:nvSpPr>
      <dsp:spPr>
        <a:xfrm>
          <a:off x="7542074" y="5873993"/>
          <a:ext cx="1234782" cy="8643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Record ED Visits within 12mo Release n=180</a:t>
          </a:r>
        </a:p>
      </dsp:txBody>
      <dsp:txXfrm>
        <a:off x="7584274" y="5916193"/>
        <a:ext cx="1150382" cy="779907"/>
      </dsp:txXfrm>
    </dsp:sp>
    <dsp:sp modelId="{BF7F7CB0-7721-4C57-AB19-834242388182}">
      <dsp:nvSpPr>
        <dsp:cNvPr id="0" name=""/>
        <dsp:cNvSpPr/>
      </dsp:nvSpPr>
      <dsp:spPr>
        <a:xfrm>
          <a:off x="8776856" y="5956425"/>
          <a:ext cx="898062" cy="69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Include OSH data if available in EHR</a:t>
          </a:r>
        </a:p>
      </dsp:txBody>
      <dsp:txXfrm>
        <a:off x="8776856" y="5956425"/>
        <a:ext cx="898062" cy="698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5DB9D-3270-4A0C-8B01-2A8FD6ADAFB2}">
      <dsp:nvSpPr>
        <dsp:cNvPr id="0" name=""/>
        <dsp:cNvSpPr/>
      </dsp:nvSpPr>
      <dsp:spPr>
        <a:xfrm rot="5400000">
          <a:off x="2392421" y="1265951"/>
          <a:ext cx="1111780" cy="126572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650BAB-042E-4012-877D-81D95A3B8C79}">
      <dsp:nvSpPr>
        <dsp:cNvPr id="0" name=""/>
        <dsp:cNvSpPr/>
      </dsp:nvSpPr>
      <dsp:spPr>
        <a:xfrm>
          <a:off x="2185298" y="33520"/>
          <a:ext cx="1696722" cy="13100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R10 Dataset Fiscal Year 2012-2021 Consumer Data, Services Data, and Diagnosis Data </a:t>
          </a:r>
        </a:p>
      </dsp:txBody>
      <dsp:txXfrm>
        <a:off x="2249261" y="97483"/>
        <a:ext cx="1568796" cy="1182122"/>
      </dsp:txXfrm>
    </dsp:sp>
    <dsp:sp modelId="{B2927CBF-174E-4113-B176-0F011402066F}">
      <dsp:nvSpPr>
        <dsp:cNvPr id="0" name=""/>
        <dsp:cNvSpPr/>
      </dsp:nvSpPr>
      <dsp:spPr>
        <a:xfrm>
          <a:off x="3969451" y="158463"/>
          <a:ext cx="1361212" cy="105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Limit to FY 2019-2021</a:t>
          </a:r>
        </a:p>
      </dsp:txBody>
      <dsp:txXfrm>
        <a:off x="3969451" y="158463"/>
        <a:ext cx="1361212" cy="1058838"/>
      </dsp:txXfrm>
    </dsp:sp>
    <dsp:sp modelId="{17340BA2-DA22-47D4-B684-7B8AF8E9A9C3}">
      <dsp:nvSpPr>
        <dsp:cNvPr id="0" name=""/>
        <dsp:cNvSpPr/>
      </dsp:nvSpPr>
      <dsp:spPr>
        <a:xfrm rot="5400000">
          <a:off x="3989628" y="2737568"/>
          <a:ext cx="1111780" cy="126572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AAA86-6B8F-4985-9511-734AF167BA85}">
      <dsp:nvSpPr>
        <dsp:cNvPr id="0" name=""/>
        <dsp:cNvSpPr/>
      </dsp:nvSpPr>
      <dsp:spPr>
        <a:xfrm>
          <a:off x="3695074" y="1505137"/>
          <a:ext cx="1871584" cy="13100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Identify ACRJ Subjects in R10 Consumer Dataset by Birth Date, First Name, Last Name</a:t>
          </a:r>
        </a:p>
      </dsp:txBody>
      <dsp:txXfrm>
        <a:off x="3759037" y="1569100"/>
        <a:ext cx="1743658" cy="1182122"/>
      </dsp:txXfrm>
    </dsp:sp>
    <dsp:sp modelId="{4DC5F634-5189-492F-A018-119D789F647D}">
      <dsp:nvSpPr>
        <dsp:cNvPr id="0" name=""/>
        <dsp:cNvSpPr/>
      </dsp:nvSpPr>
      <dsp:spPr>
        <a:xfrm>
          <a:off x="5566658" y="1630080"/>
          <a:ext cx="1361212" cy="105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Only Include subjects with all three identifiers matching</a:t>
          </a:r>
        </a:p>
      </dsp:txBody>
      <dsp:txXfrm>
        <a:off x="5566658" y="1630080"/>
        <a:ext cx="1361212" cy="1058838"/>
      </dsp:txXfrm>
    </dsp:sp>
    <dsp:sp modelId="{84EDC52B-3396-4EEC-985D-94FDED175227}">
      <dsp:nvSpPr>
        <dsp:cNvPr id="0" name=""/>
        <dsp:cNvSpPr/>
      </dsp:nvSpPr>
      <dsp:spPr>
        <a:xfrm rot="5400000">
          <a:off x="5499403" y="4209184"/>
          <a:ext cx="1111780" cy="126572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AABFEE-F430-4F8E-8B15-A616BCD1986C}">
      <dsp:nvSpPr>
        <dsp:cNvPr id="0" name=""/>
        <dsp:cNvSpPr/>
      </dsp:nvSpPr>
      <dsp:spPr>
        <a:xfrm>
          <a:off x="5204849" y="2976753"/>
          <a:ext cx="1871584" cy="13100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Use Consumer ID to Match Subjects to Service and Diagnosis Data</a:t>
          </a:r>
        </a:p>
      </dsp:txBody>
      <dsp:txXfrm>
        <a:off x="5268812" y="3040716"/>
        <a:ext cx="1743658" cy="1182122"/>
      </dsp:txXfrm>
    </dsp:sp>
    <dsp:sp modelId="{0196ED95-3D67-4F2E-B7CA-EBCE5C80721E}">
      <dsp:nvSpPr>
        <dsp:cNvPr id="0" name=""/>
        <dsp:cNvSpPr/>
      </dsp:nvSpPr>
      <dsp:spPr>
        <a:xfrm>
          <a:off x="7076433" y="3101696"/>
          <a:ext cx="1361212" cy="1058838"/>
        </a:xfrm>
        <a:prstGeom prst="rect">
          <a:avLst/>
        </a:prstGeom>
        <a:noFill/>
        <a:ln>
          <a:noFill/>
        </a:ln>
        <a:effectLst/>
      </dsp:spPr>
      <dsp:style>
        <a:lnRef idx="0">
          <a:scrgbClr r="0" g="0" b="0"/>
        </a:lnRef>
        <a:fillRef idx="0">
          <a:scrgbClr r="0" g="0" b="0"/>
        </a:fillRef>
        <a:effectRef idx="0">
          <a:scrgbClr r="0" g="0" b="0"/>
        </a:effectRef>
        <a:fontRef idx="minor"/>
      </dsp:style>
    </dsp:sp>
    <dsp:sp modelId="{976C2C3A-276E-4223-B476-9FC4A97F76A5}">
      <dsp:nvSpPr>
        <dsp:cNvPr id="0" name=""/>
        <dsp:cNvSpPr/>
      </dsp:nvSpPr>
      <dsp:spPr>
        <a:xfrm>
          <a:off x="6714624" y="4448370"/>
          <a:ext cx="1871584" cy="13100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Record Variables of Interest</a:t>
          </a:r>
        </a:p>
      </dsp:txBody>
      <dsp:txXfrm>
        <a:off x="6778587" y="4512333"/>
        <a:ext cx="1743658" cy="1182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14D87-1497-4D64-9B44-9FEC22B6AFC3}">
      <dsp:nvSpPr>
        <dsp:cNvPr id="0" name=""/>
        <dsp:cNvSpPr/>
      </dsp:nvSpPr>
      <dsp:spPr>
        <a:xfrm>
          <a:off x="0" y="185754"/>
          <a:ext cx="6589260" cy="15492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a:t>N=180</a:t>
          </a:r>
        </a:p>
      </dsp:txBody>
      <dsp:txXfrm>
        <a:off x="75630" y="261384"/>
        <a:ext cx="6438000" cy="1398021"/>
      </dsp:txXfrm>
    </dsp:sp>
    <dsp:sp modelId="{D35D3E0C-A4B6-4769-BFB8-C3FBD00223B7}">
      <dsp:nvSpPr>
        <dsp:cNvPr id="0" name=""/>
        <dsp:cNvSpPr/>
      </dsp:nvSpPr>
      <dsp:spPr>
        <a:xfrm>
          <a:off x="0" y="1847355"/>
          <a:ext cx="6589260" cy="154928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a:t>Average Age at Release: 35.42 Standard Deviation: 11.8</a:t>
          </a:r>
        </a:p>
      </dsp:txBody>
      <dsp:txXfrm>
        <a:off x="75630" y="1922985"/>
        <a:ext cx="6438000" cy="1398021"/>
      </dsp:txXfrm>
    </dsp:sp>
    <dsp:sp modelId="{863FFA9C-2CCE-4EDC-B157-3159DC0E8204}">
      <dsp:nvSpPr>
        <dsp:cNvPr id="0" name=""/>
        <dsp:cNvSpPr/>
      </dsp:nvSpPr>
      <dsp:spPr>
        <a:xfrm>
          <a:off x="0" y="3508957"/>
          <a:ext cx="6589260" cy="154928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a:t>69% Male</a:t>
          </a:r>
        </a:p>
      </dsp:txBody>
      <dsp:txXfrm>
        <a:off x="75630" y="3584587"/>
        <a:ext cx="6438000" cy="13980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ADB29-451B-49C5-8E10-E33853922E7B}">
      <dsp:nvSpPr>
        <dsp:cNvPr id="0" name=""/>
        <dsp:cNvSpPr/>
      </dsp:nvSpPr>
      <dsp:spPr>
        <a:xfrm>
          <a:off x="0" y="829153"/>
          <a:ext cx="11185743" cy="15307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44F6A-08D2-43BC-B324-584C3B2D8AB8}">
      <dsp:nvSpPr>
        <dsp:cNvPr id="0" name=""/>
        <dsp:cNvSpPr/>
      </dsp:nvSpPr>
      <dsp:spPr>
        <a:xfrm>
          <a:off x="463050" y="1173571"/>
          <a:ext cx="841910" cy="841910"/>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2267A-F26F-4542-8C79-1719918FB67F}">
      <dsp:nvSpPr>
        <dsp:cNvPr id="0" name=""/>
        <dsp:cNvSpPr/>
      </dsp:nvSpPr>
      <dsp:spPr>
        <a:xfrm>
          <a:off x="1768011" y="829153"/>
          <a:ext cx="9417731" cy="153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04" tIns="162004" rIns="162004" bIns="162004" numCol="1" spcCol="1270" anchor="ctr" anchorCtr="0">
          <a:noAutofit/>
        </a:bodyPr>
        <a:lstStyle/>
        <a:p>
          <a:pPr lvl="0" algn="l" defTabSz="1111250">
            <a:lnSpc>
              <a:spcPct val="100000"/>
            </a:lnSpc>
            <a:spcBef>
              <a:spcPct val="0"/>
            </a:spcBef>
            <a:spcAft>
              <a:spcPct val="35000"/>
            </a:spcAft>
          </a:pPr>
          <a:r>
            <a:rPr lang="en-US" sz="2500" kern="1200"/>
            <a:t>No statistically significant relationship between increasing number of arrests and ED utilization; p=0.319</a:t>
          </a:r>
        </a:p>
      </dsp:txBody>
      <dsp:txXfrm>
        <a:off x="1768011" y="829153"/>
        <a:ext cx="9417731" cy="1530745"/>
      </dsp:txXfrm>
    </dsp:sp>
    <dsp:sp modelId="{75BBCEE7-128E-4B3A-A89B-B78FDC3BDBAB}">
      <dsp:nvSpPr>
        <dsp:cNvPr id="0" name=""/>
        <dsp:cNvSpPr/>
      </dsp:nvSpPr>
      <dsp:spPr>
        <a:xfrm>
          <a:off x="0" y="2742586"/>
          <a:ext cx="11185743" cy="15307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11ABF-C356-4D4D-A3E1-EB7D24F02C1B}">
      <dsp:nvSpPr>
        <dsp:cNvPr id="0" name=""/>
        <dsp:cNvSpPr/>
      </dsp:nvSpPr>
      <dsp:spPr>
        <a:xfrm>
          <a:off x="463050" y="3087004"/>
          <a:ext cx="841910" cy="8419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8ECE9-BC23-44F8-AB06-EE287D52ECD4}">
      <dsp:nvSpPr>
        <dsp:cNvPr id="0" name=""/>
        <dsp:cNvSpPr/>
      </dsp:nvSpPr>
      <dsp:spPr>
        <a:xfrm>
          <a:off x="1768011" y="2742586"/>
          <a:ext cx="9417731" cy="153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04" tIns="162004" rIns="162004" bIns="162004" numCol="1" spcCol="1270" anchor="ctr" anchorCtr="0">
          <a:noAutofit/>
        </a:bodyPr>
        <a:lstStyle/>
        <a:p>
          <a:pPr lvl="0" algn="l" defTabSz="1111250">
            <a:lnSpc>
              <a:spcPct val="100000"/>
            </a:lnSpc>
            <a:spcBef>
              <a:spcPct val="0"/>
            </a:spcBef>
            <a:spcAft>
              <a:spcPct val="35000"/>
            </a:spcAft>
          </a:pPr>
          <a:r>
            <a:rPr lang="en-US" sz="2500" kern="1200" dirty="0"/>
            <a:t>No statistically significant relationship between increasing number of arrests and total number of ED visits; p=0.158</a:t>
          </a:r>
        </a:p>
      </dsp:txBody>
      <dsp:txXfrm>
        <a:off x="1768011" y="2742586"/>
        <a:ext cx="9417731" cy="15307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600A1-AAAB-4BAB-8452-203CFE2453FD}"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E7235-878E-4749-90A6-D82716715E55}" type="slidenum">
              <a:rPr lang="en-US" smtClean="0"/>
              <a:t>‹#›</a:t>
            </a:fld>
            <a:endParaRPr lang="en-US"/>
          </a:p>
        </p:txBody>
      </p:sp>
    </p:spTree>
    <p:extLst>
      <p:ext uri="{BB962C8B-B14F-4D97-AF65-F5344CB8AC3E}">
        <p14:creationId xmlns:p14="http://schemas.microsoft.com/office/powerpoint/2010/main" val="136437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C6FE7235-878E-4749-90A6-D82716715E55}" type="slidenum">
              <a:rPr lang="en-US" smtClean="0"/>
              <a:t>1</a:t>
            </a:fld>
            <a:endParaRPr lang="en-US"/>
          </a:p>
        </p:txBody>
      </p:sp>
    </p:spTree>
    <p:extLst>
      <p:ext uri="{BB962C8B-B14F-4D97-AF65-F5344CB8AC3E}">
        <p14:creationId xmlns:p14="http://schemas.microsoft.com/office/powerpoint/2010/main" val="270567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then searched each subject within the </a:t>
            </a:r>
            <a:r>
              <a:rPr lang="en-US" dirty="0" err="1"/>
              <a:t>UVAHealth</a:t>
            </a:r>
            <a:r>
              <a:rPr lang="en-US" dirty="0"/>
              <a:t> Electronic Medical Record, Epic. It had to match first name, last name, and date of birth to have the Medical Record Number recorded. Subjects without an MRN were excluded from this study.</a:t>
            </a:r>
          </a:p>
        </p:txBody>
      </p:sp>
      <p:sp>
        <p:nvSpPr>
          <p:cNvPr id="4" name="Slide Number Placeholder 3"/>
          <p:cNvSpPr>
            <a:spLocks noGrp="1"/>
          </p:cNvSpPr>
          <p:nvPr>
            <p:ph type="sldNum" sz="quarter" idx="5"/>
          </p:nvPr>
        </p:nvSpPr>
        <p:spPr/>
        <p:txBody>
          <a:bodyPr/>
          <a:lstStyle/>
          <a:p>
            <a:fld id="{C6FE7235-878E-4749-90A6-D82716715E55}" type="slidenum">
              <a:rPr lang="en-US" smtClean="0"/>
              <a:t>11</a:t>
            </a:fld>
            <a:endParaRPr lang="en-US"/>
          </a:p>
        </p:txBody>
      </p:sp>
    </p:spTree>
    <p:extLst>
      <p:ext uri="{BB962C8B-B14F-4D97-AF65-F5344CB8AC3E}">
        <p14:creationId xmlns:p14="http://schemas.microsoft.com/office/powerpoint/2010/main" val="329842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then recorded every ED visit within 12 months of release from ACRJ, including date of visit and final diagnoses. If available in Epic, I also recorded ED data from outside hospitals.</a:t>
            </a:r>
          </a:p>
        </p:txBody>
      </p:sp>
      <p:sp>
        <p:nvSpPr>
          <p:cNvPr id="4" name="Slide Number Placeholder 3"/>
          <p:cNvSpPr>
            <a:spLocks noGrp="1"/>
          </p:cNvSpPr>
          <p:nvPr>
            <p:ph type="sldNum" sz="quarter" idx="5"/>
          </p:nvPr>
        </p:nvSpPr>
        <p:spPr/>
        <p:txBody>
          <a:bodyPr/>
          <a:lstStyle/>
          <a:p>
            <a:fld id="{C6FE7235-878E-4749-90A6-D82716715E55}" type="slidenum">
              <a:rPr lang="en-US" smtClean="0"/>
              <a:t>12</a:t>
            </a:fld>
            <a:endParaRPr lang="en-US"/>
          </a:p>
        </p:txBody>
      </p:sp>
    </p:spTree>
    <p:extLst>
      <p:ext uri="{BB962C8B-B14F-4D97-AF65-F5344CB8AC3E}">
        <p14:creationId xmlns:p14="http://schemas.microsoft.com/office/powerpoint/2010/main" val="158694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Region 10, I received data categorized by Fiscal Year from 2012-2021 with multiple file types per year. I limited the data to FY 2019-2021, to capture the period post-release from the ACRJ and then recorded my variables of interest.</a:t>
            </a:r>
          </a:p>
        </p:txBody>
      </p:sp>
      <p:sp>
        <p:nvSpPr>
          <p:cNvPr id="4" name="Slide Number Placeholder 3"/>
          <p:cNvSpPr>
            <a:spLocks noGrp="1"/>
          </p:cNvSpPr>
          <p:nvPr>
            <p:ph type="sldNum" sz="quarter" idx="5"/>
          </p:nvPr>
        </p:nvSpPr>
        <p:spPr/>
        <p:txBody>
          <a:bodyPr/>
          <a:lstStyle/>
          <a:p>
            <a:fld id="{C6FE7235-878E-4749-90A6-D82716715E55}" type="slidenum">
              <a:rPr lang="en-US" smtClean="0"/>
              <a:t>13</a:t>
            </a:fld>
            <a:endParaRPr lang="en-US"/>
          </a:p>
        </p:txBody>
      </p:sp>
    </p:spTree>
    <p:extLst>
      <p:ext uri="{BB962C8B-B14F-4D97-AF65-F5344CB8AC3E}">
        <p14:creationId xmlns:p14="http://schemas.microsoft.com/office/powerpoint/2010/main" val="388576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sample population consisted of 180 subjects. The average age at release was 35 years old and the population was approximately 2/3 male</a:t>
            </a:r>
          </a:p>
        </p:txBody>
      </p:sp>
      <p:sp>
        <p:nvSpPr>
          <p:cNvPr id="4" name="Slide Number Placeholder 3"/>
          <p:cNvSpPr>
            <a:spLocks noGrp="1"/>
          </p:cNvSpPr>
          <p:nvPr>
            <p:ph type="sldNum" sz="quarter" idx="5"/>
          </p:nvPr>
        </p:nvSpPr>
        <p:spPr/>
        <p:txBody>
          <a:bodyPr/>
          <a:lstStyle/>
          <a:p>
            <a:fld id="{C6FE7235-878E-4749-90A6-D82716715E55}" type="slidenum">
              <a:rPr lang="en-US" smtClean="0"/>
              <a:t>14</a:t>
            </a:fld>
            <a:endParaRPr lang="en-US"/>
          </a:p>
        </p:txBody>
      </p:sp>
    </p:spTree>
    <p:extLst>
      <p:ext uri="{BB962C8B-B14F-4D97-AF65-F5344CB8AC3E}">
        <p14:creationId xmlns:p14="http://schemas.microsoft.com/office/powerpoint/2010/main" val="176485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first at the emergency department utilization for the study population, just over 40% of subjects had an ED visit within 1 year of release from the ACRJ. 40%!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those with an ED visit, 23% had an ED visit for a substance-use related diagnosis.</a:t>
            </a:r>
          </a:p>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15</a:t>
            </a:fld>
            <a:endParaRPr lang="en-US"/>
          </a:p>
        </p:txBody>
      </p:sp>
    </p:spTree>
    <p:extLst>
      <p:ext uri="{BB962C8B-B14F-4D97-AF65-F5344CB8AC3E}">
        <p14:creationId xmlns:p14="http://schemas.microsoft.com/office/powerpoint/2010/main" val="1528144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number of ED visits of the sample population to national data, I found that there were over 3x the number of ED visits, a statistically significant finding. There were 125 ED visits per 100 persons in a 12-month period. This means that not only is a high proportion of this population is going to the ED, but they are going multiple times. </a:t>
            </a:r>
          </a:p>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16</a:t>
            </a:fld>
            <a:endParaRPr lang="en-US"/>
          </a:p>
        </p:txBody>
      </p:sp>
    </p:spTree>
    <p:extLst>
      <p:ext uri="{BB962C8B-B14F-4D97-AF65-F5344CB8AC3E}">
        <p14:creationId xmlns:p14="http://schemas.microsoft.com/office/powerpoint/2010/main" val="4099281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see if arrest type predicts ED utilization, I compared ED utilization rates for those with and without a substance-related arrest. There is little difference between these two groups in ED utilization, with no statistical significance. </a:t>
            </a:r>
          </a:p>
          <a:p>
            <a:endParaRPr lang="en-US" dirty="0"/>
          </a:p>
          <a:p>
            <a:r>
              <a:rPr lang="en-US" dirty="0"/>
              <a:t>Similarly, it was found that there was no statistically significant relationship between an individual having a substance-related arrest and subsequently presenting to the emergency department with a substance-related concern. </a:t>
            </a:r>
          </a:p>
          <a:p>
            <a:endParaRPr lang="en-US" dirty="0"/>
          </a:p>
          <a:p>
            <a:endParaRPr lang="en-US" dirty="0"/>
          </a:p>
          <a:p>
            <a:r>
              <a:rPr lang="en-US" dirty="0"/>
              <a:t>It should be noted that “substance-related arrest” is a rather broad category, for example, it is attributed to both arrests for public intoxication as well as drug dealing. It is possible that further stratifying reasons for arrest may reveal existing predictive relationships. </a:t>
            </a:r>
          </a:p>
        </p:txBody>
      </p:sp>
      <p:sp>
        <p:nvSpPr>
          <p:cNvPr id="4" name="Slide Number Placeholder 3"/>
          <p:cNvSpPr>
            <a:spLocks noGrp="1"/>
          </p:cNvSpPr>
          <p:nvPr>
            <p:ph type="sldNum" sz="quarter" idx="5"/>
          </p:nvPr>
        </p:nvSpPr>
        <p:spPr/>
        <p:txBody>
          <a:bodyPr/>
          <a:lstStyle/>
          <a:p>
            <a:fld id="{C6FE7235-878E-4749-90A6-D82716715E55}" type="slidenum">
              <a:rPr lang="en-US" smtClean="0"/>
              <a:t>17</a:t>
            </a:fld>
            <a:endParaRPr lang="en-US"/>
          </a:p>
        </p:txBody>
      </p:sp>
    </p:spTree>
    <p:extLst>
      <p:ext uri="{BB962C8B-B14F-4D97-AF65-F5344CB8AC3E}">
        <p14:creationId xmlns:p14="http://schemas.microsoft.com/office/powerpoint/2010/main" val="370968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individuals in the dataset had more than one arrest within the 2019 study period. However, there was no statistically significant relationship between having multiple arrests and presenting to the ED. Similarly, there was no statistically significant relationship between multiple arrests and total number of ED visits. </a:t>
            </a:r>
          </a:p>
        </p:txBody>
      </p:sp>
      <p:sp>
        <p:nvSpPr>
          <p:cNvPr id="4" name="Slide Number Placeholder 3"/>
          <p:cNvSpPr>
            <a:spLocks noGrp="1"/>
          </p:cNvSpPr>
          <p:nvPr>
            <p:ph type="sldNum" sz="quarter" idx="5"/>
          </p:nvPr>
        </p:nvSpPr>
        <p:spPr/>
        <p:txBody>
          <a:bodyPr/>
          <a:lstStyle/>
          <a:p>
            <a:fld id="{C6FE7235-878E-4749-90A6-D82716715E55}" type="slidenum">
              <a:rPr lang="en-US" smtClean="0"/>
              <a:t>18</a:t>
            </a:fld>
            <a:endParaRPr lang="en-US"/>
          </a:p>
        </p:txBody>
      </p:sp>
    </p:spTree>
    <p:extLst>
      <p:ext uri="{BB962C8B-B14F-4D97-AF65-F5344CB8AC3E}">
        <p14:creationId xmlns:p14="http://schemas.microsoft.com/office/powerpoint/2010/main" val="656998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Moving onto the R10 utilization data, I show the utilization rate over the entire study period, the rate of utilization before the ACRJ booking event, and the rate of utilization in the 12 months post-release from the ACRJ. 40% utilization over this entire period is an impressive number and suggests this is a population that not only has high need for R10, but is seeking those services.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19</a:t>
            </a:fld>
            <a:endParaRPr lang="en-US"/>
          </a:p>
        </p:txBody>
      </p:sp>
    </p:spTree>
    <p:extLst>
      <p:ext uri="{BB962C8B-B14F-4D97-AF65-F5344CB8AC3E}">
        <p14:creationId xmlns:p14="http://schemas.microsoft.com/office/powerpoint/2010/main" val="365900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timing of the utilization is potentially important as it represents an intervention. Of those who utilized R10 after release from the ACRJ, 50.5 days passed on average between release and R10 utilization. Of those who utilized the ED after release from the ACRJ, 127.3 days passed on average between release and ED presentation. This suggests that individuals are identifying R10 as an entity that can serve their specific health needs, rather than immediately turning to emergent medical services. </a:t>
            </a:r>
          </a:p>
        </p:txBody>
      </p:sp>
      <p:sp>
        <p:nvSpPr>
          <p:cNvPr id="4" name="Slide Number Placeholder 3"/>
          <p:cNvSpPr>
            <a:spLocks noGrp="1"/>
          </p:cNvSpPr>
          <p:nvPr>
            <p:ph type="sldNum" sz="quarter" idx="5"/>
          </p:nvPr>
        </p:nvSpPr>
        <p:spPr/>
        <p:txBody>
          <a:bodyPr/>
          <a:lstStyle/>
          <a:p>
            <a:fld id="{C6FE7235-878E-4749-90A6-D82716715E55}" type="slidenum">
              <a:rPr lang="en-US" smtClean="0"/>
              <a:t>20</a:t>
            </a:fld>
            <a:endParaRPr lang="en-US"/>
          </a:p>
        </p:txBody>
      </p:sp>
    </p:spTree>
    <p:extLst>
      <p:ext uri="{BB962C8B-B14F-4D97-AF65-F5344CB8AC3E}">
        <p14:creationId xmlns:p14="http://schemas.microsoft.com/office/powerpoint/2010/main" val="65991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This project was possible through partnership with a number of entities, which I highlight here. It started back in February of 2019 with a stakeholders interest meeting, from which the beginnings of a data sharing agreement between myself, the ACRJ, R10 and the UVA Systems Engineers was created. Some of you on this meeting today may remember being present at that initial meeting.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6DA6E-0526-4A97-9028-D614E4AF11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49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subgroups based on arrest reason, there is notable difference between those with a substance-related arrest compared to those without a substance-related arrest. However, by highlighting the p value, you can see that this is not actually a statistically significant relationship. </a:t>
            </a:r>
          </a:p>
        </p:txBody>
      </p:sp>
      <p:sp>
        <p:nvSpPr>
          <p:cNvPr id="4" name="Slide Number Placeholder 3"/>
          <p:cNvSpPr>
            <a:spLocks noGrp="1"/>
          </p:cNvSpPr>
          <p:nvPr>
            <p:ph type="sldNum" sz="quarter" idx="5"/>
          </p:nvPr>
        </p:nvSpPr>
        <p:spPr/>
        <p:txBody>
          <a:bodyPr/>
          <a:lstStyle/>
          <a:p>
            <a:fld id="{C6FE7235-878E-4749-90A6-D82716715E55}" type="slidenum">
              <a:rPr lang="en-US" smtClean="0"/>
              <a:t>21</a:t>
            </a:fld>
            <a:endParaRPr lang="en-US"/>
          </a:p>
        </p:txBody>
      </p:sp>
    </p:spTree>
    <p:extLst>
      <p:ext uri="{BB962C8B-B14F-4D97-AF65-F5344CB8AC3E}">
        <p14:creationId xmlns:p14="http://schemas.microsoft.com/office/powerpoint/2010/main" val="323016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Region 10 service units, or amount of time spent in services, there was no statistically significant relationship between service units and having a substance-related arrest, total number of arrests, or ED utilization. </a:t>
            </a:r>
          </a:p>
        </p:txBody>
      </p:sp>
      <p:sp>
        <p:nvSpPr>
          <p:cNvPr id="4" name="Slide Number Placeholder 3"/>
          <p:cNvSpPr>
            <a:spLocks noGrp="1"/>
          </p:cNvSpPr>
          <p:nvPr>
            <p:ph type="sldNum" sz="quarter" idx="5"/>
          </p:nvPr>
        </p:nvSpPr>
        <p:spPr/>
        <p:txBody>
          <a:bodyPr/>
          <a:lstStyle/>
          <a:p>
            <a:fld id="{C6FE7235-878E-4749-90A6-D82716715E55}" type="slidenum">
              <a:rPr lang="en-US" smtClean="0"/>
              <a:t>22</a:t>
            </a:fld>
            <a:endParaRPr lang="en-US"/>
          </a:p>
        </p:txBody>
      </p:sp>
    </p:spTree>
    <p:extLst>
      <p:ext uri="{BB962C8B-B14F-4D97-AF65-F5344CB8AC3E}">
        <p14:creationId xmlns:p14="http://schemas.microsoft.com/office/powerpoint/2010/main" val="1913654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Testing my hypothesis, I found that subjects with R10 utilization prior to their arrest were nearly 54% less likely to have an ED visit within 12 months, a statistically significant impact. I’d like to pause here to highlight the work of R10 in the significance of this finding. From here, I wanted to look at the utilization of R10 specifically after release from the ACRJ. </a:t>
            </a:r>
          </a:p>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23</a:t>
            </a:fld>
            <a:endParaRPr lang="en-US"/>
          </a:p>
        </p:txBody>
      </p:sp>
    </p:spTree>
    <p:extLst>
      <p:ext uri="{BB962C8B-B14F-4D97-AF65-F5344CB8AC3E}">
        <p14:creationId xmlns:p14="http://schemas.microsoft.com/office/powerpoint/2010/main" val="3844520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Looking at R10 utilization post-release from the ACRJ, subjects were actually 3x more likely to have an ED visit during the 12 months following. My original hypothesis that using R10 services post-release would decrease utilization of the ED assumed that an arrest creates an inflection point of need within a population with a high burden of mental health and substance-use related concerns. I thought that receiving outpatient services at R10 would be able to address this need and therefore decrease the need for higher level care. But what instead may be happening is that the inflection point of arrest signals a high-need population and the period studied following release is not long enough for outpatient services to adequately address these needs in the short-term. I wanted to further explore variables around this “inflection point” to get a better sense of relationships that may exist. </a:t>
            </a:r>
          </a:p>
          <a:p>
            <a:endParaRPr lang="en-US" dirty="0"/>
          </a:p>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24</a:t>
            </a:fld>
            <a:endParaRPr lang="en-US"/>
          </a:p>
        </p:txBody>
      </p:sp>
    </p:spTree>
    <p:extLst>
      <p:ext uri="{BB962C8B-B14F-4D97-AF65-F5344CB8AC3E}">
        <p14:creationId xmlns:p14="http://schemas.microsoft.com/office/powerpoint/2010/main" val="392871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 found that there was no statistically significant relationship between total number of ED visits and R10 utilization. There was also no statistically significant relationship between R10 utilization and the utilization of the ED for substance-use diagnoses. This further suggests that the period following release is particularly high-need for the jail population, and outpatient services may see more benefit by extending the follow-up window.</a:t>
            </a:r>
          </a:p>
          <a:p>
            <a:endParaRPr lang="en-US" sz="1600" dirty="0"/>
          </a:p>
          <a:p>
            <a:r>
              <a:rPr lang="en-US" sz="1600" dirty="0"/>
              <a:t>I then wanted to see what is what that got people to R10 for services. </a:t>
            </a:r>
          </a:p>
        </p:txBody>
      </p:sp>
      <p:sp>
        <p:nvSpPr>
          <p:cNvPr id="4" name="Slide Number Placeholder 3"/>
          <p:cNvSpPr>
            <a:spLocks noGrp="1"/>
          </p:cNvSpPr>
          <p:nvPr>
            <p:ph type="sldNum" sz="quarter" idx="5"/>
          </p:nvPr>
        </p:nvSpPr>
        <p:spPr/>
        <p:txBody>
          <a:bodyPr/>
          <a:lstStyle/>
          <a:p>
            <a:fld id="{C6FE7235-878E-4749-90A6-D82716715E55}" type="slidenum">
              <a:rPr lang="en-US" smtClean="0"/>
              <a:t>25</a:t>
            </a:fld>
            <a:endParaRPr lang="en-US"/>
          </a:p>
        </p:txBody>
      </p:sp>
    </p:spTree>
    <p:extLst>
      <p:ext uri="{BB962C8B-B14F-4D97-AF65-F5344CB8AC3E}">
        <p14:creationId xmlns:p14="http://schemas.microsoft.com/office/powerpoint/2010/main" val="2621911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Those who utilized R10 services prior to arrest were 9x more likely to receive R10 services after release, a statistically significant finding. This means they are going back. They are recognizing the value of the resources at R10 and are continuing to seek care there. </a:t>
            </a:r>
          </a:p>
          <a:p>
            <a:endParaRPr lang="en-US" sz="1600" dirty="0"/>
          </a:p>
          <a:p>
            <a:r>
              <a:rPr lang="en-US" sz="1600" dirty="0"/>
              <a:t>I also found that subjects were 2x more likely to have R10 utilization with each subsequent arrest, and this finding was also statistically significant. This supports the idea of an arrest being an “inflection point” of need, with the nuance of having multiple of these “inflection points” potentially indicating the level of this need, thus increasing the likelihood of connection with R10. </a:t>
            </a:r>
          </a:p>
        </p:txBody>
      </p:sp>
      <p:sp>
        <p:nvSpPr>
          <p:cNvPr id="4" name="Slide Number Placeholder 3"/>
          <p:cNvSpPr>
            <a:spLocks noGrp="1"/>
          </p:cNvSpPr>
          <p:nvPr>
            <p:ph type="sldNum" sz="quarter" idx="5"/>
          </p:nvPr>
        </p:nvSpPr>
        <p:spPr/>
        <p:txBody>
          <a:bodyPr/>
          <a:lstStyle/>
          <a:p>
            <a:fld id="{C6FE7235-878E-4749-90A6-D82716715E55}" type="slidenum">
              <a:rPr lang="en-US" smtClean="0"/>
              <a:t>26</a:t>
            </a:fld>
            <a:endParaRPr lang="en-US"/>
          </a:p>
        </p:txBody>
      </p:sp>
    </p:spTree>
    <p:extLst>
      <p:ext uri="{BB962C8B-B14F-4D97-AF65-F5344CB8AC3E}">
        <p14:creationId xmlns:p14="http://schemas.microsoft.com/office/powerpoint/2010/main" val="1392506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important limitations to note including that the UVA EMR is not comprehensive because UVA is not the only ED in the area. However, nearly 90% of the original sample had UVA MRNs, so I felt comfortable using this as a proxy for ED utilization.</a:t>
            </a:r>
          </a:p>
          <a:p>
            <a:endParaRPr lang="en-US" sz="1600" dirty="0"/>
          </a:p>
          <a:p>
            <a:r>
              <a:rPr lang="en-US" sz="1600" dirty="0"/>
              <a:t>Also, 2020 arrest data was not included in this analysis if the booking date was not in 2019.</a:t>
            </a:r>
          </a:p>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27</a:t>
            </a:fld>
            <a:endParaRPr lang="en-US"/>
          </a:p>
        </p:txBody>
      </p:sp>
    </p:spTree>
    <p:extLst>
      <p:ext uri="{BB962C8B-B14F-4D97-AF65-F5344CB8AC3E}">
        <p14:creationId xmlns:p14="http://schemas.microsoft.com/office/powerpoint/2010/main" val="199606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summary, this analysis reinforces prior research illustrating the high health needs of the recently incarcerated population. However, the majority of the prior research focused on prison populations, so I would like to especially highlight the importance of  this project in not only allowing us to better understand the needs of our own community, but also in illustrating similar research findings within the jail population. </a:t>
            </a:r>
          </a:p>
          <a:p>
            <a:endParaRPr lang="en-US" sz="1600" dirty="0"/>
          </a:p>
          <a:p>
            <a:r>
              <a:rPr lang="en-US" sz="1600" dirty="0"/>
              <a:t>There is much further research needed to better understand the specific health needs of this population.</a:t>
            </a:r>
          </a:p>
        </p:txBody>
      </p:sp>
      <p:sp>
        <p:nvSpPr>
          <p:cNvPr id="4" name="Slide Number Placeholder 3"/>
          <p:cNvSpPr>
            <a:spLocks noGrp="1"/>
          </p:cNvSpPr>
          <p:nvPr>
            <p:ph type="sldNum" sz="quarter" idx="5"/>
          </p:nvPr>
        </p:nvSpPr>
        <p:spPr/>
        <p:txBody>
          <a:bodyPr/>
          <a:lstStyle/>
          <a:p>
            <a:fld id="{C6FE7235-878E-4749-90A6-D82716715E55}" type="slidenum">
              <a:rPr lang="en-US" smtClean="0"/>
              <a:t>28</a:t>
            </a:fld>
            <a:endParaRPr lang="en-US"/>
          </a:p>
        </p:txBody>
      </p:sp>
    </p:spTree>
    <p:extLst>
      <p:ext uri="{BB962C8B-B14F-4D97-AF65-F5344CB8AC3E}">
        <p14:creationId xmlns:p14="http://schemas.microsoft.com/office/powerpoint/2010/main" val="3023251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 wanted to end where we started, highlighting that much of this project was aimed at beginning to understand the health care needs of this vulnerable population. I intend to continue my partnership with R10 and ACRJ to work on additional projects using this dataset, in the hopes of filling some of the knowledge gaps.</a:t>
            </a:r>
          </a:p>
        </p:txBody>
      </p:sp>
      <p:sp>
        <p:nvSpPr>
          <p:cNvPr id="4" name="Slide Number Placeholder 3"/>
          <p:cNvSpPr>
            <a:spLocks noGrp="1"/>
          </p:cNvSpPr>
          <p:nvPr>
            <p:ph type="sldNum" sz="quarter" idx="5"/>
          </p:nvPr>
        </p:nvSpPr>
        <p:spPr/>
        <p:txBody>
          <a:bodyPr/>
          <a:lstStyle/>
          <a:p>
            <a:fld id="{C6FE7235-878E-4749-90A6-D82716715E55}" type="slidenum">
              <a:rPr lang="en-US" smtClean="0"/>
              <a:t>29</a:t>
            </a:fld>
            <a:endParaRPr lang="en-US"/>
          </a:p>
        </p:txBody>
      </p:sp>
    </p:spTree>
    <p:extLst>
      <p:ext uri="{BB962C8B-B14F-4D97-AF65-F5344CB8AC3E}">
        <p14:creationId xmlns:p14="http://schemas.microsoft.com/office/powerpoint/2010/main" val="3417060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show here some ideas for continued work with this dataset, including expanding the timeframe studied. I am also interested in hearing from you what you think would best address the needs of this population in terms of next steps for research focus. </a:t>
            </a:r>
          </a:p>
        </p:txBody>
      </p:sp>
      <p:sp>
        <p:nvSpPr>
          <p:cNvPr id="4" name="Slide Number Placeholder 3"/>
          <p:cNvSpPr>
            <a:spLocks noGrp="1"/>
          </p:cNvSpPr>
          <p:nvPr>
            <p:ph type="sldNum" sz="quarter" idx="5"/>
          </p:nvPr>
        </p:nvSpPr>
        <p:spPr/>
        <p:txBody>
          <a:bodyPr/>
          <a:lstStyle/>
          <a:p>
            <a:fld id="{C6FE7235-878E-4749-90A6-D82716715E55}" type="slidenum">
              <a:rPr lang="en-US" smtClean="0"/>
              <a:t>30</a:t>
            </a:fld>
            <a:endParaRPr lang="en-US"/>
          </a:p>
        </p:txBody>
      </p:sp>
    </p:spTree>
    <p:extLst>
      <p:ext uri="{BB962C8B-B14F-4D97-AF65-F5344CB8AC3E}">
        <p14:creationId xmlns:p14="http://schemas.microsoft.com/office/powerpoint/2010/main" val="4080658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This project faced bureaucratic hurdles but was possible though the patience and trust of the previously mentioned data partners. My research aims to help fill the knowledge gap on the health needs of the jail population by focusing on the relationship between emergency department utilization and the utilization of Region 10 for substance use and mental health care.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6DA6E-0526-4A97-9028-D614E4AF11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213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31</a:t>
            </a:fld>
            <a:endParaRPr lang="en-US"/>
          </a:p>
        </p:txBody>
      </p:sp>
    </p:spTree>
    <p:extLst>
      <p:ext uri="{BB962C8B-B14F-4D97-AF65-F5344CB8AC3E}">
        <p14:creationId xmlns:p14="http://schemas.microsoft.com/office/powerpoint/2010/main" val="3468788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32</a:t>
            </a:fld>
            <a:endParaRPr lang="en-US"/>
          </a:p>
        </p:txBody>
      </p:sp>
    </p:spTree>
    <p:extLst>
      <p:ext uri="{BB962C8B-B14F-4D97-AF65-F5344CB8AC3E}">
        <p14:creationId xmlns:p14="http://schemas.microsoft.com/office/powerpoint/2010/main" val="1265428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FE7235-878E-4749-90A6-D82716715E55}" type="slidenum">
              <a:rPr lang="en-US" smtClean="0"/>
              <a:t>33</a:t>
            </a:fld>
            <a:endParaRPr lang="en-US"/>
          </a:p>
        </p:txBody>
      </p:sp>
    </p:spTree>
    <p:extLst>
      <p:ext uri="{BB962C8B-B14F-4D97-AF65-F5344CB8AC3E}">
        <p14:creationId xmlns:p14="http://schemas.microsoft.com/office/powerpoint/2010/main" val="3235367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34</a:t>
            </a:fld>
            <a:endParaRPr lang="en-US"/>
          </a:p>
        </p:txBody>
      </p:sp>
    </p:spTree>
    <p:extLst>
      <p:ext uri="{BB962C8B-B14F-4D97-AF65-F5344CB8AC3E}">
        <p14:creationId xmlns:p14="http://schemas.microsoft.com/office/powerpoint/2010/main" val="1569495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classified the Region 10 utilization data in two ways, the first showing utilization of services during the entire FY 2019-2021 period. The chart here is showing the rates of this R10 utilization for individuals based on whether they had a substance-related arrest type. As you can see, there is little difference between the utilization between these groups. However, 40% utilization is an impressive number and is suggesting that this is a population that not only has high need for R10 services, but is seeking those services. </a:t>
            </a:r>
          </a:p>
          <a:p>
            <a:endParaRPr lang="en-US" dirty="0"/>
          </a:p>
          <a:p>
            <a:r>
              <a:rPr lang="en-US" dirty="0"/>
              <a:t>Combine pre and post release utilization  as the 2 bars in the graph (before the 2 stats slides?)</a:t>
            </a:r>
          </a:p>
        </p:txBody>
      </p:sp>
      <p:sp>
        <p:nvSpPr>
          <p:cNvPr id="4" name="Slide Number Placeholder 3"/>
          <p:cNvSpPr>
            <a:spLocks noGrp="1"/>
          </p:cNvSpPr>
          <p:nvPr>
            <p:ph type="sldNum" sz="quarter" idx="5"/>
          </p:nvPr>
        </p:nvSpPr>
        <p:spPr/>
        <p:txBody>
          <a:bodyPr/>
          <a:lstStyle/>
          <a:p>
            <a:fld id="{C6FE7235-878E-4749-90A6-D82716715E55}" type="slidenum">
              <a:rPr lang="en-US" smtClean="0"/>
              <a:t>35</a:t>
            </a:fld>
            <a:endParaRPr lang="en-US"/>
          </a:p>
        </p:txBody>
      </p:sp>
    </p:spTree>
    <p:extLst>
      <p:ext uri="{BB962C8B-B14F-4D97-AF65-F5344CB8AC3E}">
        <p14:creationId xmlns:p14="http://schemas.microsoft.com/office/powerpoint/2010/main" val="2942183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in this table, the utilization of R10 services is about half that over the overall utilization seen </a:t>
            </a:r>
            <a:r>
              <a:rPr lang="en-US" dirty="0" err="1"/>
              <a:t>previoulsy</a:t>
            </a:r>
            <a:r>
              <a:rPr lang="en-US" dirty="0"/>
              <a:t>. Interestingly, this shows the similar finding that rates of R10 utilization are near equal for those with or without a substance-related arrest. I am not suggesting that lack of a substance-related arrest means an individual may not benefit from services at R10, but instead that presence of a substance-related arrest suggests that their likelihood of benefitting from R10 services may be higher. </a:t>
            </a:r>
          </a:p>
          <a:p>
            <a:endParaRPr lang="en-US" dirty="0"/>
          </a:p>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36</a:t>
            </a:fld>
            <a:endParaRPr lang="en-US"/>
          </a:p>
        </p:txBody>
      </p:sp>
    </p:spTree>
    <p:extLst>
      <p:ext uri="{BB962C8B-B14F-4D97-AF65-F5344CB8AC3E}">
        <p14:creationId xmlns:p14="http://schemas.microsoft.com/office/powerpoint/2010/main" val="4067764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classified the Region 10 utilization data in two ways. The first, shown here, is if a subject had any contact with R10 during the entire period of FY 2019-2021. This was done to capture if an individual had engagement with R10 prior to their arrest and subsequent release. The chart here is showing the rates of this R10 utilization for both individuals with any arrest type as well as for individuals with an arrest type classified as substance-related. As you can see, there is little difference between the utilization between the whole sample and this subset. </a:t>
            </a:r>
          </a:p>
        </p:txBody>
      </p:sp>
      <p:sp>
        <p:nvSpPr>
          <p:cNvPr id="4" name="Slide Number Placeholder 3"/>
          <p:cNvSpPr>
            <a:spLocks noGrp="1"/>
          </p:cNvSpPr>
          <p:nvPr>
            <p:ph type="sldNum" sz="quarter" idx="5"/>
          </p:nvPr>
        </p:nvSpPr>
        <p:spPr/>
        <p:txBody>
          <a:bodyPr/>
          <a:lstStyle/>
          <a:p>
            <a:fld id="{C6FE7235-878E-4749-90A6-D82716715E55}" type="slidenum">
              <a:rPr lang="en-US" smtClean="0"/>
              <a:t>37</a:t>
            </a:fld>
            <a:endParaRPr lang="en-US"/>
          </a:p>
        </p:txBody>
      </p:sp>
    </p:spTree>
    <p:extLst>
      <p:ext uri="{BB962C8B-B14F-4D97-AF65-F5344CB8AC3E}">
        <p14:creationId xmlns:p14="http://schemas.microsoft.com/office/powerpoint/2010/main" val="28654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way the R10 utilization was classified was on if it occurred within the 12 months post-release from the ACRJ. Again, I show the differences in utilization between those with any arrest type and those with substance-related arrest types. You see little difference between the two. Lack of a substance-related arrest does not mean an individual may not benefit from services at R10, but presence of a substance-related arrest suggests that they may, indicating a possibility for further engagement. </a:t>
            </a:r>
          </a:p>
        </p:txBody>
      </p:sp>
      <p:sp>
        <p:nvSpPr>
          <p:cNvPr id="4" name="Slide Number Placeholder 3"/>
          <p:cNvSpPr>
            <a:spLocks noGrp="1"/>
          </p:cNvSpPr>
          <p:nvPr>
            <p:ph type="sldNum" sz="quarter" idx="5"/>
          </p:nvPr>
        </p:nvSpPr>
        <p:spPr/>
        <p:txBody>
          <a:bodyPr/>
          <a:lstStyle/>
          <a:p>
            <a:fld id="{C6FE7235-878E-4749-90A6-D82716715E55}" type="slidenum">
              <a:rPr lang="en-US" smtClean="0"/>
              <a:t>38</a:t>
            </a:fld>
            <a:endParaRPr lang="en-US"/>
          </a:p>
        </p:txBody>
      </p:sp>
    </p:spTree>
    <p:extLst>
      <p:ext uri="{BB962C8B-B14F-4D97-AF65-F5344CB8AC3E}">
        <p14:creationId xmlns:p14="http://schemas.microsoft.com/office/powerpoint/2010/main" val="481620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FE7235-878E-4749-90A6-D82716715E55}" type="slidenum">
              <a:rPr lang="en-US" smtClean="0"/>
              <a:t>39</a:t>
            </a:fld>
            <a:endParaRPr lang="en-US"/>
          </a:p>
        </p:txBody>
      </p:sp>
    </p:spTree>
    <p:extLst>
      <p:ext uri="{BB962C8B-B14F-4D97-AF65-F5344CB8AC3E}">
        <p14:creationId xmlns:p14="http://schemas.microsoft.com/office/powerpoint/2010/main" val="376138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This was a topic I was interested in because we know that previously incarcerated individuals have a higher health burden than the general public, with a particularly high burden of mental health. </a:t>
            </a:r>
          </a:p>
          <a:p>
            <a:endParaRPr lang="en-US" sz="1600" baseline="0" dirty="0"/>
          </a:p>
          <a:p>
            <a:r>
              <a:rPr lang="en-US" sz="1600" baseline="0" dirty="0"/>
              <a:t>W</a:t>
            </a:r>
            <a:r>
              <a:rPr lang="en-US" sz="1600" dirty="0"/>
              <a:t>e know that mental health and substance use disorders are dramatically</a:t>
            </a:r>
            <a:r>
              <a:rPr lang="en-US" sz="1600" baseline="0" dirty="0"/>
              <a:t> </a:t>
            </a:r>
            <a:r>
              <a:rPr lang="en-US" sz="1600" dirty="0"/>
              <a:t>over-represented</a:t>
            </a:r>
            <a:r>
              <a:rPr lang="en-US" sz="1600" baseline="0" dirty="0"/>
              <a:t> in prison populations, and the data on this slide is a brief summary of prior research showing the related demand for these services.</a:t>
            </a:r>
            <a:endParaRPr lang="en-US" sz="1600" dirty="0"/>
          </a:p>
          <a:p>
            <a:endParaRPr lang="en-US" sz="1600" dirty="0"/>
          </a:p>
          <a:p>
            <a:r>
              <a:rPr lang="en-US" sz="1600" dirty="0"/>
              <a:t>However, there is a lack of research on the emergency department utilization of with those recently released from jail. We know that the jail population is a much more transient one, with different characteristics, potentially representing unique health needs. By further understanding the ED utilization of these previously incarcerated individuals, we may be able to better inform interventions aimed at reducing mortality, morbidity, and recidivism, especially as it relates to mental health and substance use.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E7235-878E-4749-90A6-D82716715E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1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 hypothesized that receiving outpatient services for mental health and substance use at Region 10 would decrease the rate at which individuals utilize the ED within a year of release from jail. </a:t>
            </a:r>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6</a:t>
            </a:fld>
            <a:endParaRPr lang="en-US"/>
          </a:p>
        </p:txBody>
      </p:sp>
    </p:spTree>
    <p:extLst>
      <p:ext uri="{BB962C8B-B14F-4D97-AF65-F5344CB8AC3E}">
        <p14:creationId xmlns:p14="http://schemas.microsoft.com/office/powerpoint/2010/main" val="127796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 explored this hypothesis by looking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1. Emergency department utilization of individuals within 12 months of release from the ACRJ</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2. Utilization of Region 10 services for mental health and substance use for this same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3. Examining if there is any effect or relationship between receiving R10 services and utilization of the emergency department.</a:t>
            </a:r>
          </a:p>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7</a:t>
            </a:fld>
            <a:endParaRPr lang="en-US"/>
          </a:p>
        </p:txBody>
      </p:sp>
    </p:spTree>
    <p:extLst>
      <p:ext uri="{BB962C8B-B14F-4D97-AF65-F5344CB8AC3E}">
        <p14:creationId xmlns:p14="http://schemas.microsoft.com/office/powerpoint/2010/main" val="315267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executed data sharing agreements, I had access to every booking event at the ACRJ from 2009-2021, representing over 21,000 unique individuals. </a:t>
            </a:r>
          </a:p>
        </p:txBody>
      </p:sp>
      <p:sp>
        <p:nvSpPr>
          <p:cNvPr id="4" name="Slide Number Placeholder 3"/>
          <p:cNvSpPr>
            <a:spLocks noGrp="1"/>
          </p:cNvSpPr>
          <p:nvPr>
            <p:ph type="sldNum" sz="quarter" idx="5"/>
          </p:nvPr>
        </p:nvSpPr>
        <p:spPr/>
        <p:txBody>
          <a:bodyPr/>
          <a:lstStyle/>
          <a:p>
            <a:fld id="{C6FE7235-878E-4749-90A6-D82716715E55}" type="slidenum">
              <a:rPr lang="en-US" smtClean="0"/>
              <a:t>8</a:t>
            </a:fld>
            <a:endParaRPr lang="en-US"/>
          </a:p>
        </p:txBody>
      </p:sp>
    </p:spTree>
    <p:extLst>
      <p:ext uri="{BB962C8B-B14F-4D97-AF65-F5344CB8AC3E}">
        <p14:creationId xmlns:p14="http://schemas.microsoft.com/office/powerpoint/2010/main" val="81358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decided to first limit my sample to 2019 booking events, in order to have the most recent period that is least affected by the ongoing coronavirus pandemic.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then limited it to only include booking events that had eligible release types. </a:t>
            </a:r>
          </a:p>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9</a:t>
            </a:fld>
            <a:endParaRPr lang="en-US"/>
          </a:p>
        </p:txBody>
      </p:sp>
    </p:spTree>
    <p:extLst>
      <p:ext uri="{BB962C8B-B14F-4D97-AF65-F5344CB8AC3E}">
        <p14:creationId xmlns:p14="http://schemas.microsoft.com/office/powerpoint/2010/main" val="300659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this, I took a 10% random sample, becoming my study sample. I then classified each arrest as being substance-related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6FE7235-878E-4749-90A6-D82716715E55}" type="slidenum">
              <a:rPr lang="en-US" smtClean="0"/>
              <a:t>10</a:t>
            </a:fld>
            <a:endParaRPr lang="en-US"/>
          </a:p>
        </p:txBody>
      </p:sp>
    </p:spTree>
    <p:extLst>
      <p:ext uri="{BB962C8B-B14F-4D97-AF65-F5344CB8AC3E}">
        <p14:creationId xmlns:p14="http://schemas.microsoft.com/office/powerpoint/2010/main" val="85817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6E15-B568-4EE0-A2C3-7F35DADBF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CC4D32-70C2-41AC-9475-79A1A5BA3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7E758-82FE-488A-9DBA-7BE708846628}"/>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5" name="Footer Placeholder 4">
            <a:extLst>
              <a:ext uri="{FF2B5EF4-FFF2-40B4-BE49-F238E27FC236}">
                <a16:creationId xmlns:a16="http://schemas.microsoft.com/office/drawing/2014/main" id="{38B640B4-0AE6-4F3F-8A63-185CE56D7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FA7CD-60A7-4FC7-ABEA-3008EEE4709E}"/>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228898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D2E5-8861-4154-A63E-A35CBD0C4D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25B09E-3470-47C9-B019-CC456658E8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5B0FC-5701-4EF6-A6F6-2892084EAD12}"/>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5" name="Footer Placeholder 4">
            <a:extLst>
              <a:ext uri="{FF2B5EF4-FFF2-40B4-BE49-F238E27FC236}">
                <a16:creationId xmlns:a16="http://schemas.microsoft.com/office/drawing/2014/main" id="{E0FA90B7-7E46-446B-B187-ACA987C75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62035-1A97-4D7D-89E5-21C88F1BFF24}"/>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58805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23FCE8-115B-4BBA-97B1-94F12C2298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E41CF7-42CB-4ECA-9AC5-F90E5EBE9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4FD0D-E04B-4EA4-B4B9-6CE16BC48854}"/>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5" name="Footer Placeholder 4">
            <a:extLst>
              <a:ext uri="{FF2B5EF4-FFF2-40B4-BE49-F238E27FC236}">
                <a16:creationId xmlns:a16="http://schemas.microsoft.com/office/drawing/2014/main" id="{975AECEE-F773-4FB2-8943-56C71FA17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5F9B9-2A6C-4E83-9608-18903E871F89}"/>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286616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1" y="2694667"/>
            <a:ext cx="10515600" cy="791936"/>
          </a:xfrm>
        </p:spPr>
        <p:txBody>
          <a:bodyPr>
            <a:normAutofit/>
          </a:bodyPr>
          <a:lstStyle>
            <a:lvl1pPr marL="0" indent="0" algn="ctr">
              <a:buNone/>
              <a:defRPr sz="2800">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32656" y="6484712"/>
            <a:ext cx="2743200" cy="365125"/>
          </a:xfrm>
        </p:spPr>
        <p:txBody>
          <a:bodyPr/>
          <a:lstStyle>
            <a:lvl1pPr>
              <a:defRPr sz="1000">
                <a:solidFill>
                  <a:schemeClr val="tx1"/>
                </a:solidFill>
              </a:defRPr>
            </a:lvl1pPr>
          </a:lstStyle>
          <a:p>
            <a:r>
              <a:rPr lang="en-US" dirty="0"/>
              <a:t>5/3/2017</a:t>
            </a:r>
          </a:p>
        </p:txBody>
      </p:sp>
      <p:sp>
        <p:nvSpPr>
          <p:cNvPr id="5" name="Footer Placeholder 4"/>
          <p:cNvSpPr>
            <a:spLocks noGrp="1"/>
          </p:cNvSpPr>
          <p:nvPr>
            <p:ph type="ftr" sz="quarter" idx="11"/>
          </p:nvPr>
        </p:nvSpPr>
        <p:spPr>
          <a:xfrm>
            <a:off x="4046641" y="6492874"/>
            <a:ext cx="4114800" cy="365125"/>
          </a:xfrm>
        </p:spPr>
        <p:txBody>
          <a:bodyPr/>
          <a:lstStyle/>
          <a:p>
            <a:endParaRPr lang="en-US" dirty="0"/>
          </a:p>
        </p:txBody>
      </p:sp>
      <p:sp>
        <p:nvSpPr>
          <p:cNvPr id="6" name="Slide Number Placeholder 5"/>
          <p:cNvSpPr>
            <a:spLocks noGrp="1"/>
          </p:cNvSpPr>
          <p:nvPr>
            <p:ph type="sldNum" sz="quarter" idx="12"/>
          </p:nvPr>
        </p:nvSpPr>
        <p:spPr>
          <a:xfrm>
            <a:off x="9410457" y="6501041"/>
            <a:ext cx="2743200" cy="365125"/>
          </a:xfrm>
        </p:spPr>
        <p:txBody>
          <a:bodyPr/>
          <a:lstStyle>
            <a:lvl1pPr>
              <a:defRPr sz="1000">
                <a:solidFill>
                  <a:schemeClr val="tx1"/>
                </a:solidFill>
              </a:defRPr>
            </a:lvl1pPr>
          </a:lstStyle>
          <a:p>
            <a:fld id="{9320A863-56F3-4A57-90AC-75D37CBE6442}"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4325" y="6378120"/>
            <a:ext cx="1339432" cy="390074"/>
          </a:xfrm>
          <a:prstGeom prst="rect">
            <a:avLst/>
          </a:prstGeom>
        </p:spPr>
      </p:pic>
      <p:sp>
        <p:nvSpPr>
          <p:cNvPr id="10" name="Title 9"/>
          <p:cNvSpPr>
            <a:spLocks noGrp="1"/>
          </p:cNvSpPr>
          <p:nvPr>
            <p:ph type="title"/>
          </p:nvPr>
        </p:nvSpPr>
        <p:spPr>
          <a:xfrm>
            <a:off x="914401" y="1769162"/>
            <a:ext cx="10515600" cy="810753"/>
          </a:xfrm>
        </p:spPr>
        <p:txBody>
          <a:bodyPr>
            <a:normAutofit/>
          </a:bodyPr>
          <a:lstStyle>
            <a:lvl1pPr algn="ctr">
              <a:defRPr sz="4000" b="1">
                <a:latin typeface="+mn-lt"/>
              </a:defRPr>
            </a:lvl1pPr>
          </a:lstStyle>
          <a:p>
            <a:r>
              <a:rPr lang="en-US" dirty="0"/>
              <a:t>Click to edit Master title style</a:t>
            </a:r>
          </a:p>
        </p:txBody>
      </p:sp>
    </p:spTree>
    <p:extLst>
      <p:ext uri="{BB962C8B-B14F-4D97-AF65-F5344CB8AC3E}">
        <p14:creationId xmlns:p14="http://schemas.microsoft.com/office/powerpoint/2010/main" val="2440178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343" y="1"/>
            <a:ext cx="11424800" cy="775267"/>
          </a:xfrm>
        </p:spPr>
        <p:txBody>
          <a:bodyPr/>
          <a:lstStyle/>
          <a:p>
            <a:r>
              <a:rPr lang="en-US"/>
              <a:t>Click to edit Master title style</a:t>
            </a:r>
          </a:p>
        </p:txBody>
      </p:sp>
      <p:sp>
        <p:nvSpPr>
          <p:cNvPr id="3" name="Content Placeholder 2"/>
          <p:cNvSpPr>
            <a:spLocks noGrp="1"/>
          </p:cNvSpPr>
          <p:nvPr>
            <p:ph idx="1"/>
          </p:nvPr>
        </p:nvSpPr>
        <p:spPr>
          <a:xfrm>
            <a:off x="881741" y="1396092"/>
            <a:ext cx="10199915" cy="4580165"/>
          </a:xfrm>
        </p:spPr>
        <p:txBody>
          <a:bodyPr/>
          <a:lstStyle>
            <a:lvl2pPr marL="628650" indent="-285750">
              <a:buSzPct val="90000"/>
              <a:buFont typeface="Courier New" panose="02070309020205020404" pitchFamily="49" charset="0"/>
              <a:buChar char="o"/>
              <a:defRPr/>
            </a:lvl2pPr>
            <a:lvl3pPr marL="971550" indent="-285750">
              <a:buFont typeface="Calibri" panose="020F0502020204030204" pitchFamily="34" charset="0"/>
              <a:buChar char="−"/>
              <a:defRPr baseline="0"/>
            </a:lvl3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4325" y="6378120"/>
            <a:ext cx="1339432" cy="390074"/>
          </a:xfrm>
          <a:prstGeom prst="rect">
            <a:avLst/>
          </a:prstGeom>
        </p:spPr>
      </p:pic>
      <p:sp>
        <p:nvSpPr>
          <p:cNvPr id="11" name="Rectangle 10"/>
          <p:cNvSpPr/>
          <p:nvPr userDrawn="1"/>
        </p:nvSpPr>
        <p:spPr>
          <a:xfrm>
            <a:off x="1" y="802027"/>
            <a:ext cx="9231084" cy="301626"/>
          </a:xfrm>
          <a:prstGeom prst="rect">
            <a:avLst/>
          </a:prstGeom>
          <a:solidFill>
            <a:srgbClr val="00357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4" name="Right Triangle 13"/>
          <p:cNvSpPr/>
          <p:nvPr userDrawn="1"/>
        </p:nvSpPr>
        <p:spPr>
          <a:xfrm flipV="1">
            <a:off x="9231084" y="802026"/>
            <a:ext cx="424544" cy="301627"/>
          </a:xfrm>
          <a:prstGeom prst="rtTriangle">
            <a:avLst/>
          </a:prstGeom>
          <a:solidFill>
            <a:srgbClr val="00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p:cNvSpPr>
            <a:spLocks noGrp="1"/>
          </p:cNvSpPr>
          <p:nvPr>
            <p:ph type="ftr" sz="quarter" idx="11"/>
          </p:nvPr>
        </p:nvSpPr>
        <p:spPr/>
        <p:txBody>
          <a:bodyPr/>
          <a:lstStyle/>
          <a:p>
            <a:endParaRPr lang="en-US"/>
          </a:p>
        </p:txBody>
      </p:sp>
      <p:sp>
        <p:nvSpPr>
          <p:cNvPr id="22" name="Date Placeholder 3"/>
          <p:cNvSpPr>
            <a:spLocks noGrp="1"/>
          </p:cNvSpPr>
          <p:nvPr>
            <p:ph type="dt" sz="half" idx="10"/>
          </p:nvPr>
        </p:nvSpPr>
        <p:spPr>
          <a:xfrm>
            <a:off x="32656" y="6493025"/>
            <a:ext cx="2743200" cy="365125"/>
          </a:xfrm>
        </p:spPr>
        <p:txBody>
          <a:bodyPr/>
          <a:lstStyle>
            <a:lvl1pPr>
              <a:defRPr sz="1000">
                <a:solidFill>
                  <a:schemeClr val="tx1"/>
                </a:solidFill>
              </a:defRPr>
            </a:lvl1pPr>
          </a:lstStyle>
          <a:p>
            <a:r>
              <a:rPr lang="en-US" dirty="0"/>
              <a:t>5/3/2017</a:t>
            </a:r>
          </a:p>
        </p:txBody>
      </p:sp>
      <p:sp>
        <p:nvSpPr>
          <p:cNvPr id="23" name="Slide Number Placeholder 5"/>
          <p:cNvSpPr>
            <a:spLocks noGrp="1"/>
          </p:cNvSpPr>
          <p:nvPr>
            <p:ph type="sldNum" sz="quarter" idx="12"/>
          </p:nvPr>
        </p:nvSpPr>
        <p:spPr>
          <a:xfrm>
            <a:off x="9410457" y="6501041"/>
            <a:ext cx="2743200" cy="365125"/>
          </a:xfrm>
        </p:spPr>
        <p:txBody>
          <a:bodyPr/>
          <a:lstStyle>
            <a:lvl1pPr>
              <a:defRPr sz="1000">
                <a:solidFill>
                  <a:schemeClr val="tx1"/>
                </a:solidFill>
              </a:defRPr>
            </a:lvl1pPr>
          </a:lstStyle>
          <a:p>
            <a:fld id="{9320A863-56F3-4A57-90AC-75D37CBE6442}" type="slidenum">
              <a:rPr lang="en-US" smtClean="0"/>
              <a:pPr/>
              <a:t>‹#›</a:t>
            </a:fld>
            <a:endParaRPr lang="en-US" dirty="0"/>
          </a:p>
        </p:txBody>
      </p:sp>
    </p:spTree>
    <p:extLst>
      <p:ext uri="{BB962C8B-B14F-4D97-AF65-F5344CB8AC3E}">
        <p14:creationId xmlns:p14="http://schemas.microsoft.com/office/powerpoint/2010/main" val="105355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106CAB-DFBA-4769-8269-8A4206F4F69A}" type="datetime1">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A863-56F3-4A57-90AC-75D37CBE6442}" type="slidenum">
              <a:rPr lang="en-US" smtClean="0"/>
              <a:t>‹#›</a:t>
            </a:fld>
            <a:endParaRPr lang="en-US"/>
          </a:p>
        </p:txBody>
      </p:sp>
    </p:spTree>
    <p:extLst>
      <p:ext uri="{BB962C8B-B14F-4D97-AF65-F5344CB8AC3E}">
        <p14:creationId xmlns:p14="http://schemas.microsoft.com/office/powerpoint/2010/main" val="1856171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D3BC56-C879-438F-8C9B-A58A6165D1E9}" type="datetime1">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0A863-56F3-4A57-90AC-75D37CBE6442}" type="slidenum">
              <a:rPr lang="en-US" smtClean="0"/>
              <a:t>‹#›</a:t>
            </a:fld>
            <a:endParaRPr lang="en-US"/>
          </a:p>
        </p:txBody>
      </p:sp>
    </p:spTree>
    <p:extLst>
      <p:ext uri="{BB962C8B-B14F-4D97-AF65-F5344CB8AC3E}">
        <p14:creationId xmlns:p14="http://schemas.microsoft.com/office/powerpoint/2010/main" val="767525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302DFC-0EEE-49C2-84B9-E8ED64DF1E3C}" type="datetime1">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0A863-56F3-4A57-90AC-75D37CBE6442}" type="slidenum">
              <a:rPr lang="en-US" smtClean="0"/>
              <a:t>‹#›</a:t>
            </a:fld>
            <a:endParaRPr lang="en-US"/>
          </a:p>
        </p:txBody>
      </p:sp>
    </p:spTree>
    <p:extLst>
      <p:ext uri="{BB962C8B-B14F-4D97-AF65-F5344CB8AC3E}">
        <p14:creationId xmlns:p14="http://schemas.microsoft.com/office/powerpoint/2010/main" val="1566218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742BC3-5584-43B1-BBCF-FE3E43AAAE3A}" type="datetime1">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424416" y="6492876"/>
            <a:ext cx="2743200" cy="365125"/>
          </a:xfrm>
        </p:spPr>
        <p:txBody>
          <a:bodyPr/>
          <a:lstStyle/>
          <a:p>
            <a:fld id="{9320A863-56F3-4A57-90AC-75D37CBE6442}" type="slidenum">
              <a:rPr lang="en-US" smtClean="0"/>
              <a:t>‹#›</a:t>
            </a:fld>
            <a:endParaRPr lang="en-US"/>
          </a:p>
        </p:txBody>
      </p:sp>
    </p:spTree>
    <p:extLst>
      <p:ext uri="{BB962C8B-B14F-4D97-AF65-F5344CB8AC3E}">
        <p14:creationId xmlns:p14="http://schemas.microsoft.com/office/powerpoint/2010/main" val="1023213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EC7A0-3C8D-4748-9F8E-7686A47A33DF}" type="datetime1">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0A863-56F3-4A57-90AC-75D37CBE6442}" type="slidenum">
              <a:rPr lang="en-US" smtClean="0"/>
              <a:t>‹#›</a:t>
            </a:fld>
            <a:endParaRPr lang="en-US"/>
          </a:p>
        </p:txBody>
      </p:sp>
    </p:spTree>
    <p:extLst>
      <p:ext uri="{BB962C8B-B14F-4D97-AF65-F5344CB8AC3E}">
        <p14:creationId xmlns:p14="http://schemas.microsoft.com/office/powerpoint/2010/main" val="330854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D636E72-F4C4-411F-B5ED-95F22DE3F05B}" type="datetime1">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0A863-56F3-4A57-90AC-75D37CBE6442}" type="slidenum">
              <a:rPr lang="en-US" smtClean="0"/>
              <a:t>‹#›</a:t>
            </a:fld>
            <a:endParaRPr lang="en-US"/>
          </a:p>
        </p:txBody>
      </p:sp>
    </p:spTree>
    <p:extLst>
      <p:ext uri="{BB962C8B-B14F-4D97-AF65-F5344CB8AC3E}">
        <p14:creationId xmlns:p14="http://schemas.microsoft.com/office/powerpoint/2010/main" val="317509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7C04-932C-457B-AA40-C65BFC3673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EDF750-4518-4E35-84A4-654A67CBD3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6B022-7C3E-4480-ADA4-1D433A2EEC77}"/>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5" name="Footer Placeholder 4">
            <a:extLst>
              <a:ext uri="{FF2B5EF4-FFF2-40B4-BE49-F238E27FC236}">
                <a16:creationId xmlns:a16="http://schemas.microsoft.com/office/drawing/2014/main" id="{567235CE-5C55-4813-8835-A4BD3441D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6D40C-9839-4B3A-8A30-EE885AC57E27}"/>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3415499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0B3766-5FF2-4B59-8C2E-CC3C0D64A417}" type="datetime1">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0A863-56F3-4A57-90AC-75D37CBE6442}" type="slidenum">
              <a:rPr lang="en-US" smtClean="0"/>
              <a:t>‹#›</a:t>
            </a:fld>
            <a:endParaRPr lang="en-US"/>
          </a:p>
        </p:txBody>
      </p:sp>
    </p:spTree>
    <p:extLst>
      <p:ext uri="{BB962C8B-B14F-4D97-AF65-F5344CB8AC3E}">
        <p14:creationId xmlns:p14="http://schemas.microsoft.com/office/powerpoint/2010/main" val="2118108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03403-FEE8-453B-9CA0-923879BE928F}" type="datetime1">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A863-56F3-4A57-90AC-75D37CBE6442}" type="slidenum">
              <a:rPr lang="en-US" smtClean="0"/>
              <a:t>‹#›</a:t>
            </a:fld>
            <a:endParaRPr lang="en-US"/>
          </a:p>
        </p:txBody>
      </p:sp>
    </p:spTree>
    <p:extLst>
      <p:ext uri="{BB962C8B-B14F-4D97-AF65-F5344CB8AC3E}">
        <p14:creationId xmlns:p14="http://schemas.microsoft.com/office/powerpoint/2010/main" val="572462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9E70B0-A687-4B63-B2AC-F9A306246899}" type="datetime1">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A863-56F3-4A57-90AC-75D37CBE6442}" type="slidenum">
              <a:rPr lang="en-US" smtClean="0"/>
              <a:t>‹#›</a:t>
            </a:fld>
            <a:endParaRPr lang="en-US"/>
          </a:p>
        </p:txBody>
      </p:sp>
    </p:spTree>
    <p:extLst>
      <p:ext uri="{BB962C8B-B14F-4D97-AF65-F5344CB8AC3E}">
        <p14:creationId xmlns:p14="http://schemas.microsoft.com/office/powerpoint/2010/main" val="380781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4654-C92E-41C9-87F8-A7543F80CF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07B499-466C-4F00-AFC2-5F81D3F9C8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96C4BE-E66E-415B-AD83-5E48E7B7A08B}"/>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5" name="Footer Placeholder 4">
            <a:extLst>
              <a:ext uri="{FF2B5EF4-FFF2-40B4-BE49-F238E27FC236}">
                <a16:creationId xmlns:a16="http://schemas.microsoft.com/office/drawing/2014/main" id="{D305EE14-B665-427E-8E31-43E2FB91A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A588A-36AB-4321-A9BA-DA67D50C446C}"/>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85726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B7FB-E460-4453-91F4-50BA0E5A2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2BEE67-C2B3-48F1-896F-5845B4968A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D5FA40-397E-4593-8A59-92B58A62F7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2640FD-11AB-45E3-9EAB-39517DA40BC8}"/>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6" name="Footer Placeholder 5">
            <a:extLst>
              <a:ext uri="{FF2B5EF4-FFF2-40B4-BE49-F238E27FC236}">
                <a16:creationId xmlns:a16="http://schemas.microsoft.com/office/drawing/2014/main" id="{B47D7EF7-9FE9-43ED-A7B1-3007C9E2C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18A45-764E-42A8-850F-6A41FA0ACE62}"/>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195997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8665-3BC7-47DD-9F42-6C85C5084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C6C4EF-09E8-4F27-B40F-C79148612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BB63C0-EB22-4D7D-B6C2-07E25C35D9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0BE6BE-E590-4058-98CA-4C6551D506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FDF50E-9A50-4EE0-8C42-EB708D41AC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03A2D1-7EFC-4953-9F94-36CB8D966476}"/>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8" name="Footer Placeholder 7">
            <a:extLst>
              <a:ext uri="{FF2B5EF4-FFF2-40B4-BE49-F238E27FC236}">
                <a16:creationId xmlns:a16="http://schemas.microsoft.com/office/drawing/2014/main" id="{DFC6EBEE-3D2E-4BAA-B3A2-9411428DDB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873B85-4A04-4288-BBBB-D9DCD88CAA22}"/>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386690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3A31-D747-4F1C-A0E6-7F98B13004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E1FCF1-AD8F-43D3-8194-6CB398CB017A}"/>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4" name="Footer Placeholder 3">
            <a:extLst>
              <a:ext uri="{FF2B5EF4-FFF2-40B4-BE49-F238E27FC236}">
                <a16:creationId xmlns:a16="http://schemas.microsoft.com/office/drawing/2014/main" id="{1773A599-6805-47C0-A9D4-F5CD20FF0F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A80787-4744-4EAE-9986-E522844BAB7F}"/>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117778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02D66-07CA-4657-9922-18B3248749C8}"/>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3" name="Footer Placeholder 2">
            <a:extLst>
              <a:ext uri="{FF2B5EF4-FFF2-40B4-BE49-F238E27FC236}">
                <a16:creationId xmlns:a16="http://schemas.microsoft.com/office/drawing/2014/main" id="{5AF14B52-0E34-40BD-899E-43E47E8A71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7F98FE-B352-4CC5-B560-93ED655BBB3F}"/>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425690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C8A5-E127-49E1-BF35-0D2DD6957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E7C4C5-96CD-4046-9C9C-4ABC3A57E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74315A-5685-48C5-AF29-D342DFA87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84D5D-FFE4-484B-8966-AB270C05BB73}"/>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6" name="Footer Placeholder 5">
            <a:extLst>
              <a:ext uri="{FF2B5EF4-FFF2-40B4-BE49-F238E27FC236}">
                <a16:creationId xmlns:a16="http://schemas.microsoft.com/office/drawing/2014/main" id="{9522218D-8665-476D-B65E-54E52B63DC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82E3A-1842-4318-B625-A1189BA7D56A}"/>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47712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B484-A2A4-42CF-9454-CA073F58C7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CF4966-AFC1-43D0-B240-DB1315AFC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2CB207-FC29-488D-A538-0DBFD32FA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E4919-5C55-491D-8401-AC2AD89318CB}"/>
              </a:ext>
            </a:extLst>
          </p:cNvPr>
          <p:cNvSpPr>
            <a:spLocks noGrp="1"/>
          </p:cNvSpPr>
          <p:nvPr>
            <p:ph type="dt" sz="half" idx="10"/>
          </p:nvPr>
        </p:nvSpPr>
        <p:spPr/>
        <p:txBody>
          <a:bodyPr/>
          <a:lstStyle/>
          <a:p>
            <a:fld id="{15DAFCB0-CCBF-4E99-86FC-5F82A0D6282C}" type="datetimeFigureOut">
              <a:rPr lang="en-US" smtClean="0"/>
              <a:t>6/2/2022</a:t>
            </a:fld>
            <a:endParaRPr lang="en-US"/>
          </a:p>
        </p:txBody>
      </p:sp>
      <p:sp>
        <p:nvSpPr>
          <p:cNvPr id="6" name="Footer Placeholder 5">
            <a:extLst>
              <a:ext uri="{FF2B5EF4-FFF2-40B4-BE49-F238E27FC236}">
                <a16:creationId xmlns:a16="http://schemas.microsoft.com/office/drawing/2014/main" id="{1790EBCC-5C4F-4DA9-9160-BFEC34EB6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E6EE7-AE53-4D95-98D2-6D3A2A26A932}"/>
              </a:ext>
            </a:extLst>
          </p:cNvPr>
          <p:cNvSpPr>
            <a:spLocks noGrp="1"/>
          </p:cNvSpPr>
          <p:nvPr>
            <p:ph type="sldNum" sz="quarter" idx="12"/>
          </p:nvPr>
        </p:nvSpPr>
        <p:spPr/>
        <p:txBody>
          <a:bodyPr/>
          <a:lstStyle/>
          <a:p>
            <a:fld id="{EBAC4CAE-9784-4044-A64D-522EBC8E4AAB}" type="slidenum">
              <a:rPr lang="en-US" smtClean="0"/>
              <a:t>‹#›</a:t>
            </a:fld>
            <a:endParaRPr lang="en-US"/>
          </a:p>
        </p:txBody>
      </p:sp>
    </p:spTree>
    <p:extLst>
      <p:ext uri="{BB962C8B-B14F-4D97-AF65-F5344CB8AC3E}">
        <p14:creationId xmlns:p14="http://schemas.microsoft.com/office/powerpoint/2010/main" val="296288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1E3A3F-F07E-43A8-A62C-E6033D6392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E63222-EBB4-4689-9A41-25257592B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2697D-0C86-4C3A-81DB-A5F1FB78F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FCB0-CCBF-4E99-86FC-5F82A0D6282C}" type="datetimeFigureOut">
              <a:rPr lang="en-US" smtClean="0"/>
              <a:t>6/2/2022</a:t>
            </a:fld>
            <a:endParaRPr lang="en-US"/>
          </a:p>
        </p:txBody>
      </p:sp>
      <p:sp>
        <p:nvSpPr>
          <p:cNvPr id="5" name="Footer Placeholder 4">
            <a:extLst>
              <a:ext uri="{FF2B5EF4-FFF2-40B4-BE49-F238E27FC236}">
                <a16:creationId xmlns:a16="http://schemas.microsoft.com/office/drawing/2014/main" id="{EB0053B2-29F2-4629-9720-86CB670EA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2D3EE3-DE8A-451B-B337-89A4C3A96F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C4CAE-9784-4044-A64D-522EBC8E4AAB}" type="slidenum">
              <a:rPr lang="en-US" smtClean="0"/>
              <a:t>‹#›</a:t>
            </a:fld>
            <a:endParaRPr lang="en-US"/>
          </a:p>
        </p:txBody>
      </p:sp>
    </p:spTree>
    <p:extLst>
      <p:ext uri="{BB962C8B-B14F-4D97-AF65-F5344CB8AC3E}">
        <p14:creationId xmlns:p14="http://schemas.microsoft.com/office/powerpoint/2010/main" val="1475184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99B37B6-9E2A-4B5F-85BF-7C5FA737AD6D}" type="datetime1">
              <a:rPr lang="en-US" smtClean="0"/>
              <a:t>6/2/2022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20A863-56F3-4A57-90AC-75D37CBE6442}" type="slidenum">
              <a:rPr lang="en-US" smtClean="0"/>
              <a:t>‹#›</a:t>
            </a:fld>
            <a:endParaRPr lang="en-US"/>
          </a:p>
        </p:txBody>
      </p:sp>
    </p:spTree>
    <p:extLst>
      <p:ext uri="{BB962C8B-B14F-4D97-AF65-F5344CB8AC3E}">
        <p14:creationId xmlns:p14="http://schemas.microsoft.com/office/powerpoint/2010/main" val="3725434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2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0">
            <a:extLst>
              <a:ext uri="{FF2B5EF4-FFF2-40B4-BE49-F238E27FC236}">
                <a16:creationId xmlns:a16="http://schemas.microsoft.com/office/drawing/2014/main"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D1945-D19F-4EBC-907E-3BCFC3BD6A07}"/>
              </a:ext>
            </a:extLst>
          </p:cNvPr>
          <p:cNvSpPr>
            <a:spLocks noGrp="1"/>
          </p:cNvSpPr>
          <p:nvPr>
            <p:ph type="ctrTitle"/>
          </p:nvPr>
        </p:nvSpPr>
        <p:spPr>
          <a:xfrm>
            <a:off x="1285241" y="1008993"/>
            <a:ext cx="9231410" cy="3542045"/>
          </a:xfrm>
        </p:spPr>
        <p:txBody>
          <a:bodyPr anchor="b">
            <a:normAutofit/>
          </a:bodyPr>
          <a:lstStyle/>
          <a:p>
            <a:pPr algn="l"/>
            <a:r>
              <a:rPr lang="en-US" sz="5500" dirty="0"/>
              <a:t>Emergent and Community-Based Health Care Utilization by Previously Incarcerated Individuals</a:t>
            </a:r>
          </a:p>
        </p:txBody>
      </p:sp>
      <p:sp>
        <p:nvSpPr>
          <p:cNvPr id="3" name="Subtitle 2">
            <a:extLst>
              <a:ext uri="{FF2B5EF4-FFF2-40B4-BE49-F238E27FC236}">
                <a16:creationId xmlns:a16="http://schemas.microsoft.com/office/drawing/2014/main" id="{6738D4D7-CB84-433B-A8DA-B8C17956CAAB}"/>
              </a:ext>
            </a:extLst>
          </p:cNvPr>
          <p:cNvSpPr>
            <a:spLocks noGrp="1"/>
          </p:cNvSpPr>
          <p:nvPr>
            <p:ph type="subTitle" idx="1"/>
          </p:nvPr>
        </p:nvSpPr>
        <p:spPr>
          <a:xfrm>
            <a:off x="1285241" y="4582814"/>
            <a:ext cx="7132335" cy="1312657"/>
          </a:xfrm>
        </p:spPr>
        <p:txBody>
          <a:bodyPr anchor="t">
            <a:normAutofit/>
          </a:bodyPr>
          <a:lstStyle/>
          <a:p>
            <a:pPr algn="l"/>
            <a:r>
              <a:rPr lang="en-US" sz="2200" dirty="0"/>
              <a:t>Eugenie Hughes, MD</a:t>
            </a:r>
          </a:p>
          <a:p>
            <a:pPr algn="l"/>
            <a:r>
              <a:rPr lang="en-US" sz="2200" dirty="0"/>
              <a:t>June 2022</a:t>
            </a:r>
          </a:p>
        </p:txBody>
      </p:sp>
    </p:spTree>
    <p:extLst>
      <p:ext uri="{BB962C8B-B14F-4D97-AF65-F5344CB8AC3E}">
        <p14:creationId xmlns:p14="http://schemas.microsoft.com/office/powerpoint/2010/main" val="427046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26EBCF5-751F-4530-8BBD-220A87668EE1}"/>
              </a:ext>
            </a:extLst>
          </p:cNvPr>
          <p:cNvGraphicFramePr/>
          <p:nvPr/>
        </p:nvGraphicFramePr>
        <p:xfrm>
          <a:off x="121920" y="71120"/>
          <a:ext cx="11074400" cy="678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0DA443D-4079-49BE-ACF1-BCB08F76037E}"/>
              </a:ext>
            </a:extLst>
          </p:cNvPr>
          <p:cNvSpPr txBox="1"/>
          <p:nvPr/>
        </p:nvSpPr>
        <p:spPr>
          <a:xfrm>
            <a:off x="5659120" y="182880"/>
            <a:ext cx="6532880" cy="1938992"/>
          </a:xfrm>
          <a:prstGeom prst="rect">
            <a:avLst/>
          </a:prstGeom>
          <a:noFill/>
        </p:spPr>
        <p:txBody>
          <a:bodyPr wrap="square" rtlCol="0">
            <a:spAutoFit/>
          </a:bodyPr>
          <a:lstStyle/>
          <a:p>
            <a:r>
              <a:rPr lang="en-US" sz="4000" b="1" dirty="0">
                <a:latin typeface="+mj-lt"/>
              </a:rPr>
              <a:t>METHODS—Database Arm 1: Jail and Emergency Department Data</a:t>
            </a:r>
          </a:p>
        </p:txBody>
      </p:sp>
      <p:sp>
        <p:nvSpPr>
          <p:cNvPr id="2" name="Flowchart: Process 1">
            <a:extLst>
              <a:ext uri="{FF2B5EF4-FFF2-40B4-BE49-F238E27FC236}">
                <a16:creationId xmlns:a16="http://schemas.microsoft.com/office/drawing/2014/main" id="{B6DBA8C9-7D77-4064-9BAC-BFE085555962}"/>
              </a:ext>
            </a:extLst>
          </p:cNvPr>
          <p:cNvSpPr/>
          <p:nvPr/>
        </p:nvSpPr>
        <p:spPr>
          <a:xfrm>
            <a:off x="6593840" y="4897120"/>
            <a:ext cx="3251200" cy="196088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80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26EBCF5-751F-4530-8BBD-220A87668EE1}"/>
              </a:ext>
            </a:extLst>
          </p:cNvPr>
          <p:cNvGraphicFramePr/>
          <p:nvPr/>
        </p:nvGraphicFramePr>
        <p:xfrm>
          <a:off x="121920" y="71120"/>
          <a:ext cx="11074400" cy="678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0DA443D-4079-49BE-ACF1-BCB08F76037E}"/>
              </a:ext>
            </a:extLst>
          </p:cNvPr>
          <p:cNvSpPr txBox="1"/>
          <p:nvPr/>
        </p:nvSpPr>
        <p:spPr>
          <a:xfrm>
            <a:off x="5659120" y="182880"/>
            <a:ext cx="6532880" cy="1938992"/>
          </a:xfrm>
          <a:prstGeom prst="rect">
            <a:avLst/>
          </a:prstGeom>
          <a:noFill/>
        </p:spPr>
        <p:txBody>
          <a:bodyPr wrap="square" rtlCol="0">
            <a:spAutoFit/>
          </a:bodyPr>
          <a:lstStyle/>
          <a:p>
            <a:r>
              <a:rPr lang="en-US" sz="4000" b="1" dirty="0">
                <a:latin typeface="+mj-lt"/>
              </a:rPr>
              <a:t>METHODS—Database Arm 1: Jail and Emergency Department Data</a:t>
            </a:r>
          </a:p>
        </p:txBody>
      </p:sp>
      <p:sp>
        <p:nvSpPr>
          <p:cNvPr id="2" name="Flowchart: Process 1">
            <a:extLst>
              <a:ext uri="{FF2B5EF4-FFF2-40B4-BE49-F238E27FC236}">
                <a16:creationId xmlns:a16="http://schemas.microsoft.com/office/drawing/2014/main" id="{69A89F3F-AFC0-438A-95F4-29C7654D441E}"/>
              </a:ext>
            </a:extLst>
          </p:cNvPr>
          <p:cNvSpPr/>
          <p:nvPr/>
        </p:nvSpPr>
        <p:spPr>
          <a:xfrm>
            <a:off x="7589520" y="5933440"/>
            <a:ext cx="2316480" cy="92456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35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26EBCF5-751F-4530-8BBD-220A87668EE1}"/>
              </a:ext>
            </a:extLst>
          </p:cNvPr>
          <p:cNvGraphicFramePr/>
          <p:nvPr>
            <p:extLst>
              <p:ext uri="{D42A27DB-BD31-4B8C-83A1-F6EECF244321}">
                <p14:modId xmlns:p14="http://schemas.microsoft.com/office/powerpoint/2010/main" val="964240468"/>
              </p:ext>
            </p:extLst>
          </p:nvPr>
        </p:nvGraphicFramePr>
        <p:xfrm>
          <a:off x="121920" y="71120"/>
          <a:ext cx="11074400" cy="678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0DA443D-4079-49BE-ACF1-BCB08F76037E}"/>
              </a:ext>
            </a:extLst>
          </p:cNvPr>
          <p:cNvSpPr txBox="1"/>
          <p:nvPr/>
        </p:nvSpPr>
        <p:spPr>
          <a:xfrm>
            <a:off x="5659120" y="182880"/>
            <a:ext cx="6532880" cy="1938992"/>
          </a:xfrm>
          <a:prstGeom prst="rect">
            <a:avLst/>
          </a:prstGeom>
          <a:noFill/>
        </p:spPr>
        <p:txBody>
          <a:bodyPr wrap="square" rtlCol="0">
            <a:spAutoFit/>
          </a:bodyPr>
          <a:lstStyle/>
          <a:p>
            <a:r>
              <a:rPr lang="en-US" sz="4000" b="1" dirty="0">
                <a:latin typeface="+mj-lt"/>
              </a:rPr>
              <a:t>METHODS—Database Arm 1: Jail and Emergency Department Data</a:t>
            </a:r>
          </a:p>
        </p:txBody>
      </p:sp>
    </p:spTree>
    <p:extLst>
      <p:ext uri="{BB962C8B-B14F-4D97-AF65-F5344CB8AC3E}">
        <p14:creationId xmlns:p14="http://schemas.microsoft.com/office/powerpoint/2010/main" val="393619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9AAF3F3-51D8-4903-BCC1-DF3CABB293F9}"/>
              </a:ext>
            </a:extLst>
          </p:cNvPr>
          <p:cNvGraphicFramePr/>
          <p:nvPr>
            <p:extLst>
              <p:ext uri="{D42A27DB-BD31-4B8C-83A1-F6EECF244321}">
                <p14:modId xmlns:p14="http://schemas.microsoft.com/office/powerpoint/2010/main" val="1831272293"/>
              </p:ext>
            </p:extLst>
          </p:nvPr>
        </p:nvGraphicFramePr>
        <p:xfrm>
          <a:off x="404492" y="944141"/>
          <a:ext cx="10771508" cy="5791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431D156-0C3F-4591-8BE5-77EE2AFE7799}"/>
              </a:ext>
            </a:extLst>
          </p:cNvPr>
          <p:cNvSpPr txBox="1"/>
          <p:nvPr/>
        </p:nvSpPr>
        <p:spPr>
          <a:xfrm flipH="1">
            <a:off x="226694" y="22895"/>
            <a:ext cx="9222106" cy="707886"/>
          </a:xfrm>
          <a:prstGeom prst="rect">
            <a:avLst/>
          </a:prstGeom>
          <a:noFill/>
        </p:spPr>
        <p:txBody>
          <a:bodyPr wrap="square" rtlCol="0">
            <a:spAutoFit/>
          </a:bodyPr>
          <a:lstStyle/>
          <a:p>
            <a:r>
              <a:rPr lang="en-US" sz="4000" b="1" dirty="0">
                <a:latin typeface="+mj-lt"/>
              </a:rPr>
              <a:t>METHODS—Database Arm 2: Region 10 Data</a:t>
            </a:r>
          </a:p>
        </p:txBody>
      </p:sp>
    </p:spTree>
    <p:extLst>
      <p:ext uri="{BB962C8B-B14F-4D97-AF65-F5344CB8AC3E}">
        <p14:creationId xmlns:p14="http://schemas.microsoft.com/office/powerpoint/2010/main" val="48871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AE2F0-EA83-4B23-922C-1C550E1FCF76}"/>
              </a:ext>
            </a:extLst>
          </p:cNvPr>
          <p:cNvSpPr>
            <a:spLocks noGrp="1"/>
          </p:cNvSpPr>
          <p:nvPr>
            <p:ph type="title"/>
          </p:nvPr>
        </p:nvSpPr>
        <p:spPr>
          <a:xfrm>
            <a:off x="504967" y="675564"/>
            <a:ext cx="3609833" cy="5204085"/>
          </a:xfrm>
        </p:spPr>
        <p:txBody>
          <a:bodyPr>
            <a:normAutofit/>
          </a:bodyPr>
          <a:lstStyle/>
          <a:p>
            <a:r>
              <a:rPr lang="en-US" dirty="0"/>
              <a:t>Results—Population Demographics</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EFC979B-481C-9010-37B9-71630294BAAB}"/>
              </a:ext>
            </a:extLst>
          </p:cNvPr>
          <p:cNvGraphicFramePr>
            <a:graphicFrameLocks noGrp="1"/>
          </p:cNvGraphicFramePr>
          <p:nvPr>
            <p:ph idx="1"/>
            <p:extLst>
              <p:ext uri="{D42A27DB-BD31-4B8C-83A1-F6EECF244321}">
                <p14:modId xmlns:p14="http://schemas.microsoft.com/office/powerpoint/2010/main" val="787908945"/>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94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A901-25B0-489D-9DC8-BD2C4E39F8F0}"/>
              </a:ext>
            </a:extLst>
          </p:cNvPr>
          <p:cNvSpPr>
            <a:spLocks noGrp="1"/>
          </p:cNvSpPr>
          <p:nvPr>
            <p:ph type="title"/>
          </p:nvPr>
        </p:nvSpPr>
        <p:spPr/>
        <p:txBody>
          <a:bodyPr/>
          <a:lstStyle/>
          <a:p>
            <a:r>
              <a:rPr lang="en-US" dirty="0"/>
              <a:t>Results: Emergency Department Utilization</a:t>
            </a:r>
          </a:p>
        </p:txBody>
      </p:sp>
      <p:graphicFrame>
        <p:nvGraphicFramePr>
          <p:cNvPr id="9" name="Content Placeholder 8">
            <a:extLst>
              <a:ext uri="{FF2B5EF4-FFF2-40B4-BE49-F238E27FC236}">
                <a16:creationId xmlns:a16="http://schemas.microsoft.com/office/drawing/2014/main" id="{3B1EAA7D-2CC0-4DB0-BF2E-D81A99A3467F}"/>
              </a:ext>
            </a:extLst>
          </p:cNvPr>
          <p:cNvGraphicFramePr>
            <a:graphicFrameLocks noGrp="1"/>
          </p:cNvGraphicFramePr>
          <p:nvPr>
            <p:ph idx="1"/>
            <p:extLst>
              <p:ext uri="{D42A27DB-BD31-4B8C-83A1-F6EECF244321}">
                <p14:modId xmlns:p14="http://schemas.microsoft.com/office/powerpoint/2010/main" val="248363538"/>
              </p:ext>
            </p:extLst>
          </p:nvPr>
        </p:nvGraphicFramePr>
        <p:xfrm>
          <a:off x="0" y="1920241"/>
          <a:ext cx="6160770" cy="4505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A6D347C3-B5BC-46DA-8C51-9410D070D731}"/>
              </a:ext>
            </a:extLst>
          </p:cNvPr>
          <p:cNvGraphicFramePr/>
          <p:nvPr>
            <p:extLst>
              <p:ext uri="{D42A27DB-BD31-4B8C-83A1-F6EECF244321}">
                <p14:modId xmlns:p14="http://schemas.microsoft.com/office/powerpoint/2010/main" val="4002364644"/>
              </p:ext>
            </p:extLst>
          </p:nvPr>
        </p:nvGraphicFramePr>
        <p:xfrm>
          <a:off x="5452110" y="1920241"/>
          <a:ext cx="6160770" cy="45059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650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A901-25B0-489D-9DC8-BD2C4E39F8F0}"/>
              </a:ext>
            </a:extLst>
          </p:cNvPr>
          <p:cNvSpPr>
            <a:spLocks noGrp="1"/>
          </p:cNvSpPr>
          <p:nvPr>
            <p:ph type="title"/>
          </p:nvPr>
        </p:nvSpPr>
        <p:spPr/>
        <p:txBody>
          <a:bodyPr/>
          <a:lstStyle/>
          <a:p>
            <a:r>
              <a:rPr lang="en-US" dirty="0"/>
              <a:t>Results: Emergency Department Utilization</a:t>
            </a:r>
          </a:p>
        </p:txBody>
      </p:sp>
      <p:graphicFrame>
        <p:nvGraphicFramePr>
          <p:cNvPr id="12" name="Chart 11">
            <a:extLst>
              <a:ext uri="{FF2B5EF4-FFF2-40B4-BE49-F238E27FC236}">
                <a16:creationId xmlns:a16="http://schemas.microsoft.com/office/drawing/2014/main" id="{052E4BF3-1FBE-4897-9181-AB43D7FAEC77}"/>
              </a:ext>
            </a:extLst>
          </p:cNvPr>
          <p:cNvGraphicFramePr/>
          <p:nvPr>
            <p:extLst>
              <p:ext uri="{D42A27DB-BD31-4B8C-83A1-F6EECF244321}">
                <p14:modId xmlns:p14="http://schemas.microsoft.com/office/powerpoint/2010/main" val="2716765620"/>
              </p:ext>
            </p:extLst>
          </p:nvPr>
        </p:nvGraphicFramePr>
        <p:xfrm>
          <a:off x="466928" y="1483360"/>
          <a:ext cx="11054512" cy="500951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E69BE84-4F3C-4F65-821D-A314A55DB47C}"/>
              </a:ext>
            </a:extLst>
          </p:cNvPr>
          <p:cNvSpPr txBox="1"/>
          <p:nvPr/>
        </p:nvSpPr>
        <p:spPr>
          <a:xfrm>
            <a:off x="5444490" y="6175853"/>
            <a:ext cx="1303020" cy="400110"/>
          </a:xfrm>
          <a:prstGeom prst="rect">
            <a:avLst/>
          </a:prstGeom>
          <a:noFill/>
        </p:spPr>
        <p:txBody>
          <a:bodyPr wrap="square" rtlCol="0">
            <a:spAutoFit/>
          </a:bodyPr>
          <a:lstStyle/>
          <a:p>
            <a:r>
              <a:rPr lang="en-US" sz="2000" b="0" i="0" dirty="0">
                <a:solidFill>
                  <a:srgbClr val="000000"/>
                </a:solidFill>
                <a:effectLst/>
              </a:rPr>
              <a:t>P &lt; 0.0001</a:t>
            </a:r>
            <a:endParaRPr lang="en-US" sz="2000" dirty="0"/>
          </a:p>
        </p:txBody>
      </p:sp>
      <p:cxnSp>
        <p:nvCxnSpPr>
          <p:cNvPr id="6" name="Straight Arrow Connector 5">
            <a:extLst>
              <a:ext uri="{FF2B5EF4-FFF2-40B4-BE49-F238E27FC236}">
                <a16:creationId xmlns:a16="http://schemas.microsoft.com/office/drawing/2014/main" id="{23EB2FF7-CE2A-47A5-8CA2-DBEFA539209D}"/>
              </a:ext>
            </a:extLst>
          </p:cNvPr>
          <p:cNvCxnSpPr>
            <a:cxnSpLocks/>
          </p:cNvCxnSpPr>
          <p:nvPr/>
        </p:nvCxnSpPr>
        <p:spPr>
          <a:xfrm flipH="1">
            <a:off x="5257165" y="3283178"/>
            <a:ext cx="636385" cy="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B196D70-0003-4779-98B2-542BB569FB11}"/>
              </a:ext>
            </a:extLst>
          </p:cNvPr>
          <p:cNvSpPr txBox="1"/>
          <p:nvPr/>
        </p:nvSpPr>
        <p:spPr>
          <a:xfrm>
            <a:off x="5893550" y="2808923"/>
            <a:ext cx="3522824" cy="1077218"/>
          </a:xfrm>
          <a:prstGeom prst="rect">
            <a:avLst/>
          </a:prstGeom>
          <a:noFill/>
        </p:spPr>
        <p:txBody>
          <a:bodyPr wrap="square" rtlCol="0">
            <a:spAutoFit/>
          </a:bodyPr>
          <a:lstStyle/>
          <a:p>
            <a:r>
              <a:rPr lang="en-US" sz="3200" dirty="0"/>
              <a:t>Over 3X visits of general public</a:t>
            </a:r>
          </a:p>
        </p:txBody>
      </p:sp>
      <p:sp>
        <p:nvSpPr>
          <p:cNvPr id="8" name="Rectangle 7">
            <a:extLst>
              <a:ext uri="{FF2B5EF4-FFF2-40B4-BE49-F238E27FC236}">
                <a16:creationId xmlns:a16="http://schemas.microsoft.com/office/drawing/2014/main" id="{1948836E-6A3F-438B-B35D-9E2E46F048C3}"/>
              </a:ext>
            </a:extLst>
          </p:cNvPr>
          <p:cNvSpPr/>
          <p:nvPr/>
        </p:nvSpPr>
        <p:spPr>
          <a:xfrm>
            <a:off x="5257165" y="6156072"/>
            <a:ext cx="1677670" cy="400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57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795B-B186-0CB0-165A-D805CA6668DC}"/>
              </a:ext>
            </a:extLst>
          </p:cNvPr>
          <p:cNvSpPr>
            <a:spLocks noGrp="1"/>
          </p:cNvSpPr>
          <p:nvPr>
            <p:ph type="title"/>
          </p:nvPr>
        </p:nvSpPr>
        <p:spPr/>
        <p:txBody>
          <a:bodyPr/>
          <a:lstStyle/>
          <a:p>
            <a:r>
              <a:rPr lang="en-US" dirty="0"/>
              <a:t>Results: Emergency Department Utilization</a:t>
            </a:r>
          </a:p>
        </p:txBody>
      </p:sp>
      <p:graphicFrame>
        <p:nvGraphicFramePr>
          <p:cNvPr id="6" name="Content Placeholder 5">
            <a:extLst>
              <a:ext uri="{FF2B5EF4-FFF2-40B4-BE49-F238E27FC236}">
                <a16:creationId xmlns:a16="http://schemas.microsoft.com/office/drawing/2014/main" id="{27EB7D7C-A519-8E37-4C20-97C08136EE6D}"/>
              </a:ext>
            </a:extLst>
          </p:cNvPr>
          <p:cNvGraphicFramePr>
            <a:graphicFrameLocks noGrp="1"/>
          </p:cNvGraphicFramePr>
          <p:nvPr>
            <p:ph idx="1"/>
            <p:extLst>
              <p:ext uri="{D42A27DB-BD31-4B8C-83A1-F6EECF244321}">
                <p14:modId xmlns:p14="http://schemas.microsoft.com/office/powerpoint/2010/main" val="419444509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3A75ECB-89E2-8989-D072-89FCFCAF7EEC}"/>
              </a:ext>
            </a:extLst>
          </p:cNvPr>
          <p:cNvSpPr txBox="1"/>
          <p:nvPr/>
        </p:nvSpPr>
        <p:spPr>
          <a:xfrm flipH="1">
            <a:off x="5617818" y="6176963"/>
            <a:ext cx="956363" cy="369332"/>
          </a:xfrm>
          <a:prstGeom prst="rect">
            <a:avLst/>
          </a:prstGeom>
          <a:noFill/>
        </p:spPr>
        <p:txBody>
          <a:bodyPr wrap="square" rtlCol="0">
            <a:spAutoFit/>
          </a:bodyPr>
          <a:lstStyle/>
          <a:p>
            <a:r>
              <a:rPr lang="en-US" dirty="0"/>
              <a:t>P=0.603</a:t>
            </a:r>
          </a:p>
        </p:txBody>
      </p:sp>
    </p:spTree>
    <p:extLst>
      <p:ext uri="{BB962C8B-B14F-4D97-AF65-F5344CB8AC3E}">
        <p14:creationId xmlns:p14="http://schemas.microsoft.com/office/powerpoint/2010/main" val="184623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3875-B23A-8BBB-6B66-3B081B7A8049}"/>
              </a:ext>
            </a:extLst>
          </p:cNvPr>
          <p:cNvSpPr>
            <a:spLocks noGrp="1"/>
          </p:cNvSpPr>
          <p:nvPr>
            <p:ph type="title"/>
          </p:nvPr>
        </p:nvSpPr>
        <p:spPr/>
        <p:txBody>
          <a:bodyPr/>
          <a:lstStyle/>
          <a:p>
            <a:r>
              <a:rPr lang="en-US" dirty="0"/>
              <a:t>Results: Emergency Department Utilization</a:t>
            </a:r>
          </a:p>
        </p:txBody>
      </p:sp>
      <p:graphicFrame>
        <p:nvGraphicFramePr>
          <p:cNvPr id="5" name="Content Placeholder 2">
            <a:extLst>
              <a:ext uri="{FF2B5EF4-FFF2-40B4-BE49-F238E27FC236}">
                <a16:creationId xmlns:a16="http://schemas.microsoft.com/office/drawing/2014/main" id="{EF673D2F-BFA4-4618-78D5-AF0A993D0974}"/>
              </a:ext>
            </a:extLst>
          </p:cNvPr>
          <p:cNvGraphicFramePr>
            <a:graphicFrameLocks noGrp="1"/>
          </p:cNvGraphicFramePr>
          <p:nvPr>
            <p:ph idx="1"/>
            <p:extLst>
              <p:ext uri="{D42A27DB-BD31-4B8C-83A1-F6EECF244321}">
                <p14:modId xmlns:p14="http://schemas.microsoft.com/office/powerpoint/2010/main" val="745253792"/>
              </p:ext>
            </p:extLst>
          </p:nvPr>
        </p:nvGraphicFramePr>
        <p:xfrm>
          <a:off x="526093" y="1390389"/>
          <a:ext cx="11185743" cy="5102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72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BB4-4D62-4F4F-A0A9-1DE015408F8F}"/>
              </a:ext>
            </a:extLst>
          </p:cNvPr>
          <p:cNvSpPr>
            <a:spLocks noGrp="1"/>
          </p:cNvSpPr>
          <p:nvPr>
            <p:ph type="title"/>
          </p:nvPr>
        </p:nvSpPr>
        <p:spPr/>
        <p:txBody>
          <a:bodyPr/>
          <a:lstStyle/>
          <a:p>
            <a:r>
              <a:rPr lang="en-US" dirty="0"/>
              <a:t>Results: Region 10 Utilization</a:t>
            </a:r>
          </a:p>
        </p:txBody>
      </p:sp>
      <p:graphicFrame>
        <p:nvGraphicFramePr>
          <p:cNvPr id="17" name="Chart 16">
            <a:extLst>
              <a:ext uri="{FF2B5EF4-FFF2-40B4-BE49-F238E27FC236}">
                <a16:creationId xmlns:a16="http://schemas.microsoft.com/office/drawing/2014/main" id="{D64278ED-B182-4482-9395-BB2CDF70188D}"/>
              </a:ext>
            </a:extLst>
          </p:cNvPr>
          <p:cNvGraphicFramePr/>
          <p:nvPr>
            <p:extLst>
              <p:ext uri="{D42A27DB-BD31-4B8C-83A1-F6EECF244321}">
                <p14:modId xmlns:p14="http://schemas.microsoft.com/office/powerpoint/2010/main" val="3637020149"/>
              </p:ext>
            </p:extLst>
          </p:nvPr>
        </p:nvGraphicFramePr>
        <p:xfrm>
          <a:off x="682171" y="1265011"/>
          <a:ext cx="10515600" cy="5491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741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99C9B-F41D-9541-7351-AEEE44BE5E42}"/>
              </a:ext>
            </a:extLst>
          </p:cNvPr>
          <p:cNvSpPr>
            <a:spLocks noGrp="1"/>
          </p:cNvSpPr>
          <p:nvPr>
            <p:ph type="title"/>
          </p:nvPr>
        </p:nvSpPr>
        <p:spPr>
          <a:xfrm>
            <a:off x="838200" y="365125"/>
            <a:ext cx="10515600" cy="1325563"/>
          </a:xfrm>
        </p:spPr>
        <p:txBody>
          <a:bodyPr>
            <a:normAutofit/>
          </a:bodyPr>
          <a:lstStyle/>
          <a:p>
            <a:r>
              <a:rPr lang="en-US" sz="5400"/>
              <a:t>Disclaimer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11C2AB-952A-6A23-8908-9A058B61151B}"/>
              </a:ext>
            </a:extLst>
          </p:cNvPr>
          <p:cNvSpPr>
            <a:spLocks noGrp="1"/>
          </p:cNvSpPr>
          <p:nvPr>
            <p:ph idx="1"/>
          </p:nvPr>
        </p:nvSpPr>
        <p:spPr>
          <a:xfrm>
            <a:off x="838200" y="2289120"/>
            <a:ext cx="10515600" cy="2279759"/>
          </a:xfrm>
        </p:spPr>
        <p:txBody>
          <a:bodyPr>
            <a:normAutofit fontScale="85000" lnSpcReduction="20000"/>
          </a:bodyPr>
          <a:lstStyle/>
          <a:p>
            <a:pPr marL="0" indent="0">
              <a:buNone/>
            </a:pPr>
            <a:r>
              <a:rPr lang="en-US" sz="3600" dirty="0"/>
              <a:t>Opinions contained within the presentation are those of the author and not statements of the ACRJ, R10, or the UVA Emergency Department. The information provided therein is as of June 2022. It may be shared with interested parties for informative purposes but may not be extrapolated or published without written permission of the author. </a:t>
            </a:r>
          </a:p>
        </p:txBody>
      </p:sp>
    </p:spTree>
    <p:extLst>
      <p:ext uri="{BB962C8B-B14F-4D97-AF65-F5344CB8AC3E}">
        <p14:creationId xmlns:p14="http://schemas.microsoft.com/office/powerpoint/2010/main" val="1707975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735D8-F37A-0693-46AE-A6D4BAA93706}"/>
              </a:ext>
            </a:extLst>
          </p:cNvPr>
          <p:cNvSpPr>
            <a:spLocks noGrp="1"/>
          </p:cNvSpPr>
          <p:nvPr>
            <p:ph type="title"/>
          </p:nvPr>
        </p:nvSpPr>
        <p:spPr/>
        <p:txBody>
          <a:bodyPr/>
          <a:lstStyle/>
          <a:p>
            <a:r>
              <a:rPr lang="en-US" dirty="0"/>
              <a:t>Results: Region 10 Utilization</a:t>
            </a:r>
          </a:p>
        </p:txBody>
      </p:sp>
      <p:graphicFrame>
        <p:nvGraphicFramePr>
          <p:cNvPr id="6" name="Content Placeholder 5">
            <a:extLst>
              <a:ext uri="{FF2B5EF4-FFF2-40B4-BE49-F238E27FC236}">
                <a16:creationId xmlns:a16="http://schemas.microsoft.com/office/drawing/2014/main" id="{0DEA8D42-A4D1-A0C2-AFC3-0BCB45477A2D}"/>
              </a:ext>
            </a:extLst>
          </p:cNvPr>
          <p:cNvGraphicFramePr>
            <a:graphicFrameLocks noGrp="1"/>
          </p:cNvGraphicFramePr>
          <p:nvPr>
            <p:ph idx="1"/>
            <p:extLst>
              <p:ext uri="{D42A27DB-BD31-4B8C-83A1-F6EECF244321}">
                <p14:modId xmlns:p14="http://schemas.microsoft.com/office/powerpoint/2010/main" val="226398832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81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9CE8-0E49-4380-9187-07D7BFE77F43}"/>
              </a:ext>
            </a:extLst>
          </p:cNvPr>
          <p:cNvSpPr>
            <a:spLocks noGrp="1"/>
          </p:cNvSpPr>
          <p:nvPr>
            <p:ph type="title"/>
          </p:nvPr>
        </p:nvSpPr>
        <p:spPr/>
        <p:txBody>
          <a:bodyPr/>
          <a:lstStyle/>
          <a:p>
            <a:r>
              <a:rPr lang="en-US" dirty="0"/>
              <a:t>Results: Region 10 Utilization</a:t>
            </a:r>
          </a:p>
        </p:txBody>
      </p:sp>
      <p:graphicFrame>
        <p:nvGraphicFramePr>
          <p:cNvPr id="6" name="Content Placeholder 5">
            <a:extLst>
              <a:ext uri="{FF2B5EF4-FFF2-40B4-BE49-F238E27FC236}">
                <a16:creationId xmlns:a16="http://schemas.microsoft.com/office/drawing/2014/main" id="{18671AC9-AF94-491E-9171-B1F8BA38D01A}"/>
              </a:ext>
            </a:extLst>
          </p:cNvPr>
          <p:cNvGraphicFramePr>
            <a:graphicFrameLocks noGrp="1"/>
          </p:cNvGraphicFramePr>
          <p:nvPr>
            <p:ph idx="1"/>
            <p:extLst>
              <p:ext uri="{D42A27DB-BD31-4B8C-83A1-F6EECF244321}">
                <p14:modId xmlns:p14="http://schemas.microsoft.com/office/powerpoint/2010/main" val="3563147257"/>
              </p:ext>
            </p:extLst>
          </p:nvPr>
        </p:nvGraphicFramePr>
        <p:xfrm>
          <a:off x="838200" y="1524000"/>
          <a:ext cx="10515600" cy="4652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D1B3A92-DECA-4FF8-9FCE-5B955991827B}"/>
              </a:ext>
            </a:extLst>
          </p:cNvPr>
          <p:cNvSpPr txBox="1"/>
          <p:nvPr/>
        </p:nvSpPr>
        <p:spPr>
          <a:xfrm>
            <a:off x="5557520" y="6176963"/>
            <a:ext cx="1076960" cy="369332"/>
          </a:xfrm>
          <a:prstGeom prst="rect">
            <a:avLst/>
          </a:prstGeom>
          <a:noFill/>
        </p:spPr>
        <p:txBody>
          <a:bodyPr wrap="square" rtlCol="0">
            <a:spAutoFit/>
          </a:bodyPr>
          <a:lstStyle/>
          <a:p>
            <a:r>
              <a:rPr lang="en-US" dirty="0"/>
              <a:t>p=0.277</a:t>
            </a:r>
          </a:p>
        </p:txBody>
      </p:sp>
      <p:sp>
        <p:nvSpPr>
          <p:cNvPr id="8" name="Rectangle 7">
            <a:extLst>
              <a:ext uri="{FF2B5EF4-FFF2-40B4-BE49-F238E27FC236}">
                <a16:creationId xmlns:a16="http://schemas.microsoft.com/office/drawing/2014/main" id="{370262FB-7B0F-4CC9-8B3B-08057C89EAA8}"/>
              </a:ext>
            </a:extLst>
          </p:cNvPr>
          <p:cNvSpPr/>
          <p:nvPr/>
        </p:nvSpPr>
        <p:spPr>
          <a:xfrm>
            <a:off x="5425440" y="6197198"/>
            <a:ext cx="1209040"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74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AE2F0-EA83-4B23-922C-1C550E1FCF76}"/>
              </a:ext>
            </a:extLst>
          </p:cNvPr>
          <p:cNvSpPr>
            <a:spLocks noGrp="1"/>
          </p:cNvSpPr>
          <p:nvPr>
            <p:ph type="title"/>
          </p:nvPr>
        </p:nvSpPr>
        <p:spPr>
          <a:xfrm>
            <a:off x="504967" y="675564"/>
            <a:ext cx="3609833" cy="5204085"/>
          </a:xfrm>
        </p:spPr>
        <p:txBody>
          <a:bodyPr>
            <a:normAutofit/>
          </a:bodyPr>
          <a:lstStyle/>
          <a:p>
            <a:r>
              <a:rPr lang="en-US" dirty="0"/>
              <a:t>Results—Region 10 Utilization</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EFC979B-481C-9010-37B9-71630294BAAB}"/>
              </a:ext>
            </a:extLst>
          </p:cNvPr>
          <p:cNvGraphicFramePr>
            <a:graphicFrameLocks noGrp="1"/>
          </p:cNvGraphicFramePr>
          <p:nvPr>
            <p:ph idx="1"/>
            <p:extLst>
              <p:ext uri="{D42A27DB-BD31-4B8C-83A1-F6EECF244321}">
                <p14:modId xmlns:p14="http://schemas.microsoft.com/office/powerpoint/2010/main" val="1078306358"/>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464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C324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12A2E3-2185-4FEB-B906-8B011FE8C6C4}"/>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Results: R10 and ED Utilization</a:t>
            </a:r>
          </a:p>
        </p:txBody>
      </p:sp>
      <p:pic>
        <p:nvPicPr>
          <p:cNvPr id="4" name="Picture 3">
            <a:extLst>
              <a:ext uri="{FF2B5EF4-FFF2-40B4-BE49-F238E27FC236}">
                <a16:creationId xmlns:a16="http://schemas.microsoft.com/office/drawing/2014/main" id="{F515DA8A-E3C0-4DCD-BC72-199A4CADD61B}"/>
              </a:ext>
            </a:extLst>
          </p:cNvPr>
          <p:cNvPicPr>
            <a:picLocks noChangeAspect="1"/>
          </p:cNvPicPr>
          <p:nvPr/>
        </p:nvPicPr>
        <p:blipFill rotWithShape="1">
          <a:blip r:embed="rId3"/>
          <a:srcRect l="2695" r="-3" b="-3"/>
          <a:stretch/>
        </p:blipFill>
        <p:spPr>
          <a:xfrm>
            <a:off x="327547" y="2454903"/>
            <a:ext cx="7058306" cy="4080254"/>
          </a:xfrm>
          <a:prstGeom prst="rect">
            <a:avLst/>
          </a:prstGeom>
        </p:spPr>
      </p:pic>
      <p:sp>
        <p:nvSpPr>
          <p:cNvPr id="40"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F6F549C-2A7F-45EB-AF59-75CF0FEB7A09}"/>
              </a:ext>
            </a:extLst>
          </p:cNvPr>
          <p:cNvSpPr>
            <a:spLocks noGrp="1"/>
          </p:cNvSpPr>
          <p:nvPr>
            <p:ph idx="1"/>
          </p:nvPr>
        </p:nvSpPr>
        <p:spPr>
          <a:xfrm>
            <a:off x="7796249" y="491260"/>
            <a:ext cx="3871495" cy="5705547"/>
          </a:xfrm>
        </p:spPr>
        <p:txBody>
          <a:bodyPr anchor="ctr">
            <a:normAutofit fontScale="77500" lnSpcReduction="20000"/>
          </a:bodyPr>
          <a:lstStyle/>
          <a:p>
            <a:pPr marL="0" indent="0">
              <a:buNone/>
            </a:pPr>
            <a:r>
              <a:rPr lang="en-US" sz="7700" dirty="0">
                <a:solidFill>
                  <a:srgbClr val="FFFFFF"/>
                </a:solidFill>
              </a:rPr>
              <a:t>R10 utilization </a:t>
            </a:r>
            <a:r>
              <a:rPr lang="en-US" sz="7700" b="1" dirty="0">
                <a:solidFill>
                  <a:srgbClr val="FFFFFF"/>
                </a:solidFill>
              </a:rPr>
              <a:t>prior to arrest </a:t>
            </a:r>
            <a:r>
              <a:rPr lang="en-US" sz="7700" dirty="0">
                <a:solidFill>
                  <a:srgbClr val="FFFFFF"/>
                </a:solidFill>
              </a:rPr>
              <a:t>decreased odds of ED visit by 54%</a:t>
            </a:r>
          </a:p>
          <a:p>
            <a:pPr marL="0" indent="0">
              <a:buNone/>
            </a:pPr>
            <a:endParaRPr lang="en-US" sz="3600" dirty="0">
              <a:solidFill>
                <a:srgbClr val="FFFFFF"/>
              </a:solidFill>
            </a:endParaRPr>
          </a:p>
          <a:p>
            <a:pPr marL="0" indent="0">
              <a:buNone/>
            </a:pPr>
            <a:r>
              <a:rPr lang="en-US" sz="5100" dirty="0">
                <a:solidFill>
                  <a:srgbClr val="FFFFFF"/>
                </a:solidFill>
              </a:rPr>
              <a:t>p=0.026</a:t>
            </a:r>
          </a:p>
        </p:txBody>
      </p:sp>
    </p:spTree>
    <p:extLst>
      <p:ext uri="{BB962C8B-B14F-4D97-AF65-F5344CB8AC3E}">
        <p14:creationId xmlns:p14="http://schemas.microsoft.com/office/powerpoint/2010/main" val="4147906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C324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12A2E3-2185-4FEB-B906-8B011FE8C6C4}"/>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Results: R10 and ED Utilization</a:t>
            </a:r>
          </a:p>
        </p:txBody>
      </p:sp>
      <p:pic>
        <p:nvPicPr>
          <p:cNvPr id="4" name="Picture 3">
            <a:extLst>
              <a:ext uri="{FF2B5EF4-FFF2-40B4-BE49-F238E27FC236}">
                <a16:creationId xmlns:a16="http://schemas.microsoft.com/office/drawing/2014/main" id="{F515DA8A-E3C0-4DCD-BC72-199A4CADD61B}"/>
              </a:ext>
            </a:extLst>
          </p:cNvPr>
          <p:cNvPicPr>
            <a:picLocks noChangeAspect="1"/>
          </p:cNvPicPr>
          <p:nvPr/>
        </p:nvPicPr>
        <p:blipFill rotWithShape="1">
          <a:blip r:embed="rId3"/>
          <a:srcRect l="2695" r="-3" b="-3"/>
          <a:stretch/>
        </p:blipFill>
        <p:spPr>
          <a:xfrm>
            <a:off x="327547" y="2454903"/>
            <a:ext cx="7058306" cy="4080254"/>
          </a:xfrm>
          <a:prstGeom prst="rect">
            <a:avLst/>
          </a:prstGeom>
        </p:spPr>
      </p:pic>
      <p:sp>
        <p:nvSpPr>
          <p:cNvPr id="40"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F6F549C-2A7F-45EB-AF59-75CF0FEB7A09}"/>
              </a:ext>
            </a:extLst>
          </p:cNvPr>
          <p:cNvSpPr>
            <a:spLocks noGrp="1"/>
          </p:cNvSpPr>
          <p:nvPr>
            <p:ph idx="1"/>
          </p:nvPr>
        </p:nvSpPr>
        <p:spPr>
          <a:xfrm>
            <a:off x="7736114" y="491260"/>
            <a:ext cx="3931630" cy="5705547"/>
          </a:xfrm>
        </p:spPr>
        <p:txBody>
          <a:bodyPr anchor="ctr">
            <a:normAutofit fontScale="92500" lnSpcReduction="20000"/>
          </a:bodyPr>
          <a:lstStyle/>
          <a:p>
            <a:pPr marL="0" indent="0">
              <a:buNone/>
            </a:pPr>
            <a:r>
              <a:rPr lang="en-US" sz="5800" dirty="0">
                <a:solidFill>
                  <a:srgbClr val="FFFFFF"/>
                </a:solidFill>
              </a:rPr>
              <a:t>R10 utilization </a:t>
            </a:r>
            <a:r>
              <a:rPr lang="en-US" sz="5800" b="1" dirty="0">
                <a:solidFill>
                  <a:srgbClr val="FFFFFF"/>
                </a:solidFill>
              </a:rPr>
              <a:t>post-release</a:t>
            </a:r>
            <a:r>
              <a:rPr lang="en-US" sz="5800" dirty="0">
                <a:solidFill>
                  <a:srgbClr val="FFFFFF"/>
                </a:solidFill>
              </a:rPr>
              <a:t> increased odds of ED visit by three times.</a:t>
            </a:r>
          </a:p>
          <a:p>
            <a:pPr marL="0" indent="0">
              <a:buNone/>
            </a:pPr>
            <a:r>
              <a:rPr lang="en-US" sz="5400" dirty="0">
                <a:solidFill>
                  <a:srgbClr val="FFFFFF"/>
                </a:solidFill>
              </a:rPr>
              <a:t> </a:t>
            </a:r>
          </a:p>
          <a:p>
            <a:pPr marL="0" indent="0">
              <a:buNone/>
            </a:pPr>
            <a:r>
              <a:rPr lang="en-US" sz="3900" dirty="0">
                <a:solidFill>
                  <a:srgbClr val="FFFFFF"/>
                </a:solidFill>
              </a:rPr>
              <a:t>p=0.002</a:t>
            </a:r>
          </a:p>
        </p:txBody>
      </p:sp>
    </p:spTree>
    <p:extLst>
      <p:ext uri="{BB962C8B-B14F-4D97-AF65-F5344CB8AC3E}">
        <p14:creationId xmlns:p14="http://schemas.microsoft.com/office/powerpoint/2010/main" val="1283492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2016-B6D9-45EA-B914-6F48272DAD2A}"/>
              </a:ext>
            </a:extLst>
          </p:cNvPr>
          <p:cNvSpPr>
            <a:spLocks noGrp="1"/>
          </p:cNvSpPr>
          <p:nvPr>
            <p:ph type="title"/>
          </p:nvPr>
        </p:nvSpPr>
        <p:spPr>
          <a:xfrm>
            <a:off x="147320" y="0"/>
            <a:ext cx="10515600" cy="1325563"/>
          </a:xfrm>
        </p:spPr>
        <p:txBody>
          <a:bodyPr/>
          <a:lstStyle/>
          <a:p>
            <a:r>
              <a:rPr lang="en-US" dirty="0"/>
              <a:t>Results: R10 and ED Utilization</a:t>
            </a:r>
          </a:p>
        </p:txBody>
      </p:sp>
      <p:graphicFrame>
        <p:nvGraphicFramePr>
          <p:cNvPr id="20" name="Content Placeholder 2">
            <a:extLst>
              <a:ext uri="{FF2B5EF4-FFF2-40B4-BE49-F238E27FC236}">
                <a16:creationId xmlns:a16="http://schemas.microsoft.com/office/drawing/2014/main" id="{25CBBF2C-88B0-2489-D6F7-2BA08C8EBE01}"/>
              </a:ext>
            </a:extLst>
          </p:cNvPr>
          <p:cNvGraphicFramePr>
            <a:graphicFrameLocks noGrp="1"/>
          </p:cNvGraphicFramePr>
          <p:nvPr>
            <p:ph idx="1"/>
            <p:extLst>
              <p:ext uri="{D42A27DB-BD31-4B8C-83A1-F6EECF244321}">
                <p14:modId xmlns:p14="http://schemas.microsoft.com/office/powerpoint/2010/main" val="880439713"/>
              </p:ext>
            </p:extLst>
          </p:nvPr>
        </p:nvGraphicFramePr>
        <p:xfrm>
          <a:off x="436880" y="985520"/>
          <a:ext cx="10916920" cy="5191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706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2016-B6D9-45EA-B914-6F48272DAD2A}"/>
              </a:ext>
            </a:extLst>
          </p:cNvPr>
          <p:cNvSpPr>
            <a:spLocks noGrp="1"/>
          </p:cNvSpPr>
          <p:nvPr>
            <p:ph type="title"/>
          </p:nvPr>
        </p:nvSpPr>
        <p:spPr>
          <a:xfrm>
            <a:off x="147320" y="0"/>
            <a:ext cx="10515600" cy="1325563"/>
          </a:xfrm>
        </p:spPr>
        <p:txBody>
          <a:bodyPr/>
          <a:lstStyle/>
          <a:p>
            <a:r>
              <a:rPr lang="en-US" dirty="0"/>
              <a:t>Results: R10 and ED Utilization</a:t>
            </a:r>
          </a:p>
        </p:txBody>
      </p:sp>
      <p:graphicFrame>
        <p:nvGraphicFramePr>
          <p:cNvPr id="20" name="Content Placeholder 2">
            <a:extLst>
              <a:ext uri="{FF2B5EF4-FFF2-40B4-BE49-F238E27FC236}">
                <a16:creationId xmlns:a16="http://schemas.microsoft.com/office/drawing/2014/main" id="{25CBBF2C-88B0-2489-D6F7-2BA08C8EBE01}"/>
              </a:ext>
            </a:extLst>
          </p:cNvPr>
          <p:cNvGraphicFramePr>
            <a:graphicFrameLocks noGrp="1"/>
          </p:cNvGraphicFramePr>
          <p:nvPr>
            <p:ph idx="1"/>
            <p:extLst>
              <p:ext uri="{D42A27DB-BD31-4B8C-83A1-F6EECF244321}">
                <p14:modId xmlns:p14="http://schemas.microsoft.com/office/powerpoint/2010/main" val="3182413443"/>
              </p:ext>
            </p:extLst>
          </p:nvPr>
        </p:nvGraphicFramePr>
        <p:xfrm>
          <a:off x="436880" y="985520"/>
          <a:ext cx="10916920" cy="5191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5B1F1115-A2AD-4F1C-9F8A-F7C7844C8EF4}"/>
              </a:ext>
            </a:extLst>
          </p:cNvPr>
          <p:cNvSpPr/>
          <p:nvPr/>
        </p:nvSpPr>
        <p:spPr>
          <a:xfrm>
            <a:off x="436880" y="4376355"/>
            <a:ext cx="10916920" cy="208248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lvl="0">
              <a:lnSpc>
                <a:spcPct val="100000"/>
              </a:lnSpc>
            </a:pPr>
            <a:endParaRPr lang="en-US" dirty="0"/>
          </a:p>
        </p:txBody>
      </p:sp>
      <p:sp>
        <p:nvSpPr>
          <p:cNvPr id="3" name="TextBox 2">
            <a:extLst>
              <a:ext uri="{FF2B5EF4-FFF2-40B4-BE49-F238E27FC236}">
                <a16:creationId xmlns:a16="http://schemas.microsoft.com/office/drawing/2014/main" id="{AFCFADCD-BEE4-49ED-A4A7-5E8E994A64A8}"/>
              </a:ext>
            </a:extLst>
          </p:cNvPr>
          <p:cNvSpPr txBox="1"/>
          <p:nvPr/>
        </p:nvSpPr>
        <p:spPr>
          <a:xfrm>
            <a:off x="2976880" y="4689123"/>
            <a:ext cx="6644640" cy="1769715"/>
          </a:xfrm>
          <a:prstGeom prst="rect">
            <a:avLst/>
          </a:prstGeom>
          <a:noFill/>
        </p:spPr>
        <p:txBody>
          <a:bodyPr wrap="square" rtlCol="0">
            <a:spAutoFit/>
          </a:bodyPr>
          <a:lstStyle/>
          <a:p>
            <a:pPr lvl="0">
              <a:lnSpc>
                <a:spcPct val="100000"/>
              </a:lnSpc>
            </a:pPr>
            <a:r>
              <a:rPr lang="en-US" sz="2800" dirty="0"/>
              <a:t>Subjects were nearly two times more likely to have contact with R10 with each subsequent arrest</a:t>
            </a:r>
          </a:p>
          <a:p>
            <a:pPr lvl="0">
              <a:lnSpc>
                <a:spcPct val="100000"/>
              </a:lnSpc>
            </a:pPr>
            <a:endParaRPr lang="en-US" sz="2500" dirty="0"/>
          </a:p>
        </p:txBody>
      </p:sp>
      <p:sp>
        <p:nvSpPr>
          <p:cNvPr id="5" name="TextBox 4">
            <a:extLst>
              <a:ext uri="{FF2B5EF4-FFF2-40B4-BE49-F238E27FC236}">
                <a16:creationId xmlns:a16="http://schemas.microsoft.com/office/drawing/2014/main" id="{176A510E-8D4F-45A2-8AFC-EF1E66FE00CE}"/>
              </a:ext>
            </a:extLst>
          </p:cNvPr>
          <p:cNvSpPr txBox="1"/>
          <p:nvPr/>
        </p:nvSpPr>
        <p:spPr>
          <a:xfrm>
            <a:off x="9640858" y="5179068"/>
            <a:ext cx="1572260" cy="477054"/>
          </a:xfrm>
          <a:prstGeom prst="rect">
            <a:avLst/>
          </a:prstGeom>
          <a:noFill/>
        </p:spPr>
        <p:txBody>
          <a:bodyPr wrap="square" rtlCol="0">
            <a:spAutoFit/>
          </a:bodyPr>
          <a:lstStyle/>
          <a:p>
            <a:pPr lvl="0">
              <a:lnSpc>
                <a:spcPct val="100000"/>
              </a:lnSpc>
            </a:pPr>
            <a:r>
              <a:rPr lang="en-US" sz="2500" dirty="0"/>
              <a:t>p&lt;0.001</a:t>
            </a:r>
          </a:p>
        </p:txBody>
      </p:sp>
      <p:sp>
        <p:nvSpPr>
          <p:cNvPr id="7" name="Rectangle 6" descr="Target Audience">
            <a:extLst>
              <a:ext uri="{FF2B5EF4-FFF2-40B4-BE49-F238E27FC236}">
                <a16:creationId xmlns:a16="http://schemas.microsoft.com/office/drawing/2014/main" id="{4EF60933-9655-4B03-957B-6BB491C115C0}"/>
              </a:ext>
            </a:extLst>
          </p:cNvPr>
          <p:cNvSpPr/>
          <p:nvPr/>
        </p:nvSpPr>
        <p:spPr>
          <a:xfrm>
            <a:off x="998220" y="4676009"/>
            <a:ext cx="1551003" cy="1483173"/>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FE332D7B-E542-4E81-AC06-2720D0F9921D}"/>
              </a:ext>
            </a:extLst>
          </p:cNvPr>
          <p:cNvSpPr txBox="1"/>
          <p:nvPr/>
        </p:nvSpPr>
        <p:spPr>
          <a:xfrm>
            <a:off x="9621520" y="2311083"/>
            <a:ext cx="1572260" cy="477054"/>
          </a:xfrm>
          <a:prstGeom prst="rect">
            <a:avLst/>
          </a:prstGeom>
          <a:noFill/>
        </p:spPr>
        <p:txBody>
          <a:bodyPr wrap="square" rtlCol="0">
            <a:spAutoFit/>
          </a:bodyPr>
          <a:lstStyle/>
          <a:p>
            <a:pPr lvl="0">
              <a:lnSpc>
                <a:spcPct val="100000"/>
              </a:lnSpc>
            </a:pPr>
            <a:r>
              <a:rPr lang="en-US" sz="2500" dirty="0"/>
              <a:t>p&lt;0.001</a:t>
            </a:r>
          </a:p>
        </p:txBody>
      </p:sp>
    </p:spTree>
    <p:extLst>
      <p:ext uri="{BB962C8B-B14F-4D97-AF65-F5344CB8AC3E}">
        <p14:creationId xmlns:p14="http://schemas.microsoft.com/office/powerpoint/2010/main" val="3781643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DAC50-900C-4CB0-B440-17FFEDDC1109}"/>
              </a:ext>
            </a:extLst>
          </p:cNvPr>
          <p:cNvSpPr>
            <a:spLocks noGrp="1"/>
          </p:cNvSpPr>
          <p:nvPr>
            <p:ph type="title"/>
          </p:nvPr>
        </p:nvSpPr>
        <p:spPr>
          <a:xfrm>
            <a:off x="838200" y="365125"/>
            <a:ext cx="10515600" cy="1325563"/>
          </a:xfrm>
        </p:spPr>
        <p:txBody>
          <a:bodyPr>
            <a:normAutofit/>
          </a:bodyPr>
          <a:lstStyle/>
          <a:p>
            <a:r>
              <a:rPr lang="en-US" sz="5400"/>
              <a:t>Limitations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95D2FA-054B-4A07-A7E7-D3CA658834A0}"/>
              </a:ext>
            </a:extLst>
          </p:cNvPr>
          <p:cNvSpPr>
            <a:spLocks noGrp="1"/>
          </p:cNvSpPr>
          <p:nvPr>
            <p:ph idx="1"/>
          </p:nvPr>
        </p:nvSpPr>
        <p:spPr>
          <a:xfrm>
            <a:off x="838200" y="1929384"/>
            <a:ext cx="10515600" cy="4251960"/>
          </a:xfrm>
        </p:spPr>
        <p:txBody>
          <a:bodyPr>
            <a:normAutofit/>
          </a:bodyPr>
          <a:lstStyle/>
          <a:p>
            <a:r>
              <a:rPr lang="en-US" sz="3600" dirty="0"/>
              <a:t>UVA Electronic Medical Record is not comprehensive</a:t>
            </a:r>
          </a:p>
          <a:p>
            <a:pPr lvl="1"/>
            <a:r>
              <a:rPr lang="en-US" sz="3600" dirty="0"/>
              <a:t>MRN is not a perfect indicator of whether UVA ED will be utilized </a:t>
            </a:r>
          </a:p>
          <a:p>
            <a:r>
              <a:rPr lang="en-US" sz="3600" dirty="0"/>
              <a:t>2020 Arrest Data was not included if the booking date was not in 2019</a:t>
            </a:r>
          </a:p>
          <a:p>
            <a:pPr lvl="1"/>
            <a:r>
              <a:rPr lang="en-US" sz="3600" dirty="0"/>
              <a:t>Subsequent arrests during study period may impact utilization of emergency and R10 services</a:t>
            </a:r>
          </a:p>
        </p:txBody>
      </p:sp>
    </p:spTree>
    <p:extLst>
      <p:ext uri="{BB962C8B-B14F-4D97-AF65-F5344CB8AC3E}">
        <p14:creationId xmlns:p14="http://schemas.microsoft.com/office/powerpoint/2010/main" val="856689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B78F41-1426-4F7A-98C6-EEA9407FF9AA}"/>
              </a:ext>
            </a:extLst>
          </p:cNvPr>
          <p:cNvSpPr>
            <a:spLocks noGrp="1"/>
          </p:cNvSpPr>
          <p:nvPr>
            <p:ph type="title"/>
          </p:nvPr>
        </p:nvSpPr>
        <p:spPr>
          <a:xfrm>
            <a:off x="838200" y="365125"/>
            <a:ext cx="10515600" cy="1325563"/>
          </a:xfrm>
        </p:spPr>
        <p:txBody>
          <a:bodyPr>
            <a:normAutofit/>
          </a:bodyPr>
          <a:lstStyle/>
          <a:p>
            <a:r>
              <a:rPr lang="en-US" sz="5400" dirty="0"/>
              <a:t>Takeaways</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B0F1C3-96A9-48F9-A672-CCB743912814}"/>
              </a:ext>
            </a:extLst>
          </p:cNvPr>
          <p:cNvSpPr>
            <a:spLocks noGrp="1"/>
          </p:cNvSpPr>
          <p:nvPr>
            <p:ph idx="1"/>
          </p:nvPr>
        </p:nvSpPr>
        <p:spPr>
          <a:xfrm>
            <a:off x="838200" y="1929384"/>
            <a:ext cx="10515600" cy="4251960"/>
          </a:xfrm>
        </p:spPr>
        <p:txBody>
          <a:bodyPr>
            <a:normAutofit/>
          </a:bodyPr>
          <a:lstStyle/>
          <a:p>
            <a:r>
              <a:rPr lang="en-US" sz="3200" dirty="0"/>
              <a:t>Number of ED visits for recently released individuals is more than 3x that of the general population</a:t>
            </a:r>
          </a:p>
          <a:p>
            <a:pPr lvl="1"/>
            <a:r>
              <a:rPr lang="en-US" sz="2800" dirty="0"/>
              <a:t>Established jail population as having similar high-levels of health needs following release compared to the prison population</a:t>
            </a:r>
          </a:p>
          <a:p>
            <a:r>
              <a:rPr lang="en-US" sz="3200" dirty="0"/>
              <a:t>Prior engagement with R10 services decreases likelihood of presenting to the ED within 12 months release</a:t>
            </a:r>
          </a:p>
          <a:p>
            <a:r>
              <a:rPr lang="en-US" sz="3200" dirty="0"/>
              <a:t>12-month period post-release from jail is a high-need time in individual’s lives</a:t>
            </a:r>
          </a:p>
        </p:txBody>
      </p:sp>
    </p:spTree>
    <p:extLst>
      <p:ext uri="{BB962C8B-B14F-4D97-AF65-F5344CB8AC3E}">
        <p14:creationId xmlns:p14="http://schemas.microsoft.com/office/powerpoint/2010/main" val="4025423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B78F41-1426-4F7A-98C6-EEA9407FF9AA}"/>
              </a:ext>
            </a:extLst>
          </p:cNvPr>
          <p:cNvSpPr>
            <a:spLocks noGrp="1"/>
          </p:cNvSpPr>
          <p:nvPr>
            <p:ph type="title"/>
          </p:nvPr>
        </p:nvSpPr>
        <p:spPr>
          <a:xfrm>
            <a:off x="838200" y="314325"/>
            <a:ext cx="10515600" cy="1325563"/>
          </a:xfrm>
        </p:spPr>
        <p:txBody>
          <a:bodyPr>
            <a:normAutofit/>
          </a:bodyPr>
          <a:lstStyle/>
          <a:p>
            <a:r>
              <a:rPr lang="en-US" sz="5400" dirty="0"/>
              <a:t>Next Steps</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Content Placeholder 34">
            <a:extLst>
              <a:ext uri="{FF2B5EF4-FFF2-40B4-BE49-F238E27FC236}">
                <a16:creationId xmlns:a16="http://schemas.microsoft.com/office/drawing/2014/main" id="{9F042815-E9AD-4F39-9A22-BE40162D0432}"/>
              </a:ext>
            </a:extLst>
          </p:cNvPr>
          <p:cNvPicPr>
            <a:picLocks noGrp="1" noChangeAspect="1"/>
          </p:cNvPicPr>
          <p:nvPr>
            <p:ph idx="1"/>
          </p:nvPr>
        </p:nvPicPr>
        <p:blipFill>
          <a:blip r:embed="rId3"/>
          <a:stretch>
            <a:fillRect/>
          </a:stretch>
        </p:blipFill>
        <p:spPr>
          <a:xfrm>
            <a:off x="1967436" y="1771735"/>
            <a:ext cx="8570576" cy="5111623"/>
          </a:xfrm>
          <a:prstGeom prst="rect">
            <a:avLst/>
          </a:prstGeom>
        </p:spPr>
      </p:pic>
    </p:spTree>
    <p:extLst>
      <p:ext uri="{BB962C8B-B14F-4D97-AF65-F5344CB8AC3E}">
        <p14:creationId xmlns:p14="http://schemas.microsoft.com/office/powerpoint/2010/main" val="365276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Logo, company name&#10;&#10;Description automatically generated">
            <a:extLst>
              <a:ext uri="{FF2B5EF4-FFF2-40B4-BE49-F238E27FC236}">
                <a16:creationId xmlns:a16="http://schemas.microsoft.com/office/drawing/2014/main" id="{971C0A4E-768D-4B34-A7C0-81425811DD4D}"/>
              </a:ext>
            </a:extLst>
          </p:cNvPr>
          <p:cNvPicPr>
            <a:picLocks noChangeAspect="1"/>
          </p:cNvPicPr>
          <p:nvPr/>
        </p:nvPicPr>
        <p:blipFill>
          <a:blip r:embed="rId3"/>
          <a:stretch>
            <a:fillRect/>
          </a:stretch>
        </p:blipFill>
        <p:spPr>
          <a:xfrm>
            <a:off x="4815840" y="3316766"/>
            <a:ext cx="2509564" cy="2509564"/>
          </a:xfrm>
          <a:prstGeom prst="rect">
            <a:avLst/>
          </a:prstGeom>
        </p:spPr>
      </p:pic>
      <p:pic>
        <p:nvPicPr>
          <p:cNvPr id="27" name="Picture 26" descr="Text&#10;&#10;Description automatically generated">
            <a:extLst>
              <a:ext uri="{FF2B5EF4-FFF2-40B4-BE49-F238E27FC236}">
                <a16:creationId xmlns:a16="http://schemas.microsoft.com/office/drawing/2014/main" id="{4BB35DF6-B5F5-43AD-AFFF-E80169213AA5}"/>
              </a:ext>
            </a:extLst>
          </p:cNvPr>
          <p:cNvPicPr>
            <a:picLocks noChangeAspect="1"/>
          </p:cNvPicPr>
          <p:nvPr/>
        </p:nvPicPr>
        <p:blipFill>
          <a:blip r:embed="rId4"/>
          <a:stretch>
            <a:fillRect/>
          </a:stretch>
        </p:blipFill>
        <p:spPr>
          <a:xfrm>
            <a:off x="4384208" y="803164"/>
            <a:ext cx="3251032" cy="633950"/>
          </a:xfrm>
          <a:prstGeom prst="rect">
            <a:avLst/>
          </a:prstGeom>
        </p:spPr>
      </p:pic>
      <p:pic>
        <p:nvPicPr>
          <p:cNvPr id="21" name="Picture 20">
            <a:extLst>
              <a:ext uri="{FF2B5EF4-FFF2-40B4-BE49-F238E27FC236}">
                <a16:creationId xmlns:a16="http://schemas.microsoft.com/office/drawing/2014/main" id="{5CAAC9FE-2F98-47B7-9B74-BB3D2F0DA2E4}"/>
              </a:ext>
            </a:extLst>
          </p:cNvPr>
          <p:cNvPicPr>
            <a:picLocks noChangeAspect="1"/>
          </p:cNvPicPr>
          <p:nvPr/>
        </p:nvPicPr>
        <p:blipFill rotWithShape="1">
          <a:blip r:embed="rId5"/>
          <a:srcRect t="-1116"/>
          <a:stretch/>
        </p:blipFill>
        <p:spPr>
          <a:xfrm>
            <a:off x="8020742" y="778890"/>
            <a:ext cx="4244969" cy="764093"/>
          </a:xfrm>
          <a:prstGeom prst="rect">
            <a:avLst/>
          </a:prstGeom>
        </p:spPr>
      </p:pic>
      <p:pic>
        <p:nvPicPr>
          <p:cNvPr id="28" name="Picture 27" descr="Logo, company name&#10;&#10;Description automatically generated">
            <a:extLst>
              <a:ext uri="{FF2B5EF4-FFF2-40B4-BE49-F238E27FC236}">
                <a16:creationId xmlns:a16="http://schemas.microsoft.com/office/drawing/2014/main" id="{6C7CA8B0-4BEF-48E0-83C9-70B857F5A859}"/>
              </a:ext>
            </a:extLst>
          </p:cNvPr>
          <p:cNvPicPr>
            <a:picLocks noChangeAspect="1"/>
          </p:cNvPicPr>
          <p:nvPr/>
        </p:nvPicPr>
        <p:blipFill>
          <a:blip r:embed="rId6"/>
          <a:stretch>
            <a:fillRect/>
          </a:stretch>
        </p:blipFill>
        <p:spPr>
          <a:xfrm>
            <a:off x="749615" y="262798"/>
            <a:ext cx="2565089" cy="1866103"/>
          </a:xfrm>
          <a:prstGeom prst="rect">
            <a:avLst/>
          </a:prstGeom>
        </p:spPr>
      </p:pic>
      <p:pic>
        <p:nvPicPr>
          <p:cNvPr id="23" name="Picture 22">
            <a:extLst>
              <a:ext uri="{FF2B5EF4-FFF2-40B4-BE49-F238E27FC236}">
                <a16:creationId xmlns:a16="http://schemas.microsoft.com/office/drawing/2014/main" id="{290005D2-5A9A-4FCB-BBA7-5E385B244A6D}"/>
              </a:ext>
            </a:extLst>
          </p:cNvPr>
          <p:cNvPicPr>
            <a:picLocks noChangeAspect="1"/>
          </p:cNvPicPr>
          <p:nvPr/>
        </p:nvPicPr>
        <p:blipFill rotWithShape="1">
          <a:blip r:embed="rId7"/>
          <a:srcRect r="6577"/>
          <a:stretch/>
        </p:blipFill>
        <p:spPr>
          <a:xfrm>
            <a:off x="417689" y="5247099"/>
            <a:ext cx="3225770" cy="949538"/>
          </a:xfrm>
          <a:prstGeom prst="rect">
            <a:avLst/>
          </a:prstGeom>
        </p:spPr>
      </p:pic>
      <p:sp>
        <p:nvSpPr>
          <p:cNvPr id="57" name="Rectangle 32">
            <a:extLst>
              <a:ext uri="{FF2B5EF4-FFF2-40B4-BE49-F238E27FC236}">
                <a16:creationId xmlns:a16="http://schemas.microsoft.com/office/drawing/2014/main" id="{A5A17FC0-D416-4C8B-A9E6-5924D352B9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127" y="2300641"/>
            <a:ext cx="4236873"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C76BBAE-7093-4060-B516-B4251A344E60}"/>
              </a:ext>
            </a:extLst>
          </p:cNvPr>
          <p:cNvSpPr txBox="1"/>
          <p:nvPr/>
        </p:nvSpPr>
        <p:spPr>
          <a:xfrm>
            <a:off x="8282152" y="2916520"/>
            <a:ext cx="2840391" cy="230936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700" kern="1200" dirty="0">
                <a:solidFill>
                  <a:srgbClr val="FFFFFF"/>
                </a:solidFill>
                <a:latin typeface="+mj-lt"/>
                <a:ea typeface="+mj-ea"/>
                <a:cs typeface="+mj-cs"/>
              </a:rPr>
              <a:t>Study Design: From Winter 2019 to Now</a:t>
            </a:r>
          </a:p>
        </p:txBody>
      </p:sp>
      <p:cxnSp>
        <p:nvCxnSpPr>
          <p:cNvPr id="58" name="Straight Connector 34">
            <a:extLst>
              <a:ext uri="{FF2B5EF4-FFF2-40B4-BE49-F238E27FC236}">
                <a16:creationId xmlns:a16="http://schemas.microsoft.com/office/drawing/2014/main" id="{982DC870-E8E5-4050-B10C-CC24FC67E5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9" name="Straight Connector 36">
            <a:extLst>
              <a:ext uri="{FF2B5EF4-FFF2-40B4-BE49-F238E27FC236}">
                <a16:creationId xmlns:a16="http://schemas.microsoft.com/office/drawing/2014/main" id="{FF76A74F-C283-4DED-BD4D-086753B7CB0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0" name="Straight Connector 38">
            <a:extLst>
              <a:ext uri="{FF2B5EF4-FFF2-40B4-BE49-F238E27FC236}">
                <a16:creationId xmlns:a16="http://schemas.microsoft.com/office/drawing/2014/main" id="{3B2791FB-B2F7-4BBE-B8D8-74C37FF9E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1" name="Straight Connector 40">
            <a:extLst>
              <a:ext uri="{FF2B5EF4-FFF2-40B4-BE49-F238E27FC236}">
                <a16:creationId xmlns:a16="http://schemas.microsoft.com/office/drawing/2014/main" id="{9891B5DE-6811-4844-BB18-472A3F360EE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25" name="Picture 24" descr="Logo, company name&#10;&#10;Description automatically generated">
            <a:extLst>
              <a:ext uri="{FF2B5EF4-FFF2-40B4-BE49-F238E27FC236}">
                <a16:creationId xmlns:a16="http://schemas.microsoft.com/office/drawing/2014/main" id="{D4926ACC-1B94-4653-B6B0-FDCEC943B207}"/>
              </a:ext>
            </a:extLst>
          </p:cNvPr>
          <p:cNvPicPr>
            <a:picLocks noChangeAspect="1"/>
          </p:cNvPicPr>
          <p:nvPr/>
        </p:nvPicPr>
        <p:blipFill>
          <a:blip r:embed="rId8"/>
          <a:stretch>
            <a:fillRect/>
          </a:stretch>
        </p:blipFill>
        <p:spPr>
          <a:xfrm>
            <a:off x="940108" y="2338736"/>
            <a:ext cx="2068137" cy="2068137"/>
          </a:xfrm>
          <a:prstGeom prst="rect">
            <a:avLst/>
          </a:prstGeom>
        </p:spPr>
      </p:pic>
      <p:cxnSp>
        <p:nvCxnSpPr>
          <p:cNvPr id="62" name="Straight Connector 42">
            <a:extLst>
              <a:ext uri="{FF2B5EF4-FFF2-40B4-BE49-F238E27FC236}">
                <a16:creationId xmlns:a16="http://schemas.microsoft.com/office/drawing/2014/main" id="{77A9CA3A-7216-41E0-B3CD-058077FD39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40636" y="5336249"/>
            <a:ext cx="1892695"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0839450" y="6080760"/>
            <a:ext cx="699637" cy="306928"/>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9320A863-56F3-4A57-90AC-75D37CBE6442}" type="slidenum">
              <a:rPr kumimoji="0" lang="en-US" sz="1200" b="0" i="0" u="none" strike="noStrike" cap="none" spc="0" normalizeH="0" baseline="0" noProof="0">
                <a:ln>
                  <a:noFill/>
                </a:ln>
                <a:solidFill>
                  <a:srgbClr val="FFFFFF">
                    <a:alpha val="80000"/>
                  </a:srgbClr>
                </a:solidFill>
                <a:effectLst/>
                <a:uLnTx/>
                <a:uFillTx/>
              </a:rPr>
              <a:pPr marR="0" lvl="0" indent="0" fontAlgn="auto">
                <a:spcBef>
                  <a:spcPts val="0"/>
                </a:spcBef>
                <a:spcAft>
                  <a:spcPts val="600"/>
                </a:spcAft>
                <a:buClrTx/>
                <a:buSzTx/>
                <a:buFontTx/>
                <a:buNone/>
                <a:tabLst/>
                <a:defRPr/>
              </a:pPr>
              <a:t>3</a:t>
            </a:fld>
            <a:endParaRPr kumimoji="0" lang="en-US" sz="1200" b="0" i="0" u="none" strike="noStrike" cap="none" spc="0" normalizeH="0" baseline="0" noProof="0">
              <a:ln>
                <a:noFill/>
              </a:ln>
              <a:solidFill>
                <a:srgbClr val="FFFFFF">
                  <a:alpha val="80000"/>
                </a:srgbClr>
              </a:solidFill>
              <a:effectLst/>
              <a:uLnTx/>
              <a:uFillTx/>
            </a:endParaRPr>
          </a:p>
        </p:txBody>
      </p:sp>
    </p:spTree>
    <p:extLst>
      <p:ext uri="{BB962C8B-B14F-4D97-AF65-F5344CB8AC3E}">
        <p14:creationId xmlns:p14="http://schemas.microsoft.com/office/powerpoint/2010/main" val="842937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C42EE-149E-4F6C-BB83-1C90E3D3D65F}"/>
              </a:ext>
            </a:extLst>
          </p:cNvPr>
          <p:cNvSpPr>
            <a:spLocks noGrp="1"/>
          </p:cNvSpPr>
          <p:nvPr>
            <p:ph type="title"/>
          </p:nvPr>
        </p:nvSpPr>
        <p:spPr>
          <a:xfrm>
            <a:off x="838200" y="365125"/>
            <a:ext cx="10515600" cy="1325563"/>
          </a:xfrm>
        </p:spPr>
        <p:txBody>
          <a:bodyPr>
            <a:normAutofit/>
          </a:bodyPr>
          <a:lstStyle/>
          <a:p>
            <a:r>
              <a:rPr lang="en-US" sz="5400" dirty="0"/>
              <a:t>Future Studies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9ED7255-FD2C-43FB-9754-89669914C977}"/>
              </a:ext>
            </a:extLst>
          </p:cNvPr>
          <p:cNvSpPr>
            <a:spLocks noGrp="1"/>
          </p:cNvSpPr>
          <p:nvPr>
            <p:ph idx="1"/>
          </p:nvPr>
        </p:nvSpPr>
        <p:spPr>
          <a:xfrm>
            <a:off x="838200" y="1929384"/>
            <a:ext cx="10515600" cy="4742494"/>
          </a:xfrm>
        </p:spPr>
        <p:txBody>
          <a:bodyPr>
            <a:normAutofit lnSpcReduction="10000"/>
          </a:bodyPr>
          <a:lstStyle/>
          <a:p>
            <a:r>
              <a:rPr lang="en-US" sz="3200" dirty="0"/>
              <a:t>Potential for further research utilizing this sample</a:t>
            </a:r>
          </a:p>
          <a:p>
            <a:pPr lvl="1"/>
            <a:r>
              <a:rPr lang="en-US" sz="3200" dirty="0"/>
              <a:t>Explore relationship between type of Region 10 services received as well as diagnoses associated with services with ED utilization data</a:t>
            </a:r>
          </a:p>
          <a:p>
            <a:pPr lvl="1"/>
            <a:r>
              <a:rPr lang="en-US" sz="3200" dirty="0"/>
              <a:t>Explore relationship between date of last physical exam, as indicated in the Region 10 dataset with ED utilization data</a:t>
            </a:r>
          </a:p>
          <a:p>
            <a:r>
              <a:rPr lang="en-US" sz="3200" dirty="0"/>
              <a:t>Potential for further research utilizing larger sample across years</a:t>
            </a:r>
          </a:p>
          <a:p>
            <a:pPr lvl="1"/>
            <a:r>
              <a:rPr lang="en-US" sz="3200" dirty="0"/>
              <a:t>Impact of coronavirus pandemic on ED utilization, R10 utilization, and the relationship between the two</a:t>
            </a:r>
          </a:p>
        </p:txBody>
      </p:sp>
    </p:spTree>
    <p:extLst>
      <p:ext uri="{BB962C8B-B14F-4D97-AF65-F5344CB8AC3E}">
        <p14:creationId xmlns:p14="http://schemas.microsoft.com/office/powerpoint/2010/main" val="4133640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851E6-65D2-4ECD-9890-DB3B2A90F56C}"/>
              </a:ext>
            </a:extLst>
          </p:cNvPr>
          <p:cNvSpPr>
            <a:spLocks noGrp="1"/>
          </p:cNvSpPr>
          <p:nvPr>
            <p:ph type="title"/>
          </p:nvPr>
        </p:nvSpPr>
        <p:spPr>
          <a:xfrm>
            <a:off x="838200" y="365125"/>
            <a:ext cx="10515600" cy="1325563"/>
          </a:xfrm>
        </p:spPr>
        <p:txBody>
          <a:bodyPr>
            <a:normAutofit/>
          </a:bodyPr>
          <a:lstStyle/>
          <a:p>
            <a:r>
              <a:rPr lang="en-US" sz="5400"/>
              <a:t>Acknowledgements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3C72CC-1E07-4C5E-8FD1-E57AB9C95263}"/>
              </a:ext>
            </a:extLst>
          </p:cNvPr>
          <p:cNvSpPr>
            <a:spLocks noGrp="1"/>
          </p:cNvSpPr>
          <p:nvPr>
            <p:ph idx="1"/>
          </p:nvPr>
        </p:nvSpPr>
        <p:spPr>
          <a:xfrm>
            <a:off x="838200" y="1929384"/>
            <a:ext cx="10515600" cy="4251960"/>
          </a:xfrm>
        </p:spPr>
        <p:txBody>
          <a:bodyPr>
            <a:normAutofit/>
          </a:bodyPr>
          <a:lstStyle/>
          <a:p>
            <a:r>
              <a:rPr lang="en-US" dirty="0"/>
              <a:t>Kristin Wells, PhD MPH UVASOM Department of Public Health Sciences</a:t>
            </a:r>
          </a:p>
          <a:p>
            <a:r>
              <a:rPr lang="en-US" dirty="0"/>
              <a:t>Peter </a:t>
            </a:r>
            <a:r>
              <a:rPr lang="en-US" dirty="0" err="1"/>
              <a:t>Alonzi</a:t>
            </a:r>
            <a:r>
              <a:rPr lang="en-US" dirty="0"/>
              <a:t>, PhD UVA School of Data Science</a:t>
            </a:r>
          </a:p>
          <a:p>
            <a:r>
              <a:rPr lang="en-US" dirty="0"/>
              <a:t>Neal Goodloe, MPA Jefferson Area Community Criminal Justice Board</a:t>
            </a:r>
          </a:p>
          <a:p>
            <a:r>
              <a:rPr lang="en-US" dirty="0"/>
              <a:t>Col. Martin </a:t>
            </a:r>
            <a:r>
              <a:rPr lang="en-US" dirty="0" err="1"/>
              <a:t>Kumer</a:t>
            </a:r>
            <a:r>
              <a:rPr lang="en-US" dirty="0"/>
              <a:t>, ACRJ Superintendent </a:t>
            </a:r>
          </a:p>
          <a:p>
            <a:r>
              <a:rPr lang="en-US" dirty="0"/>
              <a:t>Neta Davis, Region 10 Senior Director of Child &amp; Family and Adult Clinical Services </a:t>
            </a:r>
          </a:p>
          <a:p>
            <a:r>
              <a:rPr lang="en-US" dirty="0"/>
              <a:t>Sean Reed, MD and the UVA Generalist Scholars Program </a:t>
            </a:r>
          </a:p>
        </p:txBody>
      </p:sp>
    </p:spTree>
    <p:extLst>
      <p:ext uri="{BB962C8B-B14F-4D97-AF65-F5344CB8AC3E}">
        <p14:creationId xmlns:p14="http://schemas.microsoft.com/office/powerpoint/2010/main" val="2545047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reet with trees and buildings on either side of it&#10;&#10;Description automatically generated with low confidence">
            <a:extLst>
              <a:ext uri="{FF2B5EF4-FFF2-40B4-BE49-F238E27FC236}">
                <a16:creationId xmlns:a16="http://schemas.microsoft.com/office/drawing/2014/main" id="{3AD2F555-1A44-470B-AE45-4F2831380C5E}"/>
              </a:ext>
            </a:extLst>
          </p:cNvPr>
          <p:cNvPicPr>
            <a:picLocks noChangeAspect="1"/>
          </p:cNvPicPr>
          <p:nvPr/>
        </p:nvPicPr>
        <p:blipFill rotWithShape="1">
          <a:blip r:embed="rId3">
            <a:alphaModFix amt="50000"/>
          </a:blip>
          <a:srcRect t="4464" b="12510"/>
          <a:stretch/>
        </p:blipFill>
        <p:spPr>
          <a:xfrm>
            <a:off x="20" y="-12525"/>
            <a:ext cx="12191980" cy="6857999"/>
          </a:xfrm>
          <a:prstGeom prst="rect">
            <a:avLst/>
          </a:prstGeom>
        </p:spPr>
      </p:pic>
      <p:sp>
        <p:nvSpPr>
          <p:cNvPr id="4" name="TextBox 3">
            <a:extLst>
              <a:ext uri="{FF2B5EF4-FFF2-40B4-BE49-F238E27FC236}">
                <a16:creationId xmlns:a16="http://schemas.microsoft.com/office/drawing/2014/main" id="{596D7ADF-E7D5-4F56-A9B9-D0A8DD55AA68}"/>
              </a:ext>
            </a:extLst>
          </p:cNvPr>
          <p:cNvSpPr txBox="1"/>
          <p:nvPr/>
        </p:nvSpPr>
        <p:spPr>
          <a:xfrm>
            <a:off x="1524000" y="1654077"/>
            <a:ext cx="9144000" cy="3524794"/>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6000" dirty="0">
                <a:solidFill>
                  <a:srgbClr val="FFFFFF"/>
                </a:solidFill>
                <a:latin typeface="+mj-lt"/>
                <a:ea typeface="+mj-ea"/>
                <a:cs typeface="+mj-cs"/>
              </a:rPr>
              <a:t>Thank You! Questions?</a:t>
            </a:r>
          </a:p>
          <a:p>
            <a:pPr algn="ctr">
              <a:lnSpc>
                <a:spcPct val="90000"/>
              </a:lnSpc>
              <a:spcBef>
                <a:spcPct val="0"/>
              </a:spcBef>
              <a:spcAft>
                <a:spcPts val="600"/>
              </a:spcAft>
            </a:pPr>
            <a:endParaRPr lang="en-US" sz="6000" dirty="0">
              <a:solidFill>
                <a:srgbClr val="FFFFFF"/>
              </a:solidFill>
              <a:latin typeface="+mj-lt"/>
              <a:ea typeface="+mj-ea"/>
              <a:cs typeface="+mj-cs"/>
            </a:endParaRPr>
          </a:p>
          <a:p>
            <a:pPr algn="ctr">
              <a:lnSpc>
                <a:spcPct val="90000"/>
              </a:lnSpc>
              <a:spcBef>
                <a:spcPct val="0"/>
              </a:spcBef>
              <a:spcAft>
                <a:spcPts val="600"/>
              </a:spcAft>
            </a:pPr>
            <a:r>
              <a:rPr lang="en-US" sz="6000" dirty="0">
                <a:solidFill>
                  <a:srgbClr val="FFFFFF"/>
                </a:solidFill>
                <a:latin typeface="+mj-lt"/>
                <a:ea typeface="+mj-ea"/>
                <a:cs typeface="+mj-cs"/>
              </a:rPr>
              <a:t>Contact:</a:t>
            </a:r>
          </a:p>
          <a:p>
            <a:pPr algn="ctr">
              <a:lnSpc>
                <a:spcPct val="90000"/>
              </a:lnSpc>
              <a:spcBef>
                <a:spcPct val="0"/>
              </a:spcBef>
              <a:spcAft>
                <a:spcPts val="600"/>
              </a:spcAft>
            </a:pPr>
            <a:r>
              <a:rPr lang="en-US" sz="6000" dirty="0">
                <a:solidFill>
                  <a:srgbClr val="FFFFFF"/>
                </a:solidFill>
                <a:latin typeface="+mj-lt"/>
                <a:ea typeface="+mj-ea"/>
                <a:cs typeface="+mj-cs"/>
              </a:rPr>
              <a:t>emh7cf@virginia.edu</a:t>
            </a:r>
          </a:p>
        </p:txBody>
      </p:sp>
    </p:spTree>
    <p:extLst>
      <p:ext uri="{BB962C8B-B14F-4D97-AF65-F5344CB8AC3E}">
        <p14:creationId xmlns:p14="http://schemas.microsoft.com/office/powerpoint/2010/main" val="304424692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305930-6889-4090-88FC-356A85B5C641}"/>
              </a:ext>
            </a:extLst>
          </p:cNvPr>
          <p:cNvSpPr>
            <a:spLocks noGrp="1"/>
          </p:cNvSpPr>
          <p:nvPr>
            <p:ph type="title"/>
          </p:nvPr>
        </p:nvSpPr>
        <p:spPr>
          <a:xfrm>
            <a:off x="838200" y="365125"/>
            <a:ext cx="10515600" cy="1325563"/>
          </a:xfrm>
        </p:spPr>
        <p:txBody>
          <a:bodyPr>
            <a:normAutofit/>
          </a:bodyPr>
          <a:lstStyle/>
          <a:p>
            <a:r>
              <a:rPr lang="en-US" sz="5400" dirty="0"/>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807DF9-1DF7-4D63-8563-C625BFE874E7}"/>
              </a:ext>
            </a:extLst>
          </p:cNvPr>
          <p:cNvSpPr>
            <a:spLocks noGrp="1"/>
          </p:cNvSpPr>
          <p:nvPr>
            <p:ph idx="1"/>
          </p:nvPr>
        </p:nvSpPr>
        <p:spPr>
          <a:xfrm>
            <a:off x="838200" y="1929384"/>
            <a:ext cx="10515600" cy="4251960"/>
          </a:xfrm>
        </p:spPr>
        <p:txBody>
          <a:bodyPr>
            <a:normAutofit/>
          </a:bodyPr>
          <a:lstStyle/>
          <a:p>
            <a:pPr marL="0">
              <a:spcBef>
                <a:spcPts val="0"/>
              </a:spcBef>
              <a:spcAft>
                <a:spcPts val="600"/>
              </a:spcAft>
            </a:pPr>
            <a:r>
              <a:rPr lang="en-US" sz="2200" dirty="0">
                <a:effectLst/>
                <a:ea typeface="Calibri" panose="020F0502020204030204" pitchFamily="34" charset="0"/>
                <a:cs typeface="Times New Roman" panose="02020603050405020304" pitchFamily="18" charset="0"/>
              </a:rPr>
              <a:t>Binswanger IA, Stern MF, </a:t>
            </a:r>
            <a:r>
              <a:rPr lang="en-US" sz="2200" dirty="0" err="1">
                <a:effectLst/>
                <a:ea typeface="Calibri" panose="020F0502020204030204" pitchFamily="34" charset="0"/>
                <a:cs typeface="Times New Roman" panose="02020603050405020304" pitchFamily="18" charset="0"/>
              </a:rPr>
              <a:t>Deyo</a:t>
            </a:r>
            <a:r>
              <a:rPr lang="en-US" sz="2200" dirty="0">
                <a:effectLst/>
                <a:ea typeface="Calibri" panose="020F0502020204030204" pitchFamily="34" charset="0"/>
                <a:cs typeface="Times New Roman" panose="02020603050405020304" pitchFamily="18" charset="0"/>
              </a:rPr>
              <a:t> RA, et al. Release from prison—a high risk of death for former inmates. </a:t>
            </a:r>
            <a:r>
              <a:rPr lang="en-US" sz="2200" i="1" dirty="0">
                <a:effectLst/>
                <a:ea typeface="Calibri" panose="020F0502020204030204" pitchFamily="34" charset="0"/>
                <a:cs typeface="Times New Roman" panose="02020603050405020304" pitchFamily="18" charset="0"/>
              </a:rPr>
              <a:t>N </a:t>
            </a:r>
            <a:r>
              <a:rPr lang="en-US" sz="2200" i="1" dirty="0" err="1">
                <a:effectLst/>
                <a:ea typeface="Calibri" panose="020F0502020204030204" pitchFamily="34" charset="0"/>
                <a:cs typeface="Times New Roman" panose="02020603050405020304" pitchFamily="18" charset="0"/>
              </a:rPr>
              <a:t>Engl</a:t>
            </a:r>
            <a:r>
              <a:rPr lang="en-US" sz="2200" i="1" dirty="0">
                <a:effectLst/>
                <a:ea typeface="Calibri" panose="020F0502020204030204" pitchFamily="34" charset="0"/>
                <a:cs typeface="Times New Roman" panose="02020603050405020304" pitchFamily="18" charset="0"/>
              </a:rPr>
              <a:t> J Med</a:t>
            </a:r>
            <a:r>
              <a:rPr lang="en-US" sz="2200" dirty="0">
                <a:effectLst/>
                <a:ea typeface="Calibri" panose="020F0502020204030204" pitchFamily="34" charset="0"/>
                <a:cs typeface="Times New Roman" panose="02020603050405020304" pitchFamily="18" charset="0"/>
              </a:rPr>
              <a:t> 2007;356: 157–65.</a:t>
            </a:r>
          </a:p>
          <a:p>
            <a:pPr marL="0">
              <a:spcBef>
                <a:spcPts val="0"/>
              </a:spcBef>
              <a:spcAft>
                <a:spcPts val="600"/>
              </a:spcAft>
            </a:pPr>
            <a:r>
              <a:rPr lang="en-US" sz="2200" dirty="0"/>
              <a:t>Cairns C, Kang K, Santo L. </a:t>
            </a:r>
            <a:r>
              <a:rPr lang="en-US" sz="2200" i="1" dirty="0"/>
              <a:t>National Hospital Ambulatory Medical Care Survey: 2018 emergency department summary tables. </a:t>
            </a:r>
            <a:r>
              <a:rPr lang="en-US" sz="2200" dirty="0"/>
              <a:t>U.S. Department of Health and Human Services</a:t>
            </a:r>
          </a:p>
          <a:p>
            <a:pPr marL="0" marR="0">
              <a:spcBef>
                <a:spcPts val="0"/>
              </a:spcBef>
              <a:spcAft>
                <a:spcPts val="600"/>
              </a:spcAft>
            </a:pPr>
            <a:r>
              <a:rPr lang="en-US" sz="2200" dirty="0">
                <a:effectLst/>
                <a:ea typeface="Calibri" panose="020F0502020204030204" pitchFamily="34" charset="0"/>
                <a:cs typeface="Times New Roman" panose="02020603050405020304" pitchFamily="18" charset="0"/>
              </a:rPr>
              <a:t>Fazel, </a:t>
            </a:r>
            <a:r>
              <a:rPr lang="en-US" sz="2200" dirty="0" err="1">
                <a:effectLst/>
                <a:ea typeface="Calibri" panose="020F0502020204030204" pitchFamily="34" charset="0"/>
                <a:cs typeface="Times New Roman" panose="02020603050405020304" pitchFamily="18" charset="0"/>
              </a:rPr>
              <a:t>Seena</a:t>
            </a:r>
            <a:r>
              <a:rPr lang="en-US" sz="2200" dirty="0">
                <a:effectLst/>
                <a:ea typeface="Calibri" panose="020F0502020204030204" pitchFamily="34" charset="0"/>
                <a:cs typeface="Times New Roman" panose="02020603050405020304" pitchFamily="18" charset="0"/>
              </a:rPr>
              <a:t> et al. The health of prisoners. </a:t>
            </a:r>
            <a:r>
              <a:rPr lang="en-US" sz="2200" i="1" dirty="0">
                <a:effectLst/>
                <a:ea typeface="Calibri" panose="020F0502020204030204" pitchFamily="34" charset="0"/>
                <a:cs typeface="Times New Roman" panose="02020603050405020304" pitchFamily="18" charset="0"/>
              </a:rPr>
              <a:t>The Lancet</a:t>
            </a:r>
            <a:r>
              <a:rPr lang="en-US" sz="2200" dirty="0">
                <a:effectLst/>
                <a:ea typeface="Calibri" panose="020F0502020204030204" pitchFamily="34" charset="0"/>
                <a:cs typeface="Times New Roman" panose="02020603050405020304" pitchFamily="18" charset="0"/>
              </a:rPr>
              <a:t>, Volume 377, Issue 9769, 956 - 965</a:t>
            </a:r>
          </a:p>
          <a:p>
            <a:pPr marL="0">
              <a:spcBef>
                <a:spcPts val="0"/>
              </a:spcBef>
              <a:spcAft>
                <a:spcPts val="600"/>
              </a:spcAft>
            </a:pPr>
            <a:r>
              <a:rPr lang="en-US" sz="2200" dirty="0">
                <a:effectLst/>
                <a:ea typeface="Calibri" panose="020F0502020204030204" pitchFamily="34" charset="0"/>
              </a:rPr>
              <a:t>Frank et al.: Emergency department utilization among recently released prisoners: a retrospective cohort study. </a:t>
            </a:r>
            <a:r>
              <a:rPr lang="en-US" sz="2200" i="1" dirty="0">
                <a:effectLst/>
                <a:ea typeface="Calibri" panose="020F0502020204030204" pitchFamily="34" charset="0"/>
              </a:rPr>
              <a:t>BMC Emergency Medicine</a:t>
            </a:r>
            <a:r>
              <a:rPr lang="en-US" sz="2200" dirty="0">
                <a:effectLst/>
                <a:ea typeface="Calibri" panose="020F0502020204030204" pitchFamily="34" charset="0"/>
              </a:rPr>
              <a:t> 2013 13:16.</a:t>
            </a:r>
            <a:endParaRPr lang="en-US" sz="2200" dirty="0"/>
          </a:p>
        </p:txBody>
      </p:sp>
    </p:spTree>
    <p:extLst>
      <p:ext uri="{BB962C8B-B14F-4D97-AF65-F5344CB8AC3E}">
        <p14:creationId xmlns:p14="http://schemas.microsoft.com/office/powerpoint/2010/main" val="2402237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C42EE-149E-4F6C-BB83-1C90E3D3D65F}"/>
              </a:ext>
            </a:extLst>
          </p:cNvPr>
          <p:cNvSpPr>
            <a:spLocks noGrp="1"/>
          </p:cNvSpPr>
          <p:nvPr>
            <p:ph type="title"/>
          </p:nvPr>
        </p:nvSpPr>
        <p:spPr>
          <a:xfrm>
            <a:off x="838200" y="365125"/>
            <a:ext cx="10515600" cy="1325563"/>
          </a:xfrm>
        </p:spPr>
        <p:txBody>
          <a:bodyPr>
            <a:normAutofit/>
          </a:bodyPr>
          <a:lstStyle/>
          <a:p>
            <a:r>
              <a:rPr lang="en-US" sz="5400" dirty="0"/>
              <a:t>Statistical Results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9ED7255-FD2C-43FB-9754-89669914C977}"/>
              </a:ext>
            </a:extLst>
          </p:cNvPr>
          <p:cNvSpPr>
            <a:spLocks noGrp="1"/>
          </p:cNvSpPr>
          <p:nvPr>
            <p:ph idx="1"/>
          </p:nvPr>
        </p:nvSpPr>
        <p:spPr>
          <a:xfrm>
            <a:off x="838200" y="1929384"/>
            <a:ext cx="10515600" cy="4742494"/>
          </a:xfrm>
        </p:spPr>
        <p:txBody>
          <a:bodyPr>
            <a:normAutofit fontScale="85000" lnSpcReduction="20000"/>
          </a:bodyPr>
          <a:lstStyle/>
          <a:p>
            <a:r>
              <a:rPr lang="en-US" sz="3200" dirty="0"/>
              <a:t>Impact of Region 10 services pre-arrest on ED utilization</a:t>
            </a:r>
          </a:p>
          <a:p>
            <a:pPr lvl="1"/>
            <a:r>
              <a:rPr lang="en-US" sz="2800" dirty="0"/>
              <a:t>OR: -0.54; p=0.026</a:t>
            </a:r>
          </a:p>
          <a:p>
            <a:r>
              <a:rPr lang="en-US" sz="3200" dirty="0"/>
              <a:t>Impact of Region 10 services post-release on ED utilization</a:t>
            </a:r>
          </a:p>
          <a:p>
            <a:pPr lvl="1"/>
            <a:r>
              <a:rPr lang="en-US" sz="2800" dirty="0"/>
              <a:t>OR: 3.095; p=0.02</a:t>
            </a:r>
          </a:p>
          <a:p>
            <a:r>
              <a:rPr lang="en-US" sz="3200" dirty="0"/>
              <a:t>Impact of Region 10 utilization pre-arrest on post-release utilization</a:t>
            </a:r>
          </a:p>
          <a:p>
            <a:pPr lvl="1"/>
            <a:r>
              <a:rPr lang="en-US" sz="2800" dirty="0"/>
              <a:t>OR: 9.01; p&lt;0.001</a:t>
            </a:r>
          </a:p>
          <a:p>
            <a:r>
              <a:rPr lang="en-US" sz="3200" dirty="0"/>
              <a:t>Relationship between total number of ED visits and R10 utilization</a:t>
            </a:r>
          </a:p>
          <a:p>
            <a:pPr lvl="1"/>
            <a:r>
              <a:rPr lang="en-US" sz="2800" dirty="0"/>
              <a:t>OR: 1.094; p=0.263</a:t>
            </a:r>
          </a:p>
          <a:p>
            <a:r>
              <a:rPr lang="en-US" sz="3200" dirty="0"/>
              <a:t>Relationship between increasing number of arrests and R10 utilization</a:t>
            </a:r>
          </a:p>
          <a:p>
            <a:pPr lvl="1"/>
            <a:r>
              <a:rPr lang="en-US" sz="2800" dirty="0"/>
              <a:t>OR: 1.987; p&lt;0.001</a:t>
            </a:r>
          </a:p>
          <a:p>
            <a:r>
              <a:rPr lang="en-US" sz="3200" dirty="0"/>
              <a:t>Relationship between R10 utilization after release and presenting to ED with substance-use related diagnosis</a:t>
            </a:r>
          </a:p>
          <a:p>
            <a:pPr lvl="1"/>
            <a:r>
              <a:rPr lang="en-US" sz="2800" dirty="0"/>
              <a:t>OR:  2.412; p=.127</a:t>
            </a:r>
          </a:p>
          <a:p>
            <a:endParaRPr lang="en-US" sz="3200" dirty="0"/>
          </a:p>
        </p:txBody>
      </p:sp>
    </p:spTree>
    <p:extLst>
      <p:ext uri="{BB962C8B-B14F-4D97-AF65-F5344CB8AC3E}">
        <p14:creationId xmlns:p14="http://schemas.microsoft.com/office/powerpoint/2010/main" val="3639710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BB4-4D62-4F4F-A0A9-1DE015408F8F}"/>
              </a:ext>
            </a:extLst>
          </p:cNvPr>
          <p:cNvSpPr>
            <a:spLocks noGrp="1"/>
          </p:cNvSpPr>
          <p:nvPr>
            <p:ph type="title"/>
          </p:nvPr>
        </p:nvSpPr>
        <p:spPr/>
        <p:txBody>
          <a:bodyPr/>
          <a:lstStyle/>
          <a:p>
            <a:r>
              <a:rPr lang="en-US" dirty="0"/>
              <a:t>Results—Region 10 Utilization</a:t>
            </a:r>
          </a:p>
        </p:txBody>
      </p:sp>
      <p:graphicFrame>
        <p:nvGraphicFramePr>
          <p:cNvPr id="17" name="Chart 16">
            <a:extLst>
              <a:ext uri="{FF2B5EF4-FFF2-40B4-BE49-F238E27FC236}">
                <a16:creationId xmlns:a16="http://schemas.microsoft.com/office/drawing/2014/main" id="{D64278ED-B182-4482-9395-BB2CDF70188D}"/>
              </a:ext>
            </a:extLst>
          </p:cNvPr>
          <p:cNvGraphicFramePr/>
          <p:nvPr/>
        </p:nvGraphicFramePr>
        <p:xfrm>
          <a:off x="2032000" y="1308947"/>
          <a:ext cx="7955280" cy="48988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7701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BB4-4D62-4F4F-A0A9-1DE015408F8F}"/>
              </a:ext>
            </a:extLst>
          </p:cNvPr>
          <p:cNvSpPr>
            <a:spLocks noGrp="1"/>
          </p:cNvSpPr>
          <p:nvPr>
            <p:ph type="title"/>
          </p:nvPr>
        </p:nvSpPr>
        <p:spPr/>
        <p:txBody>
          <a:bodyPr/>
          <a:lstStyle/>
          <a:p>
            <a:r>
              <a:rPr lang="en-US" dirty="0"/>
              <a:t>Results—Region 10 Utilization</a:t>
            </a:r>
          </a:p>
        </p:txBody>
      </p:sp>
      <p:graphicFrame>
        <p:nvGraphicFramePr>
          <p:cNvPr id="8" name="Chart 7">
            <a:extLst>
              <a:ext uri="{FF2B5EF4-FFF2-40B4-BE49-F238E27FC236}">
                <a16:creationId xmlns:a16="http://schemas.microsoft.com/office/drawing/2014/main" id="{9B66737A-28FD-4536-B057-9DA3825FB91E}"/>
              </a:ext>
            </a:extLst>
          </p:cNvPr>
          <p:cNvGraphicFramePr/>
          <p:nvPr>
            <p:extLst>
              <p:ext uri="{D42A27DB-BD31-4B8C-83A1-F6EECF244321}">
                <p14:modId xmlns:p14="http://schemas.microsoft.com/office/powerpoint/2010/main" val="1206328009"/>
              </p:ext>
            </p:extLst>
          </p:nvPr>
        </p:nvGraphicFramePr>
        <p:xfrm>
          <a:off x="1427480" y="1452880"/>
          <a:ext cx="9144000" cy="5039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991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BB4-4D62-4F4F-A0A9-1DE015408F8F}"/>
              </a:ext>
            </a:extLst>
          </p:cNvPr>
          <p:cNvSpPr>
            <a:spLocks noGrp="1"/>
          </p:cNvSpPr>
          <p:nvPr>
            <p:ph type="title"/>
          </p:nvPr>
        </p:nvSpPr>
        <p:spPr/>
        <p:txBody>
          <a:bodyPr/>
          <a:lstStyle/>
          <a:p>
            <a:r>
              <a:rPr lang="en-US" dirty="0"/>
              <a:t>Results—Region 10 Utilization</a:t>
            </a:r>
          </a:p>
        </p:txBody>
      </p:sp>
      <p:graphicFrame>
        <p:nvGraphicFramePr>
          <p:cNvPr id="17" name="Chart 16">
            <a:extLst>
              <a:ext uri="{FF2B5EF4-FFF2-40B4-BE49-F238E27FC236}">
                <a16:creationId xmlns:a16="http://schemas.microsoft.com/office/drawing/2014/main" id="{D64278ED-B182-4482-9395-BB2CDF70188D}"/>
              </a:ext>
            </a:extLst>
          </p:cNvPr>
          <p:cNvGraphicFramePr/>
          <p:nvPr>
            <p:extLst>
              <p:ext uri="{D42A27DB-BD31-4B8C-83A1-F6EECF244321}">
                <p14:modId xmlns:p14="http://schemas.microsoft.com/office/powerpoint/2010/main" val="3975252200"/>
              </p:ext>
            </p:extLst>
          </p:nvPr>
        </p:nvGraphicFramePr>
        <p:xfrm>
          <a:off x="2032000" y="130894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4862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BB4-4D62-4F4F-A0A9-1DE015408F8F}"/>
              </a:ext>
            </a:extLst>
          </p:cNvPr>
          <p:cNvSpPr>
            <a:spLocks noGrp="1"/>
          </p:cNvSpPr>
          <p:nvPr>
            <p:ph type="title"/>
          </p:nvPr>
        </p:nvSpPr>
        <p:spPr/>
        <p:txBody>
          <a:bodyPr/>
          <a:lstStyle/>
          <a:p>
            <a:r>
              <a:rPr lang="en-US" dirty="0"/>
              <a:t>Results—Region 10 Utilization</a:t>
            </a:r>
          </a:p>
        </p:txBody>
      </p:sp>
      <p:graphicFrame>
        <p:nvGraphicFramePr>
          <p:cNvPr id="8" name="Chart 7">
            <a:extLst>
              <a:ext uri="{FF2B5EF4-FFF2-40B4-BE49-F238E27FC236}">
                <a16:creationId xmlns:a16="http://schemas.microsoft.com/office/drawing/2014/main" id="{9B66737A-28FD-4536-B057-9DA3825FB91E}"/>
              </a:ext>
            </a:extLst>
          </p:cNvPr>
          <p:cNvGraphicFramePr/>
          <p:nvPr/>
        </p:nvGraphicFramePr>
        <p:xfrm>
          <a:off x="1427480" y="1452880"/>
          <a:ext cx="9337040" cy="5039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2376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A8316C-F666-4708-B382-00AE39A7294F}"/>
              </a:ext>
            </a:extLst>
          </p:cNvPr>
          <p:cNvSpPr txBox="1"/>
          <p:nvPr/>
        </p:nvSpPr>
        <p:spPr>
          <a:xfrm>
            <a:off x="2499360" y="557947"/>
            <a:ext cx="7040880" cy="6340197"/>
          </a:xfrm>
          <a:prstGeom prst="rect">
            <a:avLst/>
          </a:prstGeom>
          <a:noFill/>
        </p:spPr>
        <p:txBody>
          <a:bodyPr wrap="square" numCol="1">
            <a:spAutoFit/>
          </a:bodyPr>
          <a:lstStyle/>
          <a:p>
            <a:pPr marL="457200" marR="0" lvl="0" defTabSz="914400" rtl="0" eaLnBrk="1" fontAlgn="auto" latinLnBrk="0" hangingPunct="1">
              <a:lnSpc>
                <a:spcPct val="100000"/>
              </a:lnSpc>
              <a:spcBef>
                <a:spcPts val="0"/>
              </a:spcBef>
              <a:spcAft>
                <a:spcPts val="0"/>
              </a:spcAft>
              <a:buClrTx/>
              <a:buSzTx/>
              <a:tabLst/>
              <a:defRPr/>
            </a:pPr>
            <a:r>
              <a:rPr kumimoji="0" lang="en-US" sz="2800" b="0" i="0" u="sng" strike="noStrike" kern="1200" cap="none" spc="0" normalizeH="0" baseline="0" noProof="0" dirty="0">
                <a:ln>
                  <a:noFill/>
                </a:ln>
                <a:effectLst/>
                <a:uLnTx/>
                <a:uFillTx/>
                <a:latin typeface="+mj-lt"/>
                <a:ea typeface="+mn-ea"/>
                <a:cs typeface="+mn-cs"/>
              </a:rPr>
              <a:t>Ineligible Release Reasons</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Confinement Change within Facility</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Furlough</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Serve Sentence in Department of Juvenile Justice</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Department of Corrections</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Another Jail</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State Hospital</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Serving Weekend Sentence</a:t>
            </a:r>
            <a:endParaRPr kumimoji="0" lang="en-US" sz="2000" b="0" i="0" u="none" strike="noStrike" kern="1200" cap="none" spc="0" normalizeH="0" baseline="0" noProof="0" dirty="0">
              <a:ln>
                <a:noFill/>
              </a:ln>
              <a:effectLst/>
              <a:uLnTx/>
              <a:uFillTx/>
              <a:ea typeface="+mn-ea"/>
              <a:cs typeface="+mn-cs"/>
            </a:endParaRP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Comprehensive Community Corrections Act Program</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Detention Center</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Diversion Center</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Hospital (Emergency)</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Treatment Facility</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Federal Authority</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Out-of-State Authority</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 Military Authority</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Died of Natural Causes</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Died of Unnatural Causes</a:t>
            </a:r>
          </a:p>
          <a:p>
            <a:pPr marL="6286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Immigration Detained/Removed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lowchart: Process 6">
            <a:extLst>
              <a:ext uri="{FF2B5EF4-FFF2-40B4-BE49-F238E27FC236}">
                <a16:creationId xmlns:a16="http://schemas.microsoft.com/office/drawing/2014/main" id="{B0D61DB9-1BCE-4416-82E3-E8AFDB644B2B}"/>
              </a:ext>
            </a:extLst>
          </p:cNvPr>
          <p:cNvSpPr/>
          <p:nvPr/>
        </p:nvSpPr>
        <p:spPr>
          <a:xfrm>
            <a:off x="2799080" y="426720"/>
            <a:ext cx="6441440" cy="6258560"/>
          </a:xfrm>
          <a:prstGeom prst="flowChart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51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20A863-56F3-4A57-90AC-75D37CBE6442}" type="slidenum">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155"/>
          <p:cNvSpPr/>
          <p:nvPr/>
        </p:nvSpPr>
        <p:spPr>
          <a:xfrm rot="2700000">
            <a:off x="5420831" y="1459164"/>
            <a:ext cx="1224136" cy="2290176"/>
          </a:xfrm>
          <a:custGeom>
            <a:avLst/>
            <a:gdLst/>
            <a:ahLst/>
            <a:cxnLst/>
            <a:rect l="l" t="t" r="r" b="b"/>
            <a:pathLst>
              <a:path w="1224136" h="2290176">
                <a:moveTo>
                  <a:pt x="459315" y="63272"/>
                </a:moveTo>
                <a:cubicBezTo>
                  <a:pt x="498408" y="24179"/>
                  <a:pt x="552413" y="0"/>
                  <a:pt x="612067" y="0"/>
                </a:cubicBezTo>
                <a:cubicBezTo>
                  <a:pt x="731374" y="0"/>
                  <a:pt x="828091" y="96717"/>
                  <a:pt x="828091" y="216024"/>
                </a:cubicBezTo>
                <a:cubicBezTo>
                  <a:pt x="828091" y="299408"/>
                  <a:pt x="780848" y="371757"/>
                  <a:pt x="711216" y="406896"/>
                </a:cubicBezTo>
                <a:cubicBezTo>
                  <a:pt x="691916" y="450663"/>
                  <a:pt x="710516" y="496019"/>
                  <a:pt x="737802" y="533019"/>
                </a:cubicBezTo>
                <a:lnTo>
                  <a:pt x="1224136" y="533019"/>
                </a:lnTo>
                <a:lnTo>
                  <a:pt x="1224136" y="1019520"/>
                </a:lnTo>
                <a:cubicBezTo>
                  <a:pt x="1187224" y="1046736"/>
                  <a:pt x="1141992" y="1065189"/>
                  <a:pt x="1098339" y="1045939"/>
                </a:cubicBezTo>
                <a:cubicBezTo>
                  <a:pt x="1063200" y="976307"/>
                  <a:pt x="990851" y="929064"/>
                  <a:pt x="907467" y="929064"/>
                </a:cubicBezTo>
                <a:cubicBezTo>
                  <a:pt x="788160" y="929064"/>
                  <a:pt x="691443" y="1025781"/>
                  <a:pt x="691443" y="1145088"/>
                </a:cubicBezTo>
                <a:cubicBezTo>
                  <a:pt x="691443" y="1204742"/>
                  <a:pt x="715622" y="1258747"/>
                  <a:pt x="754715" y="1297840"/>
                </a:cubicBezTo>
                <a:cubicBezTo>
                  <a:pt x="793807" y="1336933"/>
                  <a:pt x="847813" y="1361112"/>
                  <a:pt x="907467" y="1361112"/>
                </a:cubicBezTo>
                <a:cubicBezTo>
                  <a:pt x="988927" y="1361112"/>
                  <a:pt x="1059856" y="1316024"/>
                  <a:pt x="1095778" y="1248955"/>
                </a:cubicBezTo>
                <a:cubicBezTo>
                  <a:pt x="1141514" y="1226580"/>
                  <a:pt x="1182162" y="1242465"/>
                  <a:pt x="1224136" y="1270694"/>
                </a:cubicBezTo>
                <a:lnTo>
                  <a:pt x="1224136" y="1757155"/>
                </a:lnTo>
                <a:lnTo>
                  <a:pt x="737829" y="1757155"/>
                </a:lnTo>
                <a:cubicBezTo>
                  <a:pt x="709519" y="1799263"/>
                  <a:pt x="693505"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8" y="1839512"/>
                  <a:pt x="513617" y="1794156"/>
                  <a:pt x="486331" y="1757155"/>
                </a:cubicBezTo>
                <a:lnTo>
                  <a:pt x="0" y="1757155"/>
                </a:lnTo>
                <a:lnTo>
                  <a:pt x="0" y="1267857"/>
                </a:lnTo>
                <a:cubicBezTo>
                  <a:pt x="35436" y="1241878"/>
                  <a:pt x="78596" y="1225841"/>
                  <a:pt x="120314" y="1244237"/>
                </a:cubicBezTo>
                <a:cubicBezTo>
                  <a:pt x="155453" y="1313869"/>
                  <a:pt x="227802" y="1361112"/>
                  <a:pt x="311186" y="1361112"/>
                </a:cubicBezTo>
                <a:cubicBezTo>
                  <a:pt x="430493" y="1361112"/>
                  <a:pt x="527210" y="1264395"/>
                  <a:pt x="527210" y="1145088"/>
                </a:cubicBezTo>
                <a:cubicBezTo>
                  <a:pt x="527210" y="1085434"/>
                  <a:pt x="503031" y="1031429"/>
                  <a:pt x="463938" y="992336"/>
                </a:cubicBezTo>
                <a:cubicBezTo>
                  <a:pt x="424846" y="953243"/>
                  <a:pt x="370840" y="929064"/>
                  <a:pt x="311186" y="929064"/>
                </a:cubicBezTo>
                <a:cubicBezTo>
                  <a:pt x="229726" y="929064"/>
                  <a:pt x="158797" y="974152"/>
                  <a:pt x="122875" y="1041221"/>
                </a:cubicBezTo>
                <a:cubicBezTo>
                  <a:pt x="78969" y="1062702"/>
                  <a:pt x="39751" y="1048921"/>
                  <a:pt x="0" y="1022105"/>
                </a:cubicBezTo>
                <a:lnTo>
                  <a:pt x="0" y="533019"/>
                </a:lnTo>
                <a:lnTo>
                  <a:pt x="486305" y="533019"/>
                </a:lnTo>
                <a:cubicBezTo>
                  <a:pt x="514616" y="490912"/>
                  <a:pt x="530628" y="450179"/>
                  <a:pt x="508200" y="404335"/>
                </a:cubicBezTo>
                <a:cubicBezTo>
                  <a:pt x="441131" y="368413"/>
                  <a:pt x="396043" y="297484"/>
                  <a:pt x="396043" y="216024"/>
                </a:cubicBezTo>
                <a:cubicBezTo>
                  <a:pt x="396043" y="156370"/>
                  <a:pt x="420222" y="102364"/>
                  <a:pt x="459315" y="63272"/>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7" name="Oval 155"/>
          <p:cNvSpPr/>
          <p:nvPr/>
        </p:nvSpPr>
        <p:spPr>
          <a:xfrm rot="18900000">
            <a:off x="6286657" y="2324989"/>
            <a:ext cx="1224136" cy="2290176"/>
          </a:xfrm>
          <a:custGeom>
            <a:avLst/>
            <a:gdLst/>
            <a:ahLst/>
            <a:cxnLst/>
            <a:rect l="l" t="t" r="r" b="b"/>
            <a:pathLst>
              <a:path w="1224136" h="2290176">
                <a:moveTo>
                  <a:pt x="764820" y="63272"/>
                </a:moveTo>
                <a:cubicBezTo>
                  <a:pt x="803913" y="102365"/>
                  <a:pt x="828092" y="156370"/>
                  <a:pt x="828092" y="216024"/>
                </a:cubicBezTo>
                <a:cubicBezTo>
                  <a:pt x="828092" y="299408"/>
                  <a:pt x="780849" y="371757"/>
                  <a:pt x="711217" y="406896"/>
                </a:cubicBezTo>
                <a:cubicBezTo>
                  <a:pt x="691917" y="450664"/>
                  <a:pt x="710518" y="496020"/>
                  <a:pt x="737803" y="533020"/>
                </a:cubicBezTo>
                <a:lnTo>
                  <a:pt x="1224136" y="533020"/>
                </a:lnTo>
                <a:lnTo>
                  <a:pt x="1224136" y="1022318"/>
                </a:lnTo>
                <a:cubicBezTo>
                  <a:pt x="1188700" y="1048297"/>
                  <a:pt x="1145539" y="1064335"/>
                  <a:pt x="1103821" y="1045938"/>
                </a:cubicBezTo>
                <a:cubicBezTo>
                  <a:pt x="1068682" y="976306"/>
                  <a:pt x="996333" y="929063"/>
                  <a:pt x="912949" y="929063"/>
                </a:cubicBezTo>
                <a:cubicBezTo>
                  <a:pt x="793642" y="929063"/>
                  <a:pt x="696925" y="1025780"/>
                  <a:pt x="696925" y="1145087"/>
                </a:cubicBezTo>
                <a:cubicBezTo>
                  <a:pt x="696925" y="1204741"/>
                  <a:pt x="721104" y="1258746"/>
                  <a:pt x="760197" y="1297839"/>
                </a:cubicBezTo>
                <a:cubicBezTo>
                  <a:pt x="799289" y="1336932"/>
                  <a:pt x="853295" y="1361111"/>
                  <a:pt x="912949" y="1361111"/>
                </a:cubicBezTo>
                <a:cubicBezTo>
                  <a:pt x="994409" y="1361111"/>
                  <a:pt x="1065338" y="1316024"/>
                  <a:pt x="1101260" y="1248954"/>
                </a:cubicBezTo>
                <a:cubicBezTo>
                  <a:pt x="1145167" y="1227474"/>
                  <a:pt x="1184385" y="1241254"/>
                  <a:pt x="1224136" y="1268071"/>
                </a:cubicBezTo>
                <a:lnTo>
                  <a:pt x="1224136" y="1757156"/>
                </a:lnTo>
                <a:lnTo>
                  <a:pt x="737830" y="1757156"/>
                </a:lnTo>
                <a:cubicBezTo>
                  <a:pt x="709520" y="1799264"/>
                  <a:pt x="693507" y="1839997"/>
                  <a:pt x="715935" y="1885841"/>
                </a:cubicBezTo>
                <a:cubicBezTo>
                  <a:pt x="783004" y="1921763"/>
                  <a:pt x="828092" y="1992692"/>
                  <a:pt x="828092" y="2074152"/>
                </a:cubicBezTo>
                <a:cubicBezTo>
                  <a:pt x="828092" y="2133806"/>
                  <a:pt x="803913" y="2187812"/>
                  <a:pt x="764820" y="2226904"/>
                </a:cubicBezTo>
                <a:cubicBezTo>
                  <a:pt x="725727" y="2265997"/>
                  <a:pt x="671722" y="2290176"/>
                  <a:pt x="612068" y="2290176"/>
                </a:cubicBezTo>
                <a:cubicBezTo>
                  <a:pt x="492761" y="2290176"/>
                  <a:pt x="396044" y="2193459"/>
                  <a:pt x="396044" y="2074152"/>
                </a:cubicBezTo>
                <a:cubicBezTo>
                  <a:pt x="396044" y="1990768"/>
                  <a:pt x="443287" y="1918419"/>
                  <a:pt x="512919" y="1883280"/>
                </a:cubicBezTo>
                <a:cubicBezTo>
                  <a:pt x="532219" y="1839512"/>
                  <a:pt x="513618" y="1794157"/>
                  <a:pt x="486333" y="1757156"/>
                </a:cubicBezTo>
                <a:lnTo>
                  <a:pt x="0" y="1757156"/>
                </a:lnTo>
                <a:lnTo>
                  <a:pt x="0" y="1271295"/>
                </a:lnTo>
                <a:cubicBezTo>
                  <a:pt x="37251" y="1243817"/>
                  <a:pt x="82955" y="1224793"/>
                  <a:pt x="127049" y="1244237"/>
                </a:cubicBezTo>
                <a:cubicBezTo>
                  <a:pt x="162188" y="1313869"/>
                  <a:pt x="234537" y="1361112"/>
                  <a:pt x="317921" y="1361112"/>
                </a:cubicBezTo>
                <a:cubicBezTo>
                  <a:pt x="437228" y="1361112"/>
                  <a:pt x="533945" y="1264395"/>
                  <a:pt x="533945" y="1145088"/>
                </a:cubicBezTo>
                <a:cubicBezTo>
                  <a:pt x="533945" y="1085434"/>
                  <a:pt x="509766" y="1031429"/>
                  <a:pt x="470673" y="992336"/>
                </a:cubicBezTo>
                <a:cubicBezTo>
                  <a:pt x="431581" y="953243"/>
                  <a:pt x="377575" y="929064"/>
                  <a:pt x="317921" y="929064"/>
                </a:cubicBezTo>
                <a:cubicBezTo>
                  <a:pt x="236461" y="929064"/>
                  <a:pt x="165532" y="974152"/>
                  <a:pt x="129610" y="1041221"/>
                </a:cubicBezTo>
                <a:cubicBezTo>
                  <a:pt x="83460" y="1063799"/>
                  <a:pt x="42490" y="1047421"/>
                  <a:pt x="0" y="1018884"/>
                </a:cubicBezTo>
                <a:lnTo>
                  <a:pt x="0" y="533020"/>
                </a:lnTo>
                <a:lnTo>
                  <a:pt x="486306" y="533020"/>
                </a:lnTo>
                <a:cubicBezTo>
                  <a:pt x="514616" y="490912"/>
                  <a:pt x="530629" y="450179"/>
                  <a:pt x="508201" y="404335"/>
                </a:cubicBezTo>
                <a:cubicBezTo>
                  <a:pt x="441132" y="368413"/>
                  <a:pt x="396044" y="297484"/>
                  <a:pt x="396044" y="216024"/>
                </a:cubicBezTo>
                <a:cubicBezTo>
                  <a:pt x="396044" y="156370"/>
                  <a:pt x="420223" y="102364"/>
                  <a:pt x="459316" y="63272"/>
                </a:cubicBezTo>
                <a:cubicBezTo>
                  <a:pt x="498409" y="24179"/>
                  <a:pt x="552414" y="0"/>
                  <a:pt x="612068" y="0"/>
                </a:cubicBezTo>
                <a:cubicBezTo>
                  <a:pt x="671722" y="0"/>
                  <a:pt x="725728" y="24180"/>
                  <a:pt x="764820" y="63272"/>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Calibri" panose="020F0502020204030204"/>
              <a:ea typeface="+mn-ea"/>
              <a:cs typeface="+mn-cs"/>
            </a:endParaRPr>
          </a:p>
        </p:txBody>
      </p:sp>
      <p:sp>
        <p:nvSpPr>
          <p:cNvPr id="8" name="Oval 155"/>
          <p:cNvSpPr/>
          <p:nvPr/>
        </p:nvSpPr>
        <p:spPr>
          <a:xfrm rot="18900000">
            <a:off x="4554982" y="2325015"/>
            <a:ext cx="1224136" cy="2290177"/>
          </a:xfrm>
          <a:custGeom>
            <a:avLst/>
            <a:gdLst/>
            <a:ahLst/>
            <a:cxnLst/>
            <a:rect l="l" t="t" r="r" b="b"/>
            <a:pathLst>
              <a:path w="1224136" h="2290177">
                <a:moveTo>
                  <a:pt x="764821" y="63272"/>
                </a:moveTo>
                <a:cubicBezTo>
                  <a:pt x="803914" y="102365"/>
                  <a:pt x="828093" y="156370"/>
                  <a:pt x="828093" y="216024"/>
                </a:cubicBezTo>
                <a:cubicBezTo>
                  <a:pt x="828093" y="299408"/>
                  <a:pt x="780850" y="371757"/>
                  <a:pt x="711218" y="406896"/>
                </a:cubicBezTo>
                <a:cubicBezTo>
                  <a:pt x="691918" y="450664"/>
                  <a:pt x="710519" y="496020"/>
                  <a:pt x="737804" y="533020"/>
                </a:cubicBezTo>
                <a:lnTo>
                  <a:pt x="1224136" y="533020"/>
                </a:lnTo>
                <a:lnTo>
                  <a:pt x="1224136" y="1019537"/>
                </a:lnTo>
                <a:cubicBezTo>
                  <a:pt x="1187233" y="1046745"/>
                  <a:pt x="1142014" y="1065183"/>
                  <a:pt x="1098373" y="1045938"/>
                </a:cubicBezTo>
                <a:cubicBezTo>
                  <a:pt x="1063233" y="976306"/>
                  <a:pt x="990884" y="929063"/>
                  <a:pt x="907500" y="929063"/>
                </a:cubicBezTo>
                <a:cubicBezTo>
                  <a:pt x="788193" y="929063"/>
                  <a:pt x="691476" y="1025780"/>
                  <a:pt x="691476" y="1145087"/>
                </a:cubicBezTo>
                <a:cubicBezTo>
                  <a:pt x="691476" y="1204741"/>
                  <a:pt x="715655" y="1258747"/>
                  <a:pt x="754748" y="1297839"/>
                </a:cubicBezTo>
                <a:cubicBezTo>
                  <a:pt x="793841" y="1336932"/>
                  <a:pt x="847846" y="1361111"/>
                  <a:pt x="907500" y="1361111"/>
                </a:cubicBezTo>
                <a:cubicBezTo>
                  <a:pt x="988961" y="1361111"/>
                  <a:pt x="1059890" y="1316024"/>
                  <a:pt x="1095811" y="1248954"/>
                </a:cubicBezTo>
                <a:cubicBezTo>
                  <a:pt x="1141537" y="1226584"/>
                  <a:pt x="1182177" y="1242456"/>
                  <a:pt x="1224136" y="1270677"/>
                </a:cubicBezTo>
                <a:lnTo>
                  <a:pt x="1224136" y="1757156"/>
                </a:lnTo>
                <a:lnTo>
                  <a:pt x="737831" y="1757156"/>
                </a:lnTo>
                <a:cubicBezTo>
                  <a:pt x="709521" y="1799265"/>
                  <a:pt x="693508" y="1839998"/>
                  <a:pt x="715937" y="1885842"/>
                </a:cubicBezTo>
                <a:cubicBezTo>
                  <a:pt x="783005" y="1921764"/>
                  <a:pt x="828094" y="1992693"/>
                  <a:pt x="828094" y="2074153"/>
                </a:cubicBezTo>
                <a:cubicBezTo>
                  <a:pt x="828093" y="2133807"/>
                  <a:pt x="803915" y="2187813"/>
                  <a:pt x="764821" y="2226905"/>
                </a:cubicBezTo>
                <a:cubicBezTo>
                  <a:pt x="725728" y="2265998"/>
                  <a:pt x="671723" y="2290177"/>
                  <a:pt x="612070" y="2290177"/>
                </a:cubicBezTo>
                <a:cubicBezTo>
                  <a:pt x="492762" y="2290177"/>
                  <a:pt x="396045" y="2193460"/>
                  <a:pt x="396045" y="2074153"/>
                </a:cubicBezTo>
                <a:cubicBezTo>
                  <a:pt x="396045" y="1990769"/>
                  <a:pt x="443288" y="1918420"/>
                  <a:pt x="512921" y="1883281"/>
                </a:cubicBezTo>
                <a:cubicBezTo>
                  <a:pt x="532220" y="1839513"/>
                  <a:pt x="513619" y="1794157"/>
                  <a:pt x="486333" y="1757155"/>
                </a:cubicBezTo>
                <a:lnTo>
                  <a:pt x="1" y="1757156"/>
                </a:lnTo>
                <a:lnTo>
                  <a:pt x="1" y="1271298"/>
                </a:lnTo>
                <a:cubicBezTo>
                  <a:pt x="37251" y="1243817"/>
                  <a:pt x="82956" y="1224794"/>
                  <a:pt x="127049" y="1244238"/>
                </a:cubicBezTo>
                <a:cubicBezTo>
                  <a:pt x="162189" y="1313869"/>
                  <a:pt x="234538" y="1361113"/>
                  <a:pt x="317921" y="1361113"/>
                </a:cubicBezTo>
                <a:cubicBezTo>
                  <a:pt x="437228" y="1361113"/>
                  <a:pt x="533945" y="1264396"/>
                  <a:pt x="533945" y="1145089"/>
                </a:cubicBezTo>
                <a:cubicBezTo>
                  <a:pt x="533945" y="1085435"/>
                  <a:pt x="509766" y="1031429"/>
                  <a:pt x="470673" y="992337"/>
                </a:cubicBezTo>
                <a:cubicBezTo>
                  <a:pt x="431581" y="953244"/>
                  <a:pt x="377575" y="929065"/>
                  <a:pt x="317921" y="929065"/>
                </a:cubicBezTo>
                <a:cubicBezTo>
                  <a:pt x="236461" y="929065"/>
                  <a:pt x="165532" y="974153"/>
                  <a:pt x="129610" y="1041222"/>
                </a:cubicBezTo>
                <a:cubicBezTo>
                  <a:pt x="83461" y="1063799"/>
                  <a:pt x="42491" y="1047422"/>
                  <a:pt x="0" y="1018884"/>
                </a:cubicBezTo>
                <a:lnTo>
                  <a:pt x="0" y="533020"/>
                </a:lnTo>
                <a:lnTo>
                  <a:pt x="486307" y="533020"/>
                </a:lnTo>
                <a:cubicBezTo>
                  <a:pt x="514617" y="490912"/>
                  <a:pt x="530630" y="450179"/>
                  <a:pt x="508202" y="404335"/>
                </a:cubicBezTo>
                <a:cubicBezTo>
                  <a:pt x="441133" y="368413"/>
                  <a:pt x="396045" y="297484"/>
                  <a:pt x="396045" y="216024"/>
                </a:cubicBezTo>
                <a:cubicBezTo>
                  <a:pt x="396045" y="156370"/>
                  <a:pt x="420224" y="102364"/>
                  <a:pt x="459317" y="63272"/>
                </a:cubicBezTo>
                <a:cubicBezTo>
                  <a:pt x="498410" y="24179"/>
                  <a:pt x="552415" y="0"/>
                  <a:pt x="612069" y="0"/>
                </a:cubicBezTo>
                <a:cubicBezTo>
                  <a:pt x="671723" y="0"/>
                  <a:pt x="725728" y="24179"/>
                  <a:pt x="764821" y="63272"/>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Calibri" panose="020F0502020204030204"/>
              <a:ea typeface="+mn-ea"/>
              <a:cs typeface="+mn-cs"/>
            </a:endParaRPr>
          </a:p>
        </p:txBody>
      </p:sp>
      <p:sp>
        <p:nvSpPr>
          <p:cNvPr id="9" name="Rectangle 140"/>
          <p:cNvSpPr/>
          <p:nvPr/>
        </p:nvSpPr>
        <p:spPr>
          <a:xfrm rot="2700000">
            <a:off x="5420807" y="3190839"/>
            <a:ext cx="1224136" cy="2290176"/>
          </a:xfrm>
          <a:custGeom>
            <a:avLst/>
            <a:gdLst/>
            <a:ahLst/>
            <a:cxnLst/>
            <a:rect l="l" t="t" r="r" b="b"/>
            <a:pathLst>
              <a:path w="1224136" h="2290176">
                <a:moveTo>
                  <a:pt x="459315" y="63272"/>
                </a:moveTo>
                <a:cubicBezTo>
                  <a:pt x="498408" y="24178"/>
                  <a:pt x="552413" y="-1"/>
                  <a:pt x="612067" y="0"/>
                </a:cubicBezTo>
                <a:cubicBezTo>
                  <a:pt x="731374" y="-1"/>
                  <a:pt x="828091" y="96717"/>
                  <a:pt x="828091" y="216024"/>
                </a:cubicBezTo>
                <a:cubicBezTo>
                  <a:pt x="828091" y="299408"/>
                  <a:pt x="780848" y="371756"/>
                  <a:pt x="711216" y="406896"/>
                </a:cubicBezTo>
                <a:cubicBezTo>
                  <a:pt x="691916" y="450663"/>
                  <a:pt x="710517" y="496019"/>
                  <a:pt x="737802" y="533019"/>
                </a:cubicBezTo>
                <a:lnTo>
                  <a:pt x="1224136" y="533019"/>
                </a:lnTo>
                <a:lnTo>
                  <a:pt x="1224136" y="1022319"/>
                </a:lnTo>
                <a:cubicBezTo>
                  <a:pt x="1188699" y="1048297"/>
                  <a:pt x="1145539" y="1064335"/>
                  <a:pt x="1103821" y="1045939"/>
                </a:cubicBezTo>
                <a:cubicBezTo>
                  <a:pt x="1068681" y="976307"/>
                  <a:pt x="996332" y="929064"/>
                  <a:pt x="912948" y="929064"/>
                </a:cubicBezTo>
                <a:cubicBezTo>
                  <a:pt x="793641" y="929064"/>
                  <a:pt x="696924" y="1025781"/>
                  <a:pt x="696924" y="1145088"/>
                </a:cubicBezTo>
                <a:cubicBezTo>
                  <a:pt x="696924" y="1204742"/>
                  <a:pt x="721103" y="1258747"/>
                  <a:pt x="760196" y="1297840"/>
                </a:cubicBezTo>
                <a:cubicBezTo>
                  <a:pt x="799288" y="1336933"/>
                  <a:pt x="853295" y="1361112"/>
                  <a:pt x="912948" y="1361112"/>
                </a:cubicBezTo>
                <a:cubicBezTo>
                  <a:pt x="994408" y="1361112"/>
                  <a:pt x="1065338" y="1316024"/>
                  <a:pt x="1101259" y="1248955"/>
                </a:cubicBezTo>
                <a:cubicBezTo>
                  <a:pt x="1145166" y="1227475"/>
                  <a:pt x="1184384" y="1241255"/>
                  <a:pt x="1224136" y="1268072"/>
                </a:cubicBezTo>
                <a:lnTo>
                  <a:pt x="1224136" y="1757155"/>
                </a:lnTo>
                <a:lnTo>
                  <a:pt x="737830" y="1757155"/>
                </a:lnTo>
                <a:cubicBezTo>
                  <a:pt x="709519" y="1799263"/>
                  <a:pt x="693506"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9" y="1839511"/>
                  <a:pt x="513617" y="1794156"/>
                  <a:pt x="486332" y="1757155"/>
                </a:cubicBezTo>
                <a:lnTo>
                  <a:pt x="0" y="1757155"/>
                </a:lnTo>
                <a:lnTo>
                  <a:pt x="0" y="1270658"/>
                </a:lnTo>
                <a:cubicBezTo>
                  <a:pt x="36913" y="1243440"/>
                  <a:pt x="82146" y="1224987"/>
                  <a:pt x="125800" y="1244235"/>
                </a:cubicBezTo>
                <a:cubicBezTo>
                  <a:pt x="160938" y="1313868"/>
                  <a:pt x="233287" y="1361111"/>
                  <a:pt x="316671" y="1361111"/>
                </a:cubicBezTo>
                <a:cubicBezTo>
                  <a:pt x="435979" y="1361111"/>
                  <a:pt x="532696" y="1264394"/>
                  <a:pt x="532695" y="1145087"/>
                </a:cubicBezTo>
                <a:cubicBezTo>
                  <a:pt x="532696" y="1085433"/>
                  <a:pt x="508516" y="1031428"/>
                  <a:pt x="469423" y="992335"/>
                </a:cubicBezTo>
                <a:cubicBezTo>
                  <a:pt x="430331" y="953241"/>
                  <a:pt x="376325" y="929063"/>
                  <a:pt x="316671" y="929063"/>
                </a:cubicBezTo>
                <a:cubicBezTo>
                  <a:pt x="235212" y="929062"/>
                  <a:pt x="164282" y="974151"/>
                  <a:pt x="128360" y="1041219"/>
                </a:cubicBezTo>
                <a:cubicBezTo>
                  <a:pt x="82624" y="1063596"/>
                  <a:pt x="41974" y="1047710"/>
                  <a:pt x="0" y="1019480"/>
                </a:cubicBezTo>
                <a:lnTo>
                  <a:pt x="0" y="533019"/>
                </a:lnTo>
                <a:lnTo>
                  <a:pt x="486306" y="533019"/>
                </a:lnTo>
                <a:cubicBezTo>
                  <a:pt x="514616" y="490911"/>
                  <a:pt x="530629" y="450179"/>
                  <a:pt x="508200" y="404335"/>
                </a:cubicBezTo>
                <a:cubicBezTo>
                  <a:pt x="441131" y="368413"/>
                  <a:pt x="396043" y="297484"/>
                  <a:pt x="396043" y="216024"/>
                </a:cubicBezTo>
                <a:cubicBezTo>
                  <a:pt x="396043" y="156370"/>
                  <a:pt x="420223" y="102364"/>
                  <a:pt x="459315" y="63272"/>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Calibri" panose="020F0502020204030204"/>
              <a:ea typeface="+mn-ea"/>
              <a:cs typeface="+mn-cs"/>
            </a:endParaRPr>
          </a:p>
        </p:txBody>
      </p:sp>
      <p:sp>
        <p:nvSpPr>
          <p:cNvPr id="11" name="Rectangle 10"/>
          <p:cNvSpPr/>
          <p:nvPr/>
        </p:nvSpPr>
        <p:spPr>
          <a:xfrm>
            <a:off x="7768457" y="4576680"/>
            <a:ext cx="2080393" cy="141577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Going Forward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Maintain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community of trust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between OAR, ACRJ, R10, and UVASOM.</a:t>
            </a:r>
          </a:p>
        </p:txBody>
      </p:sp>
      <p:sp>
        <p:nvSpPr>
          <p:cNvPr id="12" name="Rectangle 11"/>
          <p:cNvSpPr/>
          <p:nvPr/>
        </p:nvSpPr>
        <p:spPr>
          <a:xfrm>
            <a:off x="1640585" y="996551"/>
            <a:ext cx="2066899" cy="2785378"/>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ED7D31"/>
                </a:solidFill>
                <a:effectLst/>
                <a:uLnTx/>
                <a:uFillTx/>
                <a:latin typeface="Calibri" panose="020F0502020204030204"/>
                <a:ea typeface="+mn-ea"/>
                <a:cs typeface="+mn-cs"/>
              </a:rPr>
              <a:t>Knowing the Issue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Albemarle/ Charlottesville may better understand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scope of the mental health and substance abuse burden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 previously incarcerated individuals.</a:t>
            </a:r>
          </a:p>
        </p:txBody>
      </p:sp>
      <p:sp>
        <p:nvSpPr>
          <p:cNvPr id="14" name="Freeform 13"/>
          <p:cNvSpPr/>
          <p:nvPr/>
        </p:nvSpPr>
        <p:spPr bwMode="gray">
          <a:xfrm flipH="1">
            <a:off x="6229753" y="1481056"/>
            <a:ext cx="1660082" cy="464893"/>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5" name="Freeform 14"/>
          <p:cNvSpPr/>
          <p:nvPr/>
        </p:nvSpPr>
        <p:spPr bwMode="gray">
          <a:xfrm>
            <a:off x="3739967" y="1166264"/>
            <a:ext cx="1301821" cy="1595986"/>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6" name="Freeform 15"/>
          <p:cNvSpPr/>
          <p:nvPr/>
        </p:nvSpPr>
        <p:spPr bwMode="gray">
          <a:xfrm rot="10800000">
            <a:off x="7115573" y="4110982"/>
            <a:ext cx="536038" cy="600908"/>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7" name="Freeform 16"/>
          <p:cNvSpPr/>
          <p:nvPr/>
        </p:nvSpPr>
        <p:spPr bwMode="gray">
          <a:xfrm rot="16200000">
            <a:off x="4073780" y="3581262"/>
            <a:ext cx="350957" cy="2061463"/>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9" name="Freeform 31"/>
          <p:cNvSpPr>
            <a:spLocks noChangeAspect="1" noEditPoints="1"/>
          </p:cNvSpPr>
          <p:nvPr/>
        </p:nvSpPr>
        <p:spPr bwMode="auto">
          <a:xfrm>
            <a:off x="7889835" y="1704802"/>
            <a:ext cx="306956" cy="395540"/>
          </a:xfrm>
          <a:custGeom>
            <a:avLst/>
            <a:gdLst>
              <a:gd name="T0" fmla="*/ 12 w 140"/>
              <a:gd name="T1" fmla="*/ 35 h 180"/>
              <a:gd name="T2" fmla="*/ 35 w 140"/>
              <a:gd name="T3" fmla="*/ 12 h 180"/>
              <a:gd name="T4" fmla="*/ 34 w 140"/>
              <a:gd name="T5" fmla="*/ 5 h 180"/>
              <a:gd name="T6" fmla="*/ 32 w 140"/>
              <a:gd name="T7" fmla="*/ 2 h 180"/>
              <a:gd name="T8" fmla="*/ 25 w 140"/>
              <a:gd name="T9" fmla="*/ 2 h 180"/>
              <a:gd name="T10" fmla="*/ 2 w 140"/>
              <a:gd name="T11" fmla="*/ 26 h 180"/>
              <a:gd name="T12" fmla="*/ 2 w 140"/>
              <a:gd name="T13" fmla="*/ 33 h 180"/>
              <a:gd name="T14" fmla="*/ 5 w 140"/>
              <a:gd name="T15" fmla="*/ 35 h 180"/>
              <a:gd name="T16" fmla="*/ 12 w 140"/>
              <a:gd name="T17" fmla="*/ 35 h 180"/>
              <a:gd name="T18" fmla="*/ 134 w 140"/>
              <a:gd name="T19" fmla="*/ 1 h 180"/>
              <a:gd name="T20" fmla="*/ 62 w 140"/>
              <a:gd name="T21" fmla="*/ 1 h 180"/>
              <a:gd name="T22" fmla="*/ 51 w 140"/>
              <a:gd name="T23" fmla="*/ 5 h 180"/>
              <a:gd name="T24" fmla="*/ 11 w 140"/>
              <a:gd name="T25" fmla="*/ 47 h 180"/>
              <a:gd name="T26" fmla="*/ 6 w 140"/>
              <a:gd name="T27" fmla="*/ 58 h 180"/>
              <a:gd name="T28" fmla="*/ 6 w 140"/>
              <a:gd name="T29" fmla="*/ 174 h 180"/>
              <a:gd name="T30" fmla="*/ 12 w 140"/>
              <a:gd name="T31" fmla="*/ 180 h 180"/>
              <a:gd name="T32" fmla="*/ 134 w 140"/>
              <a:gd name="T33" fmla="*/ 180 h 180"/>
              <a:gd name="T34" fmla="*/ 140 w 140"/>
              <a:gd name="T35" fmla="*/ 174 h 180"/>
              <a:gd name="T36" fmla="*/ 140 w 140"/>
              <a:gd name="T37" fmla="*/ 7 h 180"/>
              <a:gd name="T38" fmla="*/ 134 w 140"/>
              <a:gd name="T39" fmla="*/ 1 h 180"/>
              <a:gd name="T40" fmla="*/ 74 w 140"/>
              <a:gd name="T41" fmla="*/ 147 h 180"/>
              <a:gd name="T42" fmla="*/ 53 w 140"/>
              <a:gd name="T43" fmla="*/ 126 h 180"/>
              <a:gd name="T44" fmla="*/ 54 w 140"/>
              <a:gd name="T45" fmla="*/ 119 h 180"/>
              <a:gd name="T46" fmla="*/ 54 w 140"/>
              <a:gd name="T47" fmla="*/ 119 h 180"/>
              <a:gd name="T48" fmla="*/ 59 w 140"/>
              <a:gd name="T49" fmla="*/ 105 h 180"/>
              <a:gd name="T50" fmla="*/ 74 w 140"/>
              <a:gd name="T51" fmla="*/ 80 h 180"/>
              <a:gd name="T52" fmla="*/ 89 w 140"/>
              <a:gd name="T53" fmla="*/ 105 h 180"/>
              <a:gd name="T54" fmla="*/ 94 w 140"/>
              <a:gd name="T55" fmla="*/ 119 h 180"/>
              <a:gd name="T56" fmla="*/ 94 w 140"/>
              <a:gd name="T57" fmla="*/ 119 h 180"/>
              <a:gd name="T58" fmla="*/ 96 w 140"/>
              <a:gd name="T59" fmla="*/ 126 h 180"/>
              <a:gd name="T60" fmla="*/ 74 w 140"/>
              <a:gd name="T61" fmla="*/ 147 h 180"/>
              <a:gd name="T62" fmla="*/ 124 w 140"/>
              <a:gd name="T63" fmla="*/ 30 h 180"/>
              <a:gd name="T64" fmla="*/ 118 w 140"/>
              <a:gd name="T65" fmla="*/ 37 h 180"/>
              <a:gd name="T66" fmla="*/ 72 w 140"/>
              <a:gd name="T67" fmla="*/ 37 h 180"/>
              <a:gd name="T68" fmla="*/ 65 w 140"/>
              <a:gd name="T69" fmla="*/ 30 h 180"/>
              <a:gd name="T70" fmla="*/ 65 w 140"/>
              <a:gd name="T71" fmla="*/ 22 h 180"/>
              <a:gd name="T72" fmla="*/ 72 w 140"/>
              <a:gd name="T73" fmla="*/ 16 h 180"/>
              <a:gd name="T74" fmla="*/ 118 w 140"/>
              <a:gd name="T75" fmla="*/ 16 h 180"/>
              <a:gd name="T76" fmla="*/ 124 w 140"/>
              <a:gd name="T77" fmla="*/ 22 h 180"/>
              <a:gd name="T78" fmla="*/ 124 w 140"/>
              <a:gd name="T79" fmla="*/ 30 h 180"/>
              <a:gd name="T80" fmla="*/ 85 w 140"/>
              <a:gd name="T81" fmla="*/ 116 h 180"/>
              <a:gd name="T82" fmla="*/ 80 w 140"/>
              <a:gd name="T83" fmla="*/ 126 h 180"/>
              <a:gd name="T84" fmla="*/ 85 w 140"/>
              <a:gd name="T85" fmla="*/ 136 h 180"/>
              <a:gd name="T86" fmla="*/ 89 w 140"/>
              <a:gd name="T87" fmla="*/ 126 h 180"/>
              <a:gd name="T88" fmla="*/ 85 w 140"/>
              <a:gd name="T89" fmla="*/ 11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80">
                <a:moveTo>
                  <a:pt x="12" y="35"/>
                </a:moveTo>
                <a:cubicBezTo>
                  <a:pt x="35" y="12"/>
                  <a:pt x="35" y="12"/>
                  <a:pt x="35" y="12"/>
                </a:cubicBezTo>
                <a:cubicBezTo>
                  <a:pt x="36" y="10"/>
                  <a:pt x="36" y="7"/>
                  <a:pt x="34" y="5"/>
                </a:cubicBezTo>
                <a:cubicBezTo>
                  <a:pt x="32" y="2"/>
                  <a:pt x="32" y="2"/>
                  <a:pt x="32" y="2"/>
                </a:cubicBezTo>
                <a:cubicBezTo>
                  <a:pt x="30" y="0"/>
                  <a:pt x="27" y="0"/>
                  <a:pt x="25" y="2"/>
                </a:cubicBezTo>
                <a:cubicBezTo>
                  <a:pt x="2" y="26"/>
                  <a:pt x="2" y="26"/>
                  <a:pt x="2" y="26"/>
                </a:cubicBezTo>
                <a:cubicBezTo>
                  <a:pt x="0" y="28"/>
                  <a:pt x="0" y="31"/>
                  <a:pt x="2" y="33"/>
                </a:cubicBezTo>
                <a:cubicBezTo>
                  <a:pt x="5" y="35"/>
                  <a:pt x="5" y="35"/>
                  <a:pt x="5" y="35"/>
                </a:cubicBezTo>
                <a:cubicBezTo>
                  <a:pt x="7" y="37"/>
                  <a:pt x="10" y="37"/>
                  <a:pt x="12" y="35"/>
                </a:cubicBezTo>
                <a:close/>
                <a:moveTo>
                  <a:pt x="134" y="1"/>
                </a:moveTo>
                <a:cubicBezTo>
                  <a:pt x="62" y="1"/>
                  <a:pt x="62" y="1"/>
                  <a:pt x="62" y="1"/>
                </a:cubicBezTo>
                <a:cubicBezTo>
                  <a:pt x="58" y="1"/>
                  <a:pt x="54" y="3"/>
                  <a:pt x="51" y="5"/>
                </a:cubicBezTo>
                <a:cubicBezTo>
                  <a:pt x="11" y="47"/>
                  <a:pt x="11" y="47"/>
                  <a:pt x="11" y="47"/>
                </a:cubicBezTo>
                <a:cubicBezTo>
                  <a:pt x="8" y="50"/>
                  <a:pt x="6" y="54"/>
                  <a:pt x="6" y="58"/>
                </a:cubicBezTo>
                <a:cubicBezTo>
                  <a:pt x="6" y="174"/>
                  <a:pt x="6" y="174"/>
                  <a:pt x="6" y="174"/>
                </a:cubicBezTo>
                <a:cubicBezTo>
                  <a:pt x="6" y="177"/>
                  <a:pt x="9" y="180"/>
                  <a:pt x="12" y="180"/>
                </a:cubicBezTo>
                <a:cubicBezTo>
                  <a:pt x="134" y="180"/>
                  <a:pt x="134" y="180"/>
                  <a:pt x="134" y="180"/>
                </a:cubicBezTo>
                <a:cubicBezTo>
                  <a:pt x="137" y="180"/>
                  <a:pt x="140" y="177"/>
                  <a:pt x="140" y="174"/>
                </a:cubicBezTo>
                <a:cubicBezTo>
                  <a:pt x="140" y="7"/>
                  <a:pt x="140" y="7"/>
                  <a:pt x="140" y="7"/>
                </a:cubicBezTo>
                <a:cubicBezTo>
                  <a:pt x="140" y="4"/>
                  <a:pt x="137" y="1"/>
                  <a:pt x="134" y="1"/>
                </a:cubicBezTo>
                <a:close/>
                <a:moveTo>
                  <a:pt x="74" y="147"/>
                </a:moveTo>
                <a:cubicBezTo>
                  <a:pt x="62" y="147"/>
                  <a:pt x="53" y="137"/>
                  <a:pt x="53" y="126"/>
                </a:cubicBezTo>
                <a:cubicBezTo>
                  <a:pt x="53" y="123"/>
                  <a:pt x="53" y="121"/>
                  <a:pt x="54" y="119"/>
                </a:cubicBezTo>
                <a:cubicBezTo>
                  <a:pt x="54" y="119"/>
                  <a:pt x="54" y="119"/>
                  <a:pt x="54" y="119"/>
                </a:cubicBezTo>
                <a:cubicBezTo>
                  <a:pt x="55" y="114"/>
                  <a:pt x="57" y="110"/>
                  <a:pt x="59" y="105"/>
                </a:cubicBezTo>
                <a:cubicBezTo>
                  <a:pt x="64" y="94"/>
                  <a:pt x="69" y="86"/>
                  <a:pt x="74" y="80"/>
                </a:cubicBezTo>
                <a:cubicBezTo>
                  <a:pt x="79" y="86"/>
                  <a:pt x="84" y="94"/>
                  <a:pt x="89" y="105"/>
                </a:cubicBezTo>
                <a:cubicBezTo>
                  <a:pt x="91" y="110"/>
                  <a:pt x="93" y="114"/>
                  <a:pt x="94" y="119"/>
                </a:cubicBezTo>
                <a:cubicBezTo>
                  <a:pt x="94" y="119"/>
                  <a:pt x="94" y="119"/>
                  <a:pt x="94" y="119"/>
                </a:cubicBezTo>
                <a:cubicBezTo>
                  <a:pt x="95" y="121"/>
                  <a:pt x="96" y="123"/>
                  <a:pt x="96" y="126"/>
                </a:cubicBezTo>
                <a:cubicBezTo>
                  <a:pt x="96" y="137"/>
                  <a:pt x="86" y="147"/>
                  <a:pt x="74" y="147"/>
                </a:cubicBezTo>
                <a:close/>
                <a:moveTo>
                  <a:pt x="124" y="30"/>
                </a:moveTo>
                <a:cubicBezTo>
                  <a:pt x="124" y="34"/>
                  <a:pt x="122" y="37"/>
                  <a:pt x="118" y="37"/>
                </a:cubicBezTo>
                <a:cubicBezTo>
                  <a:pt x="72" y="37"/>
                  <a:pt x="72" y="37"/>
                  <a:pt x="72" y="37"/>
                </a:cubicBezTo>
                <a:cubicBezTo>
                  <a:pt x="68" y="37"/>
                  <a:pt x="65" y="34"/>
                  <a:pt x="65" y="30"/>
                </a:cubicBezTo>
                <a:cubicBezTo>
                  <a:pt x="65" y="22"/>
                  <a:pt x="65" y="22"/>
                  <a:pt x="65" y="22"/>
                </a:cubicBezTo>
                <a:cubicBezTo>
                  <a:pt x="65" y="19"/>
                  <a:pt x="68" y="16"/>
                  <a:pt x="72" y="16"/>
                </a:cubicBezTo>
                <a:cubicBezTo>
                  <a:pt x="118" y="16"/>
                  <a:pt x="118" y="16"/>
                  <a:pt x="118" y="16"/>
                </a:cubicBezTo>
                <a:cubicBezTo>
                  <a:pt x="122" y="16"/>
                  <a:pt x="124" y="19"/>
                  <a:pt x="124" y="22"/>
                </a:cubicBezTo>
                <a:lnTo>
                  <a:pt x="124" y="30"/>
                </a:lnTo>
                <a:close/>
                <a:moveTo>
                  <a:pt x="85" y="116"/>
                </a:moveTo>
                <a:cubicBezTo>
                  <a:pt x="82" y="116"/>
                  <a:pt x="80" y="120"/>
                  <a:pt x="80" y="126"/>
                </a:cubicBezTo>
                <a:cubicBezTo>
                  <a:pt x="80" y="131"/>
                  <a:pt x="82" y="136"/>
                  <a:pt x="85" y="136"/>
                </a:cubicBezTo>
                <a:cubicBezTo>
                  <a:pt x="87" y="136"/>
                  <a:pt x="89" y="131"/>
                  <a:pt x="89" y="126"/>
                </a:cubicBezTo>
                <a:cubicBezTo>
                  <a:pt x="89" y="120"/>
                  <a:pt x="87" y="116"/>
                  <a:pt x="85" y="1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31"/>
          <p:cNvSpPr>
            <a:spLocks noEditPoints="1"/>
          </p:cNvSpPr>
          <p:nvPr/>
        </p:nvSpPr>
        <p:spPr bwMode="auto">
          <a:xfrm>
            <a:off x="3764651" y="1228439"/>
            <a:ext cx="617852" cy="619669"/>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Rectangle 42"/>
          <p:cNvSpPr/>
          <p:nvPr/>
        </p:nvSpPr>
        <p:spPr>
          <a:xfrm>
            <a:off x="1545431" y="4711891"/>
            <a:ext cx="2599398" cy="1969770"/>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solidFill>
                <a:effectLst/>
                <a:uLnTx/>
                <a:uFillTx/>
                <a:latin typeface="Calibri" panose="020F0502020204030204"/>
                <a:ea typeface="+mn-ea"/>
                <a:cs typeface="+mn-cs"/>
              </a:rPr>
              <a:t>Inmate Programming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study may provide the ACRJ with information on the health needs of its inmates, setting up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potential for addressing recidivism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4" name="Rectangle 43"/>
          <p:cNvSpPr/>
          <p:nvPr/>
        </p:nvSpPr>
        <p:spPr>
          <a:xfrm>
            <a:off x="7984061" y="1365715"/>
            <a:ext cx="2655183" cy="141577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5A5A5"/>
                </a:solidFill>
                <a:effectLst/>
                <a:uLnTx/>
                <a:uFillTx/>
                <a:latin typeface="Calibri" panose="020F0502020204030204"/>
                <a:ea typeface="+mn-ea"/>
                <a:cs typeface="+mn-cs"/>
              </a:rPr>
              <a:t>Preventative Health Care</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results of this study may enable Region 10 to better understand the impact of their services on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ED visits.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 name="Group 749"/>
          <p:cNvGrpSpPr>
            <a:grpSpLocks noChangeAspect="1"/>
          </p:cNvGrpSpPr>
          <p:nvPr/>
        </p:nvGrpSpPr>
        <p:grpSpPr bwMode="auto">
          <a:xfrm>
            <a:off x="7050905" y="4845257"/>
            <a:ext cx="670157" cy="670157"/>
            <a:chOff x="3520" y="2686"/>
            <a:chExt cx="340" cy="340"/>
          </a:xfrm>
          <a:solidFill>
            <a:schemeClr val="accent4"/>
          </a:solidFill>
        </p:grpSpPr>
        <p:sp>
          <p:nvSpPr>
            <p:cNvPr id="35" name="Freeform 750"/>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751"/>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752"/>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Freeform 823"/>
          <p:cNvSpPr>
            <a:spLocks noEditPoints="1"/>
          </p:cNvSpPr>
          <p:nvPr/>
        </p:nvSpPr>
        <p:spPr bwMode="auto">
          <a:xfrm>
            <a:off x="4249066" y="4884113"/>
            <a:ext cx="626653" cy="626653"/>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Graphic 9" descr="Hospital">
            <a:extLst>
              <a:ext uri="{FF2B5EF4-FFF2-40B4-BE49-F238E27FC236}">
                <a16:creationId xmlns:a16="http://schemas.microsoft.com/office/drawing/2014/main" id="{3881ED5D-B146-49DE-B25D-8B430038DCA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275373" y="1625336"/>
            <a:ext cx="579503" cy="579503"/>
          </a:xfrm>
          <a:prstGeom prst="rect">
            <a:avLst/>
          </a:prstGeom>
        </p:spPr>
      </p:pic>
      <p:sp>
        <p:nvSpPr>
          <p:cNvPr id="13" name="Oval 12">
            <a:extLst>
              <a:ext uri="{FF2B5EF4-FFF2-40B4-BE49-F238E27FC236}">
                <a16:creationId xmlns:a16="http://schemas.microsoft.com/office/drawing/2014/main" id="{86CD1A0F-35F5-4171-A2F4-022238D75D84}"/>
              </a:ext>
            </a:extLst>
          </p:cNvPr>
          <p:cNvSpPr/>
          <p:nvPr/>
        </p:nvSpPr>
        <p:spPr>
          <a:xfrm>
            <a:off x="7260259" y="1612081"/>
            <a:ext cx="610958" cy="660527"/>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descr="Business Growth">
            <a:extLst>
              <a:ext uri="{FF2B5EF4-FFF2-40B4-BE49-F238E27FC236}">
                <a16:creationId xmlns:a16="http://schemas.microsoft.com/office/drawing/2014/main" id="{3CE40A97-0BB5-4424-ACD6-68A42BA9862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93112" y="4901962"/>
            <a:ext cx="590953" cy="590953"/>
          </a:xfrm>
          <a:prstGeom prst="rect">
            <a:avLst/>
          </a:prstGeom>
        </p:spPr>
      </p:pic>
      <p:pic>
        <p:nvPicPr>
          <p:cNvPr id="22" name="Graphic 21" descr="Brain in head">
            <a:extLst>
              <a:ext uri="{FF2B5EF4-FFF2-40B4-BE49-F238E27FC236}">
                <a16:creationId xmlns:a16="http://schemas.microsoft.com/office/drawing/2014/main" id="{BCA69C8B-8B8E-44BD-930C-4F2D1B7B876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783269" y="1221331"/>
            <a:ext cx="617852" cy="617852"/>
          </a:xfrm>
          <a:prstGeom prst="rect">
            <a:avLst/>
          </a:prstGeom>
        </p:spPr>
      </p:pic>
      <p:sp>
        <p:nvSpPr>
          <p:cNvPr id="3" name="TextBox 2">
            <a:extLst>
              <a:ext uri="{FF2B5EF4-FFF2-40B4-BE49-F238E27FC236}">
                <a16:creationId xmlns:a16="http://schemas.microsoft.com/office/drawing/2014/main" id="{BC76BBAE-7093-4060-B516-B4251A344E60}"/>
              </a:ext>
            </a:extLst>
          </p:cNvPr>
          <p:cNvSpPr txBox="1"/>
          <p:nvPr/>
        </p:nvSpPr>
        <p:spPr>
          <a:xfrm flipH="1">
            <a:off x="203923" y="81765"/>
            <a:ext cx="9675730" cy="707886"/>
          </a:xfrm>
          <a:prstGeom prst="rect">
            <a:avLst/>
          </a:prstGeom>
          <a:noFill/>
        </p:spPr>
        <p:txBody>
          <a:bodyPr wrap="square" rtlCol="0">
            <a:spAutoFit/>
          </a:bodyPr>
          <a:lstStyle/>
          <a:p>
            <a:r>
              <a:rPr lang="en-US" sz="4000" dirty="0">
                <a:latin typeface="+mj-lt"/>
              </a:rPr>
              <a:t>Study Design: From Winter 2019 to Now</a:t>
            </a:r>
          </a:p>
        </p:txBody>
      </p:sp>
    </p:spTree>
    <p:extLst>
      <p:ext uri="{BB962C8B-B14F-4D97-AF65-F5344CB8AC3E}">
        <p14:creationId xmlns:p14="http://schemas.microsoft.com/office/powerpoint/2010/main" val="364331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ED898F-747F-4952-88F9-B5DA6DFF2874}"/>
              </a:ext>
            </a:extLst>
          </p:cNvPr>
          <p:cNvSpPr>
            <a:spLocks noGrp="1"/>
          </p:cNvSpPr>
          <p:nvPr>
            <p:ph type="title"/>
          </p:nvPr>
        </p:nvSpPr>
        <p:spPr>
          <a:xfrm>
            <a:off x="635000" y="640823"/>
            <a:ext cx="3418659" cy="5583148"/>
          </a:xfrm>
        </p:spPr>
        <p:txBody>
          <a:bodyPr anchor="ctr">
            <a:normAutofit/>
          </a:bodyPr>
          <a:lstStyle/>
          <a:p>
            <a:r>
              <a:rPr lang="en-US" sz="5000" dirty="0"/>
              <a:t>Emergency Department Utilization of Previously Incarcerated Individuals</a:t>
            </a:r>
          </a:p>
        </p:txBody>
      </p:sp>
      <p:sp>
        <p:nvSpPr>
          <p:cNvPr id="1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ontent Placeholder 6">
            <a:extLst>
              <a:ext uri="{FF2B5EF4-FFF2-40B4-BE49-F238E27FC236}">
                <a16:creationId xmlns:a16="http://schemas.microsoft.com/office/drawing/2014/main" id="{9244224E-D270-A288-79D6-6F3CAA72B251}"/>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20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4">
            <a:extLst>
              <a:ext uri="{FF2B5EF4-FFF2-40B4-BE49-F238E27FC236}">
                <a16:creationId xmlns:a16="http://schemas.microsoft.com/office/drawing/2014/main" id="{4BF0EA80-6C59-4DAD-83D4-BA122AA44E6E}"/>
              </a:ext>
            </a:extLst>
          </p:cNvPr>
          <p:cNvPicPr>
            <a:picLocks noGrp="1" noChangeAspect="1"/>
          </p:cNvPicPr>
          <p:nvPr>
            <p:ph idx="1"/>
          </p:nvPr>
        </p:nvPicPr>
        <p:blipFill>
          <a:blip r:embed="rId3">
            <a:alphaModFix amt="35000"/>
          </a:blip>
          <a:stretch>
            <a:fillRect/>
          </a:stretch>
        </p:blipFill>
        <p:spPr>
          <a:xfrm>
            <a:off x="995140" y="136525"/>
            <a:ext cx="10201720" cy="6095528"/>
          </a:xfrm>
          <a:prstGeom prst="rect">
            <a:avLst/>
          </a:prstGeom>
        </p:spPr>
      </p:pic>
      <p:sp>
        <p:nvSpPr>
          <p:cNvPr id="3" name="Slide Number Placeholder 2">
            <a:extLst>
              <a:ext uri="{FF2B5EF4-FFF2-40B4-BE49-F238E27FC236}">
                <a16:creationId xmlns:a16="http://schemas.microsoft.com/office/drawing/2014/main" id="{C694945E-DAC4-45A3-959D-1DAEC9485AB5}"/>
              </a:ext>
            </a:extLst>
          </p:cNvPr>
          <p:cNvSpPr>
            <a:spLocks noGrp="1"/>
          </p:cNvSpPr>
          <p:nvPr>
            <p:ph type="sldNum" sz="quarter" idx="12"/>
          </p:nvPr>
        </p:nvSpPr>
        <p:spPr>
          <a:xfrm>
            <a:off x="8610600" y="6356350"/>
            <a:ext cx="2743200" cy="365125"/>
          </a:xfrm>
        </p:spPr>
        <p:txBody>
          <a:bodyPr>
            <a:normAutofit/>
          </a:bodyPr>
          <a:lstStyle/>
          <a:p>
            <a:pPr>
              <a:spcAft>
                <a:spcPts val="600"/>
              </a:spcAft>
            </a:pPr>
            <a:fld id="{9320A863-56F3-4A57-90AC-75D37CBE6442}" type="slidenum">
              <a:rPr lang="en-US" smtClean="0"/>
              <a:pPr>
                <a:spcAft>
                  <a:spcPts val="600"/>
                </a:spcAft>
              </a:pPr>
              <a:t>6</a:t>
            </a:fld>
            <a:endParaRPr lang="en-US"/>
          </a:p>
        </p:txBody>
      </p:sp>
      <p:sp>
        <p:nvSpPr>
          <p:cNvPr id="5" name="TextBox 4">
            <a:extLst>
              <a:ext uri="{FF2B5EF4-FFF2-40B4-BE49-F238E27FC236}">
                <a16:creationId xmlns:a16="http://schemas.microsoft.com/office/drawing/2014/main" id="{FF188543-161D-48EF-BB93-845094684168}"/>
              </a:ext>
            </a:extLst>
          </p:cNvPr>
          <p:cNvSpPr txBox="1"/>
          <p:nvPr/>
        </p:nvSpPr>
        <p:spPr>
          <a:xfrm>
            <a:off x="571500" y="2644169"/>
            <a:ext cx="11064240" cy="1569660"/>
          </a:xfrm>
          <a:prstGeom prst="rect">
            <a:avLst/>
          </a:prstGeom>
          <a:solidFill>
            <a:schemeClr val="bg1"/>
          </a:solidFill>
          <a:ln w="19050">
            <a:solidFill>
              <a:schemeClr val="bg1">
                <a:lumMod val="75000"/>
              </a:schemeClr>
            </a:solidFill>
          </a:ln>
          <a:effectLst>
            <a:softEdge rad="12700"/>
          </a:effectLst>
        </p:spPr>
        <p:txBody>
          <a:bodyPr wrap="square" rtlCol="0">
            <a:spAutoFit/>
          </a:bodyPr>
          <a:lstStyle/>
          <a:p>
            <a:pPr algn="ctr"/>
            <a:r>
              <a:rPr lang="en-US" sz="3200" baseline="0" dirty="0"/>
              <a:t>Hypothesis: Receiving outpatient services for mental health and substance use would decrease the rate at which individuals utilize the ED within a year of release from jail</a:t>
            </a:r>
            <a:endParaRPr lang="en-US" sz="3200" dirty="0"/>
          </a:p>
        </p:txBody>
      </p:sp>
    </p:spTree>
    <p:extLst>
      <p:ext uri="{BB962C8B-B14F-4D97-AF65-F5344CB8AC3E}">
        <p14:creationId xmlns:p14="http://schemas.microsoft.com/office/powerpoint/2010/main" val="124115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DAC50-900C-4CB0-B440-17FFEDDC1109}"/>
              </a:ext>
            </a:extLst>
          </p:cNvPr>
          <p:cNvSpPr>
            <a:spLocks noGrp="1"/>
          </p:cNvSpPr>
          <p:nvPr>
            <p:ph type="title"/>
          </p:nvPr>
        </p:nvSpPr>
        <p:spPr>
          <a:xfrm>
            <a:off x="669036" y="636912"/>
            <a:ext cx="10515600" cy="923599"/>
          </a:xfrm>
        </p:spPr>
        <p:txBody>
          <a:bodyPr>
            <a:noAutofit/>
          </a:bodyPr>
          <a:lstStyle/>
          <a:p>
            <a:r>
              <a:rPr lang="en-US" sz="8000" baseline="0" dirty="0"/>
              <a:t>Study Focus</a:t>
            </a:r>
            <a:r>
              <a:rPr lang="en-US" sz="3200" dirty="0"/>
              <a:t/>
            </a:r>
            <a:br>
              <a:rPr lang="en-US" sz="3200" dirty="0"/>
            </a:br>
            <a:endParaRPr lang="en-US" sz="3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95D2FA-054B-4A07-A7E7-D3CA658834A0}"/>
              </a:ext>
            </a:extLst>
          </p:cNvPr>
          <p:cNvSpPr>
            <a:spLocks noGrp="1"/>
          </p:cNvSpPr>
          <p:nvPr>
            <p:ph idx="1"/>
          </p:nvPr>
        </p:nvSpPr>
        <p:spPr>
          <a:xfrm>
            <a:off x="838200" y="1929384"/>
            <a:ext cx="10515600" cy="425196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aseline="0" dirty="0"/>
              <a:t>1. Emergency department utilization of individuals within 12 months of release from the ACRJ</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aseline="0" dirty="0"/>
              <a:t>2. Utilization of Region 10 services for mental health and substance use for this same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aseline="0" dirty="0"/>
              <a:t>3. Examining if there is any effect or relationship between receiving R10 services and utilization of the emergency department.</a:t>
            </a:r>
          </a:p>
          <a:p>
            <a:endParaRPr lang="en-US" sz="3600" dirty="0"/>
          </a:p>
        </p:txBody>
      </p:sp>
    </p:spTree>
    <p:extLst>
      <p:ext uri="{BB962C8B-B14F-4D97-AF65-F5344CB8AC3E}">
        <p14:creationId xmlns:p14="http://schemas.microsoft.com/office/powerpoint/2010/main" val="118913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26EBCF5-751F-4530-8BBD-220A87668EE1}"/>
              </a:ext>
            </a:extLst>
          </p:cNvPr>
          <p:cNvGraphicFramePr/>
          <p:nvPr>
            <p:extLst>
              <p:ext uri="{D42A27DB-BD31-4B8C-83A1-F6EECF244321}">
                <p14:modId xmlns:p14="http://schemas.microsoft.com/office/powerpoint/2010/main" val="2471543446"/>
              </p:ext>
            </p:extLst>
          </p:nvPr>
        </p:nvGraphicFramePr>
        <p:xfrm>
          <a:off x="121920" y="71120"/>
          <a:ext cx="11074400" cy="678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0DA443D-4079-49BE-ACF1-BCB08F76037E}"/>
              </a:ext>
            </a:extLst>
          </p:cNvPr>
          <p:cNvSpPr txBox="1"/>
          <p:nvPr/>
        </p:nvSpPr>
        <p:spPr>
          <a:xfrm>
            <a:off x="5659120" y="182880"/>
            <a:ext cx="6532880" cy="1938992"/>
          </a:xfrm>
          <a:prstGeom prst="rect">
            <a:avLst/>
          </a:prstGeom>
          <a:noFill/>
        </p:spPr>
        <p:txBody>
          <a:bodyPr wrap="square" rtlCol="0">
            <a:spAutoFit/>
          </a:bodyPr>
          <a:lstStyle/>
          <a:p>
            <a:r>
              <a:rPr lang="en-US" sz="4000" b="1" dirty="0">
                <a:latin typeface="+mj-lt"/>
              </a:rPr>
              <a:t>METHODS—Database Arm 1: Jail and Emergency Department Data</a:t>
            </a:r>
          </a:p>
        </p:txBody>
      </p:sp>
    </p:spTree>
    <p:extLst>
      <p:ext uri="{BB962C8B-B14F-4D97-AF65-F5344CB8AC3E}">
        <p14:creationId xmlns:p14="http://schemas.microsoft.com/office/powerpoint/2010/main" val="338755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26EBCF5-751F-4530-8BBD-220A87668EE1}"/>
              </a:ext>
            </a:extLst>
          </p:cNvPr>
          <p:cNvGraphicFramePr/>
          <p:nvPr/>
        </p:nvGraphicFramePr>
        <p:xfrm>
          <a:off x="121920" y="71120"/>
          <a:ext cx="11074400" cy="678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0DA443D-4079-49BE-ACF1-BCB08F76037E}"/>
              </a:ext>
            </a:extLst>
          </p:cNvPr>
          <p:cNvSpPr txBox="1"/>
          <p:nvPr/>
        </p:nvSpPr>
        <p:spPr>
          <a:xfrm>
            <a:off x="5659120" y="182880"/>
            <a:ext cx="6532880" cy="1938992"/>
          </a:xfrm>
          <a:prstGeom prst="rect">
            <a:avLst/>
          </a:prstGeom>
          <a:noFill/>
        </p:spPr>
        <p:txBody>
          <a:bodyPr wrap="square" rtlCol="0">
            <a:spAutoFit/>
          </a:bodyPr>
          <a:lstStyle/>
          <a:p>
            <a:r>
              <a:rPr lang="en-US" sz="4000" b="1" dirty="0">
                <a:latin typeface="+mj-lt"/>
              </a:rPr>
              <a:t>METHODS—Database Arm 1: Jail and Emergency Department Data</a:t>
            </a:r>
          </a:p>
        </p:txBody>
      </p:sp>
      <p:sp>
        <p:nvSpPr>
          <p:cNvPr id="2" name="Flowchart: Process 1">
            <a:extLst>
              <a:ext uri="{FF2B5EF4-FFF2-40B4-BE49-F238E27FC236}">
                <a16:creationId xmlns:a16="http://schemas.microsoft.com/office/drawing/2014/main" id="{0E84A180-6ECE-45B6-B19A-8B33419B6E51}"/>
              </a:ext>
            </a:extLst>
          </p:cNvPr>
          <p:cNvSpPr/>
          <p:nvPr/>
        </p:nvSpPr>
        <p:spPr>
          <a:xfrm>
            <a:off x="3576320" y="2062480"/>
            <a:ext cx="6664960" cy="479552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A4065CD-C54B-4E7E-A8FE-F260384DC47C}"/>
              </a:ext>
            </a:extLst>
          </p:cNvPr>
          <p:cNvPicPr>
            <a:picLocks noChangeAspect="1"/>
          </p:cNvPicPr>
          <p:nvPr/>
        </p:nvPicPr>
        <p:blipFill>
          <a:blip r:embed="rId8"/>
          <a:stretch>
            <a:fillRect/>
          </a:stretch>
        </p:blipFill>
        <p:spPr>
          <a:xfrm>
            <a:off x="3779255" y="1991335"/>
            <a:ext cx="7789598" cy="4381649"/>
          </a:xfrm>
          <a:prstGeom prst="rect">
            <a:avLst/>
          </a:prstGeom>
        </p:spPr>
      </p:pic>
    </p:spTree>
    <p:extLst>
      <p:ext uri="{BB962C8B-B14F-4D97-AF65-F5344CB8AC3E}">
        <p14:creationId xmlns:p14="http://schemas.microsoft.com/office/powerpoint/2010/main" val="1983895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10069</TotalTime>
  <Words>3991</Words>
  <Application>Microsoft Office PowerPoint</Application>
  <PresentationFormat>Widescreen</PresentationFormat>
  <Paragraphs>324</Paragraphs>
  <Slides>39</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Calibri Light</vt:lpstr>
      <vt:lpstr>Courier New</vt:lpstr>
      <vt:lpstr>Times New Roman</vt:lpstr>
      <vt:lpstr>Office Theme</vt:lpstr>
      <vt:lpstr>1_Office Theme</vt:lpstr>
      <vt:lpstr>Emergent and Community-Based Health Care Utilization by Previously Incarcerated Individuals</vt:lpstr>
      <vt:lpstr>Disclaimer</vt:lpstr>
      <vt:lpstr>PowerPoint Presentation</vt:lpstr>
      <vt:lpstr>PowerPoint Presentation</vt:lpstr>
      <vt:lpstr>Emergency Department Utilization of Previously Incarcerated Individuals</vt:lpstr>
      <vt:lpstr>PowerPoint Presentation</vt:lpstr>
      <vt:lpstr>Study Focus </vt:lpstr>
      <vt:lpstr>PowerPoint Presentation</vt:lpstr>
      <vt:lpstr>PowerPoint Presentation</vt:lpstr>
      <vt:lpstr>PowerPoint Presentation</vt:lpstr>
      <vt:lpstr>PowerPoint Presentation</vt:lpstr>
      <vt:lpstr>PowerPoint Presentation</vt:lpstr>
      <vt:lpstr>PowerPoint Presentation</vt:lpstr>
      <vt:lpstr>Results—Population Demographics</vt:lpstr>
      <vt:lpstr>Results: Emergency Department Utilization</vt:lpstr>
      <vt:lpstr>Results: Emergency Department Utilization</vt:lpstr>
      <vt:lpstr>Results: Emergency Department Utilization</vt:lpstr>
      <vt:lpstr>Results: Emergency Department Utilization</vt:lpstr>
      <vt:lpstr>Results: Region 10 Utilization</vt:lpstr>
      <vt:lpstr>Results: Region 10 Utilization</vt:lpstr>
      <vt:lpstr>Results: Region 10 Utilization</vt:lpstr>
      <vt:lpstr>Results—Region 10 Utilization</vt:lpstr>
      <vt:lpstr>Results: R10 and ED Utilization</vt:lpstr>
      <vt:lpstr>Results: R10 and ED Utilization</vt:lpstr>
      <vt:lpstr>Results: R10 and ED Utilization</vt:lpstr>
      <vt:lpstr>Results: R10 and ED Utilization</vt:lpstr>
      <vt:lpstr>Limitations</vt:lpstr>
      <vt:lpstr>Takeaways</vt:lpstr>
      <vt:lpstr>Next Steps</vt:lpstr>
      <vt:lpstr>Future Studies</vt:lpstr>
      <vt:lpstr>Acknowledgements</vt:lpstr>
      <vt:lpstr>PowerPoint Presentation</vt:lpstr>
      <vt:lpstr>References</vt:lpstr>
      <vt:lpstr>Statistical Results</vt:lpstr>
      <vt:lpstr>Results—Region 10 Utilization</vt:lpstr>
      <vt:lpstr>Results—Region 10 Utilization</vt:lpstr>
      <vt:lpstr>Results—Region 10 Utilization</vt:lpstr>
      <vt:lpstr>Results—Region 10 Utilization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Genie Hughes</dc:creator>
  <cp:lastModifiedBy>Neal Goodloe</cp:lastModifiedBy>
  <cp:revision>4</cp:revision>
  <cp:lastPrinted>2022-05-03T02:41:10Z</cp:lastPrinted>
  <dcterms:created xsi:type="dcterms:W3CDTF">2022-04-24T15:46:29Z</dcterms:created>
  <dcterms:modified xsi:type="dcterms:W3CDTF">2022-06-02T17:15:38Z</dcterms:modified>
</cp:coreProperties>
</file>